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82" r:id="rId2"/>
    <p:sldId id="256" r:id="rId3"/>
    <p:sldId id="257" r:id="rId4"/>
    <p:sldId id="258" r:id="rId5"/>
    <p:sldId id="259" r:id="rId6"/>
    <p:sldId id="273"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4" r:id="rId21"/>
    <p:sldId id="275" r:id="rId22"/>
    <p:sldId id="276" r:id="rId23"/>
    <p:sldId id="277" r:id="rId24"/>
    <p:sldId id="278" r:id="rId25"/>
    <p:sldId id="279" r:id="rId26"/>
    <p:sldId id="280" r:id="rId27"/>
    <p:sldId id="281" r:id="rId28"/>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94" d="100"/>
          <a:sy n="94" d="100"/>
        </p:scale>
        <p:origin x="245"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EF9B82D-ECA1-4A13-ADAE-B3CD09880643}" type="datetimeFigureOut">
              <a:rPr lang="ar-IQ" smtClean="0"/>
              <a:t>19/07/1446</a:t>
            </a:fld>
            <a:endParaRPr lang="ar-IQ"/>
          </a:p>
        </p:txBody>
      </p:sp>
      <p:sp>
        <p:nvSpPr>
          <p:cNvPr id="5" name="Footer Placeholder 4"/>
          <p:cNvSpPr>
            <a:spLocks noGrp="1"/>
          </p:cNvSpPr>
          <p:nvPr>
            <p:ph type="ftr" sz="quarter" idx="11"/>
          </p:nvPr>
        </p:nvSpPr>
        <p:spPr>
          <a:xfrm>
            <a:off x="2692397" y="5037663"/>
            <a:ext cx="5214635" cy="279400"/>
          </a:xfrm>
        </p:spPr>
        <p:txBody>
          <a:bodyPr/>
          <a:lstStyle/>
          <a:p>
            <a:endParaRPr lang="ar-IQ"/>
          </a:p>
        </p:txBody>
      </p:sp>
      <p:sp>
        <p:nvSpPr>
          <p:cNvPr id="6" name="Slide Number Placeholder 5"/>
          <p:cNvSpPr>
            <a:spLocks noGrp="1"/>
          </p:cNvSpPr>
          <p:nvPr>
            <p:ph type="sldNum" sz="quarter" idx="12"/>
          </p:nvPr>
        </p:nvSpPr>
        <p:spPr>
          <a:xfrm>
            <a:off x="8956900" y="5037663"/>
            <a:ext cx="551167" cy="279400"/>
          </a:xfrm>
        </p:spPr>
        <p:txBody>
          <a:bodyPr/>
          <a:lstStyle/>
          <a:p>
            <a:fld id="{24DB159C-6577-4059-8302-7A0DEB11FB75}" type="slidenum">
              <a:rPr lang="ar-IQ" smtClean="0"/>
              <a:t>‹#›</a:t>
            </a:fld>
            <a:endParaRPr lang="ar-IQ"/>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07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F9B82D-ECA1-4A13-ADAE-B3CD09880643}" type="datetimeFigureOut">
              <a:rPr lang="ar-IQ" smtClean="0"/>
              <a:t>19/07/1446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4DB159C-6577-4059-8302-7A0DEB11FB75}" type="slidenum">
              <a:rPr lang="ar-IQ" smtClean="0"/>
              <a:t>‹#›</a:t>
            </a:fld>
            <a:endParaRPr lang="ar-IQ"/>
          </a:p>
        </p:txBody>
      </p:sp>
    </p:spTree>
    <p:extLst>
      <p:ext uri="{BB962C8B-B14F-4D97-AF65-F5344CB8AC3E}">
        <p14:creationId xmlns:p14="http://schemas.microsoft.com/office/powerpoint/2010/main" val="2731053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9B82D-ECA1-4A13-ADAE-B3CD09880643}" type="datetimeFigureOut">
              <a:rPr lang="ar-IQ" smtClean="0"/>
              <a:t>19/07/1446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4DB159C-6577-4059-8302-7A0DEB11FB75}" type="slidenum">
              <a:rPr lang="ar-IQ" smtClean="0"/>
              <a:t>‹#›</a:t>
            </a:fld>
            <a:endParaRPr lang="ar-IQ"/>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363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9B82D-ECA1-4A13-ADAE-B3CD09880643}" type="datetimeFigureOut">
              <a:rPr lang="ar-IQ" smtClean="0"/>
              <a:t>19/07/1446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4DB159C-6577-4059-8302-7A0DEB11FB75}" type="slidenum">
              <a:rPr lang="ar-IQ" smtClean="0"/>
              <a:t>‹#›</a:t>
            </a:fld>
            <a:endParaRPr lang="ar-IQ"/>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0880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9B82D-ECA1-4A13-ADAE-B3CD09880643}" type="datetimeFigureOut">
              <a:rPr lang="ar-IQ" smtClean="0"/>
              <a:t>19/07/1446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4DB159C-6577-4059-8302-7A0DEB11FB75}" type="slidenum">
              <a:rPr lang="ar-IQ" smtClean="0"/>
              <a:t>‹#›</a:t>
            </a:fld>
            <a:endParaRPr lang="ar-IQ"/>
          </a:p>
        </p:txBody>
      </p:sp>
    </p:spTree>
    <p:extLst>
      <p:ext uri="{BB962C8B-B14F-4D97-AF65-F5344CB8AC3E}">
        <p14:creationId xmlns:p14="http://schemas.microsoft.com/office/powerpoint/2010/main" val="1243710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9B82D-ECA1-4A13-ADAE-B3CD09880643}" type="datetimeFigureOut">
              <a:rPr lang="ar-IQ" smtClean="0"/>
              <a:t>19/07/1446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4DB159C-6577-4059-8302-7A0DEB11FB75}" type="slidenum">
              <a:rPr lang="ar-IQ" smtClean="0"/>
              <a:t>‹#›</a:t>
            </a:fld>
            <a:endParaRPr lang="ar-IQ"/>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0429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9B82D-ECA1-4A13-ADAE-B3CD09880643}" type="datetimeFigureOut">
              <a:rPr lang="ar-IQ" smtClean="0"/>
              <a:t>19/07/1446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4DB159C-6577-4059-8302-7A0DEB11FB75}" type="slidenum">
              <a:rPr lang="ar-IQ" smtClean="0"/>
              <a:t>‹#›</a:t>
            </a:fld>
            <a:endParaRPr lang="ar-IQ"/>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4969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F9B82D-ECA1-4A13-ADAE-B3CD09880643}" type="datetimeFigureOut">
              <a:rPr lang="ar-IQ" smtClean="0"/>
              <a:t>19/07/1446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4DB159C-6577-4059-8302-7A0DEB11FB75}" type="slidenum">
              <a:rPr lang="ar-IQ" smtClean="0"/>
              <a:t>‹#›</a:t>
            </a:fld>
            <a:endParaRPr lang="ar-IQ"/>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7682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F9B82D-ECA1-4A13-ADAE-B3CD09880643}" type="datetimeFigureOut">
              <a:rPr lang="ar-IQ" smtClean="0"/>
              <a:t>19/07/1446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4DB159C-6577-4059-8302-7A0DEB11FB75}" type="slidenum">
              <a:rPr lang="ar-IQ" smtClean="0"/>
              <a:t>‹#›</a:t>
            </a:fld>
            <a:endParaRPr lang="ar-IQ"/>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559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F9B82D-ECA1-4A13-ADAE-B3CD09880643}" type="datetimeFigureOut">
              <a:rPr lang="ar-IQ" smtClean="0"/>
              <a:t>19/07/1446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4DB159C-6577-4059-8302-7A0DEB11FB75}" type="slidenum">
              <a:rPr lang="ar-IQ" smtClean="0"/>
              <a:t>‹#›</a:t>
            </a:fld>
            <a:endParaRPr lang="ar-IQ"/>
          </a:p>
        </p:txBody>
      </p:sp>
    </p:spTree>
    <p:extLst>
      <p:ext uri="{BB962C8B-B14F-4D97-AF65-F5344CB8AC3E}">
        <p14:creationId xmlns:p14="http://schemas.microsoft.com/office/powerpoint/2010/main" val="262777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9B82D-ECA1-4A13-ADAE-B3CD09880643}" type="datetimeFigureOut">
              <a:rPr lang="ar-IQ" smtClean="0"/>
              <a:t>19/07/1446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4DB159C-6577-4059-8302-7A0DEB11FB75}" type="slidenum">
              <a:rPr lang="ar-IQ" smtClean="0"/>
              <a:t>‹#›</a:t>
            </a:fld>
            <a:endParaRPr lang="ar-IQ"/>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7773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F9B82D-ECA1-4A13-ADAE-B3CD09880643}" type="datetimeFigureOut">
              <a:rPr lang="ar-IQ" smtClean="0"/>
              <a:t>19/07/1446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4DB159C-6577-4059-8302-7A0DEB11FB75}" type="slidenum">
              <a:rPr lang="ar-IQ" smtClean="0"/>
              <a:t>‹#›</a:t>
            </a:fld>
            <a:endParaRPr lang="ar-IQ"/>
          </a:p>
        </p:txBody>
      </p:sp>
    </p:spTree>
    <p:extLst>
      <p:ext uri="{BB962C8B-B14F-4D97-AF65-F5344CB8AC3E}">
        <p14:creationId xmlns:p14="http://schemas.microsoft.com/office/powerpoint/2010/main" val="1135784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F9B82D-ECA1-4A13-ADAE-B3CD09880643}" type="datetimeFigureOut">
              <a:rPr lang="ar-IQ" smtClean="0"/>
              <a:t>19/07/1446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24DB159C-6577-4059-8302-7A0DEB11FB75}" type="slidenum">
              <a:rPr lang="ar-IQ" smtClean="0"/>
              <a:t>‹#›</a:t>
            </a:fld>
            <a:endParaRPr lang="ar-IQ"/>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425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F9B82D-ECA1-4A13-ADAE-B3CD09880643}" type="datetimeFigureOut">
              <a:rPr lang="ar-IQ" smtClean="0"/>
              <a:t>19/07/1446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24DB159C-6577-4059-8302-7A0DEB11FB75}" type="slidenum">
              <a:rPr lang="ar-IQ" smtClean="0"/>
              <a:t>‹#›</a:t>
            </a:fld>
            <a:endParaRPr lang="ar-IQ"/>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9260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9B82D-ECA1-4A13-ADAE-B3CD09880643}" type="datetimeFigureOut">
              <a:rPr lang="ar-IQ" smtClean="0"/>
              <a:t>19/07/1446</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24DB159C-6577-4059-8302-7A0DEB11FB75}" type="slidenum">
              <a:rPr lang="ar-IQ" smtClean="0"/>
              <a:t>‹#›</a:t>
            </a:fld>
            <a:endParaRPr lang="ar-IQ"/>
          </a:p>
        </p:txBody>
      </p:sp>
    </p:spTree>
    <p:extLst>
      <p:ext uri="{BB962C8B-B14F-4D97-AF65-F5344CB8AC3E}">
        <p14:creationId xmlns:p14="http://schemas.microsoft.com/office/powerpoint/2010/main" val="80631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F9B82D-ECA1-4A13-ADAE-B3CD09880643}" type="datetimeFigureOut">
              <a:rPr lang="ar-IQ" smtClean="0"/>
              <a:t>19/07/1446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4DB159C-6577-4059-8302-7A0DEB11FB75}" type="slidenum">
              <a:rPr lang="ar-IQ" smtClean="0"/>
              <a:t>‹#›</a:t>
            </a:fld>
            <a:endParaRPr lang="ar-IQ"/>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9412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F9B82D-ECA1-4A13-ADAE-B3CD09880643}" type="datetimeFigureOut">
              <a:rPr lang="ar-IQ" smtClean="0"/>
              <a:t>19/07/1446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4DB159C-6577-4059-8302-7A0DEB11FB75}" type="slidenum">
              <a:rPr lang="ar-IQ" smtClean="0"/>
              <a:t>‹#›</a:t>
            </a:fld>
            <a:endParaRPr lang="ar-IQ"/>
          </a:p>
        </p:txBody>
      </p:sp>
    </p:spTree>
    <p:extLst>
      <p:ext uri="{BB962C8B-B14F-4D97-AF65-F5344CB8AC3E}">
        <p14:creationId xmlns:p14="http://schemas.microsoft.com/office/powerpoint/2010/main" val="3776840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EF9B82D-ECA1-4A13-ADAE-B3CD09880643}" type="datetimeFigureOut">
              <a:rPr lang="ar-IQ" smtClean="0"/>
              <a:t>19/07/1446</a:t>
            </a:fld>
            <a:endParaRPr lang="ar-IQ"/>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IQ"/>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4DB159C-6577-4059-8302-7A0DEB11FB75}" type="slidenum">
              <a:rPr lang="ar-IQ" smtClean="0"/>
              <a:t>‹#›</a:t>
            </a:fld>
            <a:endParaRPr lang="ar-IQ"/>
          </a:p>
        </p:txBody>
      </p:sp>
    </p:spTree>
    <p:extLst>
      <p:ext uri="{BB962C8B-B14F-4D97-AF65-F5344CB8AC3E}">
        <p14:creationId xmlns:p14="http://schemas.microsoft.com/office/powerpoint/2010/main" val="11763801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557463"/>
            <a:ext cx="9601200" cy="3317875"/>
          </a:xfrm>
        </p:spPr>
        <p:txBody>
          <a:bodyPr/>
          <a:lstStyle/>
          <a:p>
            <a:r>
              <a:rPr lang="ar-IQ" dirty="0" smtClean="0"/>
              <a:t>المرحلة الرابعة / الشعر الحديث</a:t>
            </a:r>
          </a:p>
          <a:p>
            <a:r>
              <a:rPr lang="ar-IQ" dirty="0" smtClean="0"/>
              <a:t>ا.م.د أمجد لطيف جبار</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2421" y="728663"/>
            <a:ext cx="1943100" cy="1828800"/>
          </a:xfrm>
          <a:prstGeom prst="rect">
            <a:avLst/>
          </a:prstGeom>
        </p:spPr>
      </p:pic>
    </p:spTree>
    <p:extLst>
      <p:ext uri="{BB962C8B-B14F-4D97-AF65-F5344CB8AC3E}">
        <p14:creationId xmlns:p14="http://schemas.microsoft.com/office/powerpoint/2010/main" val="1265742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78634" y="1406769"/>
            <a:ext cx="9523828" cy="4468569"/>
          </a:xfrm>
        </p:spPr>
        <p:txBody>
          <a:bodyPr/>
          <a:lstStyle/>
          <a:p>
            <a:pPr algn="l" rtl="0"/>
            <a:r>
              <a:rPr lang="en-US" sz="3200" b="1" u="sng" dirty="0"/>
              <a:t>Symbols:</a:t>
            </a:r>
          </a:p>
          <a:p>
            <a:pPr algn="l" rtl="0"/>
            <a:endParaRPr lang="en-US" sz="3200" b="1" u="sng" dirty="0"/>
          </a:p>
          <a:p>
            <a:pPr algn="l" rtl="0"/>
            <a:r>
              <a:rPr lang="en-US" sz="3200" b="1" u="sng" dirty="0"/>
              <a:t>1. The Gyre.</a:t>
            </a:r>
          </a:p>
          <a:p>
            <a:pPr algn="l" rtl="0"/>
            <a:r>
              <a:rPr lang="en-US" sz="3200" b="1" u="sng" dirty="0"/>
              <a:t>2. The Swan.</a:t>
            </a:r>
          </a:p>
          <a:p>
            <a:pPr algn="l" rtl="0"/>
            <a:r>
              <a:rPr lang="en-US" sz="3200" b="1" u="sng" dirty="0"/>
              <a:t>3. The Great Beast.</a:t>
            </a:r>
          </a:p>
          <a:p>
            <a:pPr algn="l" rtl="0"/>
            <a:endParaRPr lang="en-US" b="1" u="sng" dirty="0"/>
          </a:p>
          <a:p>
            <a:pPr algn="l" rtl="0"/>
            <a:endParaRPr lang="en-US" b="1" u="sng" dirty="0"/>
          </a:p>
          <a:p>
            <a:pPr algn="l" rtl="0"/>
            <a:endParaRPr lang="en-US" b="1" u="sng" dirty="0"/>
          </a:p>
          <a:p>
            <a:pPr algn="l" rtl="0"/>
            <a:endParaRPr lang="en-US" b="1" u="sng" dirty="0"/>
          </a:p>
          <a:p>
            <a:pPr algn="l" rtl="0"/>
            <a:endParaRPr lang="en-US" b="1" u="sng" dirty="0"/>
          </a:p>
          <a:p>
            <a:pPr algn="l" rtl="0"/>
            <a:endParaRPr lang="en-US" b="1" u="sng" dirty="0"/>
          </a:p>
          <a:p>
            <a:pPr algn="l" rtl="0"/>
            <a:endParaRPr lang="ar-IQ" b="1" u="sng" dirty="0"/>
          </a:p>
        </p:txBody>
      </p:sp>
    </p:spTree>
    <p:extLst>
      <p:ext uri="{BB962C8B-B14F-4D97-AF65-F5344CB8AC3E}">
        <p14:creationId xmlns:p14="http://schemas.microsoft.com/office/powerpoint/2010/main" val="405823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u="sng" dirty="0">
                <a:solidFill>
                  <a:srgbClr val="00B050"/>
                </a:solidFill>
              </a:rPr>
              <a:t>Sailing to Byzantium</a:t>
            </a:r>
            <a:endParaRPr lang="ar-IQ" b="1" u="sng" dirty="0">
              <a:solidFill>
                <a:srgbClr val="00B050"/>
              </a:solidFill>
            </a:endParaRPr>
          </a:p>
        </p:txBody>
      </p:sp>
      <p:sp>
        <p:nvSpPr>
          <p:cNvPr id="3" name="Content Placeholder 2"/>
          <p:cNvSpPr>
            <a:spLocks noGrp="1"/>
          </p:cNvSpPr>
          <p:nvPr>
            <p:ph idx="1"/>
          </p:nvPr>
        </p:nvSpPr>
        <p:spPr/>
        <p:txBody>
          <a:bodyPr>
            <a:normAutofit fontScale="92500" lnSpcReduction="10000"/>
          </a:bodyPr>
          <a:lstStyle/>
          <a:p>
            <a:pPr algn="l" rtl="0"/>
            <a:r>
              <a:rPr lang="en-US" sz="3500" b="1" u="sng" dirty="0"/>
              <a:t>Stanza 1:</a:t>
            </a:r>
          </a:p>
          <a:p>
            <a:pPr algn="l" rtl="0"/>
            <a:endParaRPr lang="en-US" dirty="0"/>
          </a:p>
          <a:p>
            <a:pPr algn="l" rtl="0"/>
            <a:r>
              <a:rPr lang="en-US" sz="3200" dirty="0"/>
              <a:t>That is no country for old men. The young</a:t>
            </a:r>
          </a:p>
          <a:p>
            <a:pPr algn="l" rtl="0"/>
            <a:r>
              <a:rPr lang="en-US" sz="3200" dirty="0"/>
              <a:t>In one another's arms, birds in the trees</a:t>
            </a:r>
          </a:p>
          <a:p>
            <a:pPr algn="l" rtl="0"/>
            <a:r>
              <a:rPr lang="en-US" sz="3200" dirty="0"/>
              <a:t>—Those dying generations—at their song,</a:t>
            </a:r>
          </a:p>
          <a:p>
            <a:pPr algn="l" rtl="0"/>
            <a:r>
              <a:rPr lang="en-US" sz="3200" dirty="0"/>
              <a:t>The salmon-falls, the mackerel-crowded seas,</a:t>
            </a:r>
          </a:p>
        </p:txBody>
      </p:sp>
    </p:spTree>
    <p:extLst>
      <p:ext uri="{BB962C8B-B14F-4D97-AF65-F5344CB8AC3E}">
        <p14:creationId xmlns:p14="http://schemas.microsoft.com/office/powerpoint/2010/main" val="979098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u="sng" dirty="0"/>
              <a:t>Stanza 1:</a:t>
            </a:r>
            <a:br>
              <a:rPr lang="en-US" u="sng" dirty="0"/>
            </a:br>
            <a:endParaRPr lang="ar-IQ" u="sng" dirty="0"/>
          </a:p>
        </p:txBody>
      </p:sp>
      <p:sp>
        <p:nvSpPr>
          <p:cNvPr id="3" name="Content Placeholder 2"/>
          <p:cNvSpPr>
            <a:spLocks noGrp="1"/>
          </p:cNvSpPr>
          <p:nvPr>
            <p:ph idx="1"/>
          </p:nvPr>
        </p:nvSpPr>
        <p:spPr/>
        <p:txBody>
          <a:bodyPr/>
          <a:lstStyle/>
          <a:p>
            <a:pPr algn="l" rtl="0"/>
            <a:r>
              <a:rPr lang="en-US" sz="3200" dirty="0"/>
              <a:t>Fish, flesh, or fowl, commend all summer long</a:t>
            </a:r>
          </a:p>
          <a:p>
            <a:pPr algn="l" rtl="0"/>
            <a:r>
              <a:rPr lang="en-US" sz="3200" dirty="0"/>
              <a:t>Whatever is begotten, born, and dies.</a:t>
            </a:r>
          </a:p>
          <a:p>
            <a:pPr algn="l" rtl="0"/>
            <a:r>
              <a:rPr lang="en-US" sz="3200" dirty="0"/>
              <a:t>Caught in that sensual music all neglect</a:t>
            </a:r>
          </a:p>
          <a:p>
            <a:pPr algn="l" rtl="0"/>
            <a:r>
              <a:rPr lang="en-US" sz="3200" dirty="0"/>
              <a:t>Monuments of </a:t>
            </a:r>
            <a:r>
              <a:rPr lang="en-US" sz="3200" dirty="0" err="1"/>
              <a:t>unageing</a:t>
            </a:r>
            <a:r>
              <a:rPr lang="en-US" sz="3200" dirty="0"/>
              <a:t> intellect.</a:t>
            </a:r>
          </a:p>
          <a:p>
            <a:pPr algn="l" rtl="0"/>
            <a:endParaRPr lang="ar-IQ" dirty="0"/>
          </a:p>
        </p:txBody>
      </p:sp>
    </p:spTree>
    <p:extLst>
      <p:ext uri="{BB962C8B-B14F-4D97-AF65-F5344CB8AC3E}">
        <p14:creationId xmlns:p14="http://schemas.microsoft.com/office/powerpoint/2010/main" val="3045513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u="sng" dirty="0"/>
              <a:t>Stanza 2:</a:t>
            </a:r>
            <a:br>
              <a:rPr lang="en-US" u="sng" dirty="0"/>
            </a:br>
            <a:endParaRPr lang="ar-IQ" u="sng" dirty="0"/>
          </a:p>
        </p:txBody>
      </p:sp>
      <p:sp>
        <p:nvSpPr>
          <p:cNvPr id="3" name="Content Placeholder 2"/>
          <p:cNvSpPr>
            <a:spLocks noGrp="1"/>
          </p:cNvSpPr>
          <p:nvPr>
            <p:ph idx="1"/>
          </p:nvPr>
        </p:nvSpPr>
        <p:spPr/>
        <p:txBody>
          <a:bodyPr/>
          <a:lstStyle/>
          <a:p>
            <a:pPr algn="l" rtl="0"/>
            <a:endParaRPr lang="en-US" dirty="0"/>
          </a:p>
          <a:p>
            <a:pPr algn="l" rtl="0"/>
            <a:r>
              <a:rPr lang="en-US" sz="3200" dirty="0"/>
              <a:t>An aged man is but a paltry thing,</a:t>
            </a:r>
          </a:p>
          <a:p>
            <a:pPr algn="l" rtl="0"/>
            <a:r>
              <a:rPr lang="en-US" sz="3200" dirty="0"/>
              <a:t>A tattered coat upon a stick, unless</a:t>
            </a:r>
          </a:p>
          <a:p>
            <a:pPr algn="l" rtl="0"/>
            <a:r>
              <a:rPr lang="en-US" sz="3200" dirty="0"/>
              <a:t>Soul clap its hands and sing, and louder sing</a:t>
            </a:r>
          </a:p>
          <a:p>
            <a:pPr algn="l" rtl="0"/>
            <a:r>
              <a:rPr lang="en-US" sz="3200" dirty="0"/>
              <a:t>For every tatter in its mortal dress,</a:t>
            </a:r>
            <a:endParaRPr lang="ar-IQ" sz="3200" dirty="0"/>
          </a:p>
        </p:txBody>
      </p:sp>
    </p:spTree>
    <p:extLst>
      <p:ext uri="{BB962C8B-B14F-4D97-AF65-F5344CB8AC3E}">
        <p14:creationId xmlns:p14="http://schemas.microsoft.com/office/powerpoint/2010/main" val="1905365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u="sng" dirty="0"/>
              <a:t>Stanza 2:</a:t>
            </a:r>
            <a:endParaRPr lang="ar-IQ" u="sng" dirty="0"/>
          </a:p>
        </p:txBody>
      </p:sp>
      <p:sp>
        <p:nvSpPr>
          <p:cNvPr id="3" name="Content Placeholder 2"/>
          <p:cNvSpPr>
            <a:spLocks noGrp="1"/>
          </p:cNvSpPr>
          <p:nvPr>
            <p:ph idx="1"/>
          </p:nvPr>
        </p:nvSpPr>
        <p:spPr/>
        <p:txBody>
          <a:bodyPr/>
          <a:lstStyle/>
          <a:p>
            <a:pPr algn="l" rtl="0"/>
            <a:r>
              <a:rPr lang="en-US" sz="3200" dirty="0"/>
              <a:t>Nor is there singing school but studying</a:t>
            </a:r>
          </a:p>
          <a:p>
            <a:pPr algn="l" rtl="0"/>
            <a:r>
              <a:rPr lang="en-US" sz="3200" dirty="0"/>
              <a:t>Monuments of its own magnificence;</a:t>
            </a:r>
          </a:p>
          <a:p>
            <a:pPr algn="l" rtl="0"/>
            <a:r>
              <a:rPr lang="en-US" sz="3200" dirty="0"/>
              <a:t>And therefore I have sailed the seas and come</a:t>
            </a:r>
          </a:p>
          <a:p>
            <a:pPr algn="l" rtl="0"/>
            <a:r>
              <a:rPr lang="en-US" sz="3200" dirty="0"/>
              <a:t>To the holy city of Byzantium.</a:t>
            </a:r>
          </a:p>
          <a:p>
            <a:pPr algn="l" rtl="0"/>
            <a:endParaRPr lang="ar-IQ" dirty="0"/>
          </a:p>
        </p:txBody>
      </p:sp>
    </p:spTree>
    <p:extLst>
      <p:ext uri="{BB962C8B-B14F-4D97-AF65-F5344CB8AC3E}">
        <p14:creationId xmlns:p14="http://schemas.microsoft.com/office/powerpoint/2010/main" val="3566362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u="sng" dirty="0"/>
              <a:t>Stanza 3:</a:t>
            </a:r>
            <a:endParaRPr lang="ar-IQ" u="sng" dirty="0"/>
          </a:p>
        </p:txBody>
      </p:sp>
      <p:sp>
        <p:nvSpPr>
          <p:cNvPr id="3" name="Content Placeholder 2"/>
          <p:cNvSpPr>
            <a:spLocks noGrp="1"/>
          </p:cNvSpPr>
          <p:nvPr>
            <p:ph idx="1"/>
          </p:nvPr>
        </p:nvSpPr>
        <p:spPr/>
        <p:txBody>
          <a:bodyPr>
            <a:normAutofit/>
          </a:bodyPr>
          <a:lstStyle/>
          <a:p>
            <a:pPr algn="l" rtl="0"/>
            <a:r>
              <a:rPr lang="en-US" sz="3200" dirty="0"/>
              <a:t>O sages standing in God's holy fire</a:t>
            </a:r>
          </a:p>
          <a:p>
            <a:pPr algn="l" rtl="0"/>
            <a:r>
              <a:rPr lang="en-US" sz="3200" dirty="0"/>
              <a:t>As in the gold mosaic of a wall,</a:t>
            </a:r>
          </a:p>
          <a:p>
            <a:pPr algn="l" rtl="0"/>
            <a:r>
              <a:rPr lang="en-US" sz="3200" dirty="0"/>
              <a:t>Come from the holy fire, perne in a gyre,</a:t>
            </a:r>
          </a:p>
          <a:p>
            <a:pPr algn="l" rtl="0"/>
            <a:r>
              <a:rPr lang="en-US" sz="3200" dirty="0"/>
              <a:t>And be the singing-masters of my soul.</a:t>
            </a:r>
            <a:endParaRPr lang="ar-IQ" sz="3200" dirty="0"/>
          </a:p>
        </p:txBody>
      </p:sp>
    </p:spTree>
    <p:extLst>
      <p:ext uri="{BB962C8B-B14F-4D97-AF65-F5344CB8AC3E}">
        <p14:creationId xmlns:p14="http://schemas.microsoft.com/office/powerpoint/2010/main" val="4248739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u="sng" dirty="0"/>
              <a:t>Stanza 3:</a:t>
            </a:r>
            <a:endParaRPr lang="ar-IQ" u="sng" dirty="0"/>
          </a:p>
        </p:txBody>
      </p:sp>
      <p:sp>
        <p:nvSpPr>
          <p:cNvPr id="3" name="Content Placeholder 2"/>
          <p:cNvSpPr>
            <a:spLocks noGrp="1"/>
          </p:cNvSpPr>
          <p:nvPr>
            <p:ph idx="1"/>
          </p:nvPr>
        </p:nvSpPr>
        <p:spPr/>
        <p:txBody>
          <a:bodyPr>
            <a:normAutofit/>
          </a:bodyPr>
          <a:lstStyle/>
          <a:p>
            <a:pPr algn="l" rtl="0"/>
            <a:r>
              <a:rPr lang="en-US" sz="3200" dirty="0"/>
              <a:t>Consume my heart away; sick with desire</a:t>
            </a:r>
          </a:p>
          <a:p>
            <a:pPr algn="l" rtl="0"/>
            <a:r>
              <a:rPr lang="en-US" sz="3200" dirty="0"/>
              <a:t>And fastened to a dying animal</a:t>
            </a:r>
          </a:p>
          <a:p>
            <a:pPr algn="l" rtl="0"/>
            <a:r>
              <a:rPr lang="en-US" sz="3200" dirty="0"/>
              <a:t>It knows not what it is; and gather me</a:t>
            </a:r>
          </a:p>
          <a:p>
            <a:pPr algn="l" rtl="0"/>
            <a:r>
              <a:rPr lang="en-US" sz="3200" dirty="0"/>
              <a:t>Into the artifice of eternity.</a:t>
            </a:r>
            <a:endParaRPr lang="ar-IQ" sz="3200" dirty="0"/>
          </a:p>
        </p:txBody>
      </p:sp>
    </p:spTree>
    <p:extLst>
      <p:ext uri="{BB962C8B-B14F-4D97-AF65-F5344CB8AC3E}">
        <p14:creationId xmlns:p14="http://schemas.microsoft.com/office/powerpoint/2010/main" val="3413434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u="sng" dirty="0"/>
              <a:t>Stanza 4:</a:t>
            </a:r>
            <a:endParaRPr lang="ar-IQ" u="sng" dirty="0"/>
          </a:p>
        </p:txBody>
      </p:sp>
      <p:sp>
        <p:nvSpPr>
          <p:cNvPr id="3" name="Content Placeholder 2"/>
          <p:cNvSpPr>
            <a:spLocks noGrp="1"/>
          </p:cNvSpPr>
          <p:nvPr>
            <p:ph idx="1"/>
          </p:nvPr>
        </p:nvSpPr>
        <p:spPr/>
        <p:txBody>
          <a:bodyPr>
            <a:normAutofit/>
          </a:bodyPr>
          <a:lstStyle/>
          <a:p>
            <a:pPr algn="l" rtl="0"/>
            <a:r>
              <a:rPr lang="en-US" sz="3200" dirty="0"/>
              <a:t>Once out of nature I shall never take</a:t>
            </a:r>
          </a:p>
          <a:p>
            <a:pPr algn="l" rtl="0"/>
            <a:r>
              <a:rPr lang="en-US" sz="3200" dirty="0"/>
              <a:t>My bodily form from any natural thing,</a:t>
            </a:r>
          </a:p>
          <a:p>
            <a:pPr algn="l" rtl="0"/>
            <a:r>
              <a:rPr lang="en-US" sz="3200" dirty="0"/>
              <a:t>But such a form as Grecian goldsmiths make</a:t>
            </a:r>
          </a:p>
          <a:p>
            <a:pPr algn="l" rtl="0"/>
            <a:r>
              <a:rPr lang="en-US" sz="3200" dirty="0"/>
              <a:t>Of hammered gold and gold enamelling</a:t>
            </a:r>
          </a:p>
        </p:txBody>
      </p:sp>
    </p:spTree>
    <p:extLst>
      <p:ext uri="{BB962C8B-B14F-4D97-AF65-F5344CB8AC3E}">
        <p14:creationId xmlns:p14="http://schemas.microsoft.com/office/powerpoint/2010/main" val="4079428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u="sng" dirty="0"/>
              <a:t>Stanza 4:</a:t>
            </a:r>
            <a:endParaRPr lang="ar-IQ" u="sng" dirty="0"/>
          </a:p>
        </p:txBody>
      </p:sp>
      <p:sp>
        <p:nvSpPr>
          <p:cNvPr id="3" name="Content Placeholder 2"/>
          <p:cNvSpPr>
            <a:spLocks noGrp="1"/>
          </p:cNvSpPr>
          <p:nvPr>
            <p:ph idx="1"/>
          </p:nvPr>
        </p:nvSpPr>
        <p:spPr/>
        <p:txBody>
          <a:bodyPr/>
          <a:lstStyle/>
          <a:p>
            <a:pPr algn="l" rtl="0"/>
            <a:r>
              <a:rPr lang="en-US" sz="3200" dirty="0"/>
              <a:t>To keep a drowsy Emperor awake;</a:t>
            </a:r>
          </a:p>
          <a:p>
            <a:pPr algn="l" rtl="0"/>
            <a:r>
              <a:rPr lang="en-US" sz="3200" dirty="0"/>
              <a:t>Or set upon a golden bough to sing</a:t>
            </a:r>
          </a:p>
          <a:p>
            <a:pPr algn="l" rtl="0"/>
            <a:r>
              <a:rPr lang="en-US" sz="3200" dirty="0"/>
              <a:t>To lords and ladies of Byzantium</a:t>
            </a:r>
          </a:p>
          <a:p>
            <a:pPr algn="l" rtl="0"/>
            <a:r>
              <a:rPr lang="en-US" sz="3200" dirty="0"/>
              <a:t>Of what is past, or passing, or to come.</a:t>
            </a:r>
          </a:p>
          <a:p>
            <a:pPr algn="l" rtl="0"/>
            <a:endParaRPr lang="ar-IQ" dirty="0"/>
          </a:p>
        </p:txBody>
      </p:sp>
    </p:spTree>
    <p:extLst>
      <p:ext uri="{BB962C8B-B14F-4D97-AF65-F5344CB8AC3E}">
        <p14:creationId xmlns:p14="http://schemas.microsoft.com/office/powerpoint/2010/main" val="4257086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758" y="545910"/>
            <a:ext cx="6264323" cy="5540991"/>
          </a:xfrm>
          <a:prstGeom prst="rect">
            <a:avLst/>
          </a:prstGeom>
        </p:spPr>
      </p:pic>
    </p:spTree>
    <p:extLst>
      <p:ext uri="{BB962C8B-B14F-4D97-AF65-F5344CB8AC3E}">
        <p14:creationId xmlns:p14="http://schemas.microsoft.com/office/powerpoint/2010/main" val="1782096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0000"/>
                </a:solidFill>
              </a:rPr>
              <a:t>W.B. YEATS</a:t>
            </a:r>
            <a:endParaRPr lang="ar-IQ" dirty="0">
              <a:solidFill>
                <a:srgbClr val="FF0000"/>
              </a:solidFill>
            </a:endParaRPr>
          </a:p>
        </p:txBody>
      </p:sp>
      <p:sp>
        <p:nvSpPr>
          <p:cNvPr id="3" name="Subtitle 2"/>
          <p:cNvSpPr>
            <a:spLocks noGrp="1"/>
          </p:cNvSpPr>
          <p:nvPr>
            <p:ph type="subTitle" idx="1"/>
          </p:nvPr>
        </p:nvSpPr>
        <p:spPr/>
        <p:txBody>
          <a:bodyPr>
            <a:normAutofit/>
          </a:bodyPr>
          <a:lstStyle/>
          <a:p>
            <a:pPr rtl="0"/>
            <a:r>
              <a:rPr lang="en-US" sz="3200" dirty="0">
                <a:solidFill>
                  <a:srgbClr val="C00000"/>
                </a:solidFill>
              </a:rPr>
              <a:t>SAILING TO BYZANTIUM</a:t>
            </a:r>
            <a:endParaRPr lang="ar-IQ" sz="3200" dirty="0">
              <a:solidFill>
                <a:srgbClr val="C00000"/>
              </a:solidFill>
            </a:endParaRPr>
          </a:p>
        </p:txBody>
      </p:sp>
    </p:spTree>
    <p:extLst>
      <p:ext uri="{BB962C8B-B14F-4D97-AF65-F5344CB8AC3E}">
        <p14:creationId xmlns:p14="http://schemas.microsoft.com/office/powerpoint/2010/main" val="3622417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275" y="736979"/>
            <a:ext cx="10672549" cy="5390866"/>
          </a:xfrm>
          <a:prstGeom prst="rect">
            <a:avLst/>
          </a:prstGeom>
        </p:spPr>
      </p:pic>
    </p:spTree>
    <p:extLst>
      <p:ext uri="{BB962C8B-B14F-4D97-AF65-F5344CB8AC3E}">
        <p14:creationId xmlns:p14="http://schemas.microsoft.com/office/powerpoint/2010/main" val="3617974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DE7B7-C2D5-4469-B9F6-52ED3277BD40}"/>
              </a:ext>
            </a:extLst>
          </p:cNvPr>
          <p:cNvSpPr>
            <a:spLocks noGrp="1"/>
          </p:cNvSpPr>
          <p:nvPr>
            <p:ph type="title"/>
          </p:nvPr>
        </p:nvSpPr>
        <p:spPr/>
        <p:txBody>
          <a:bodyPr/>
          <a:lstStyle/>
          <a:p>
            <a:pPr rtl="0"/>
            <a:r>
              <a:rPr lang="en-US" dirty="0">
                <a:solidFill>
                  <a:srgbClr val="00B050"/>
                </a:solidFill>
              </a:rPr>
              <a:t>Synopsis</a:t>
            </a:r>
            <a:endParaRPr lang="ar-IQ" dirty="0">
              <a:solidFill>
                <a:srgbClr val="00B050"/>
              </a:solidFill>
            </a:endParaRPr>
          </a:p>
        </p:txBody>
      </p:sp>
      <p:sp>
        <p:nvSpPr>
          <p:cNvPr id="3" name="Content Placeholder 2">
            <a:extLst>
              <a:ext uri="{FF2B5EF4-FFF2-40B4-BE49-F238E27FC236}">
                <a16:creationId xmlns:a16="http://schemas.microsoft.com/office/drawing/2014/main" id="{583179E9-D4B7-479E-BB4E-D00D87ADE2B4}"/>
              </a:ext>
            </a:extLst>
          </p:cNvPr>
          <p:cNvSpPr>
            <a:spLocks noGrp="1"/>
          </p:cNvSpPr>
          <p:nvPr>
            <p:ph idx="1"/>
          </p:nvPr>
        </p:nvSpPr>
        <p:spPr/>
        <p:txBody>
          <a:bodyPr>
            <a:normAutofit lnSpcReduction="10000"/>
          </a:bodyPr>
          <a:lstStyle/>
          <a:p>
            <a:pPr algn="just" rtl="0">
              <a:lnSpc>
                <a:spcPct val="107000"/>
              </a:lnSpc>
              <a:spcAft>
                <a:spcPts val="800"/>
              </a:spcAft>
            </a:pPr>
            <a:r>
              <a:rPr lang="en-US" sz="2400" b="1" u="sng"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Stanza 1:</a:t>
            </a:r>
          </a:p>
          <a:p>
            <a:pPr algn="just" rtl="0">
              <a:lnSpc>
                <a:spcPct val="107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The speaker introduces readers to a world that has no room in it for the elderly. It is a world in which young lovers embrace under trees full of singing birds (who seem unaware of their own mortality), the waters swarm with fish, and every living thing—whether human, fish, or bird—is born and then dies. Everything in that country is so caught up in the moment that it can pay no attention to the things that might outlive the flesh</a:t>
            </a:r>
            <a:r>
              <a:rPr lang="ar-SA" sz="2400" dirty="0">
                <a:effectLst/>
                <a:latin typeface="Times New Roman" panose="02020603050405020304" pitchFamily="18"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l" rtl="0"/>
            <a:endParaRPr lang="ar-IQ" dirty="0"/>
          </a:p>
        </p:txBody>
      </p:sp>
    </p:spTree>
    <p:extLst>
      <p:ext uri="{BB962C8B-B14F-4D97-AF65-F5344CB8AC3E}">
        <p14:creationId xmlns:p14="http://schemas.microsoft.com/office/powerpoint/2010/main" val="3142421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8EE659-4BFC-4AA2-BDDF-0E548A848A1E}"/>
              </a:ext>
            </a:extLst>
          </p:cNvPr>
          <p:cNvSpPr>
            <a:spLocks noGrp="1"/>
          </p:cNvSpPr>
          <p:nvPr>
            <p:ph idx="4294967295"/>
          </p:nvPr>
        </p:nvSpPr>
        <p:spPr>
          <a:xfrm>
            <a:off x="1069144" y="1715220"/>
            <a:ext cx="9601200" cy="3427560"/>
          </a:xfrm>
        </p:spPr>
        <p:txBody>
          <a:bodyPr/>
          <a:lstStyle/>
          <a:p>
            <a:pPr algn="just" rtl="0">
              <a:lnSpc>
                <a:spcPct val="107000"/>
              </a:lnSpc>
              <a:spcAft>
                <a:spcPts val="800"/>
              </a:spcAft>
            </a:pPr>
            <a:r>
              <a:rPr lang="en-US" sz="2400" b="1" u="sng"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Stanza 2:</a:t>
            </a:r>
          </a:p>
          <a:p>
            <a:pPr algn="just" rtl="0">
              <a:lnSpc>
                <a:spcPct val="107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An old man in this world is nothing but a skinny, ratty old scarecrow, unless he can keep his soul alive, vital, and singing within his failing, worn out body. No one can teach the soul to do this: the person who wants to keep their soul alive has to figure it out through their own study. For this reason, the speaker has taken a voyage across the ocean to the ancient holy city of Byzantium</a:t>
            </a:r>
            <a:r>
              <a:rPr lang="ar-SA" sz="2400" dirty="0">
                <a:effectLst/>
                <a:latin typeface="Times New Roman" panose="02020603050405020304" pitchFamily="18"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l" rtl="0"/>
            <a:endParaRPr lang="ar-IQ" dirty="0"/>
          </a:p>
        </p:txBody>
      </p:sp>
    </p:spTree>
    <p:extLst>
      <p:ext uri="{BB962C8B-B14F-4D97-AF65-F5344CB8AC3E}">
        <p14:creationId xmlns:p14="http://schemas.microsoft.com/office/powerpoint/2010/main" val="496213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5FD9E8-B68D-4E9B-A163-D83E520ED2F2}"/>
              </a:ext>
            </a:extLst>
          </p:cNvPr>
          <p:cNvSpPr txBox="1"/>
          <p:nvPr/>
        </p:nvSpPr>
        <p:spPr>
          <a:xfrm>
            <a:off x="1080867" y="1579522"/>
            <a:ext cx="10030265" cy="3336876"/>
          </a:xfrm>
          <a:prstGeom prst="rect">
            <a:avLst/>
          </a:prstGeom>
          <a:noFill/>
        </p:spPr>
        <p:txBody>
          <a:bodyPr wrap="square">
            <a:spAutoFit/>
          </a:bodyPr>
          <a:lstStyle/>
          <a:p>
            <a:pPr algn="just" rtl="0">
              <a:lnSpc>
                <a:spcPct val="107000"/>
              </a:lnSpc>
              <a:spcAft>
                <a:spcPts val="800"/>
              </a:spcAft>
            </a:pPr>
            <a:r>
              <a:rPr lang="en-US" sz="2400" b="1" u="sng" dirty="0">
                <a:solidFill>
                  <a:srgbClr val="FF0000"/>
                </a:solidFill>
                <a:effectLst/>
                <a:latin typeface="Times New Roman" panose="02020603050405020304" pitchFamily="18" charset="0"/>
                <a:ea typeface="Calibri" panose="020F0502020204030204" pitchFamily="34" charset="0"/>
              </a:rPr>
              <a:t>Stanza 3:</a:t>
            </a:r>
          </a:p>
          <a:p>
            <a:pPr algn="just" rtl="0">
              <a:lnSpc>
                <a:spcPct val="107000"/>
              </a:lnSpc>
              <a:spcAft>
                <a:spcPts val="800"/>
              </a:spcAft>
            </a:pPr>
            <a:r>
              <a:rPr lang="en-US" sz="2400" dirty="0">
                <a:effectLst/>
                <a:latin typeface="Times New Roman" panose="02020603050405020304" pitchFamily="18" charset="0"/>
                <a:ea typeface="Calibri" panose="020F0502020204030204" pitchFamily="34" charset="0"/>
              </a:rPr>
              <a:t>The speaker addresses Byzantium's long-dead wise men and saints, who are now caught up in the glorious fire of God, which is like the beautiful golden tiling that decorates Byzantine churches. He asks them to emerge from this fire, whirling in spirals like the bobbin of a spinning-wheel, and to teach his soul to sing. He wants them to burn up his mortal, fleshly heart, which is tethered to his failing body and can't fathom or accept its own mortality, and to take him up into their everlasting world of art</a:t>
            </a:r>
            <a:r>
              <a:rPr lang="ar-SA" sz="2400" dirty="0">
                <a:effectLst/>
                <a:latin typeface="Times New Roman" panose="02020603050405020304" pitchFamily="18" charset="0"/>
                <a:ea typeface="Calibri" panose="020F0502020204030204" pitchFamily="34" charset="0"/>
              </a:rPr>
              <a:t>.</a:t>
            </a:r>
            <a:endParaRPr lang="en-US"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223006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608A84-389F-465D-B2B1-BE9B3B2B60AA}"/>
              </a:ext>
            </a:extLst>
          </p:cNvPr>
          <p:cNvSpPr txBox="1"/>
          <p:nvPr/>
        </p:nvSpPr>
        <p:spPr>
          <a:xfrm>
            <a:off x="1144173" y="1688333"/>
            <a:ext cx="9903654" cy="2941703"/>
          </a:xfrm>
          <a:prstGeom prst="rect">
            <a:avLst/>
          </a:prstGeom>
          <a:noFill/>
        </p:spPr>
        <p:txBody>
          <a:bodyPr wrap="square">
            <a:spAutoFit/>
          </a:bodyPr>
          <a:lstStyle/>
          <a:p>
            <a:pPr algn="just" rtl="0">
              <a:lnSpc>
                <a:spcPct val="107000"/>
              </a:lnSpc>
              <a:spcAft>
                <a:spcPts val="800"/>
              </a:spcAft>
            </a:pPr>
            <a:r>
              <a:rPr lang="en-US" sz="2400" b="1" u="sng" dirty="0">
                <a:solidFill>
                  <a:srgbClr val="FF0000"/>
                </a:solidFill>
                <a:effectLst/>
                <a:latin typeface="Times New Roman" panose="02020603050405020304" pitchFamily="18" charset="0"/>
                <a:ea typeface="Calibri" panose="020F0502020204030204" pitchFamily="34" charset="0"/>
              </a:rPr>
              <a:t>Stanza 4:</a:t>
            </a:r>
          </a:p>
          <a:p>
            <a:pPr algn="just" rtl="0">
              <a:lnSpc>
                <a:spcPct val="107000"/>
              </a:lnSpc>
              <a:spcAft>
                <a:spcPts val="800"/>
              </a:spcAft>
            </a:pPr>
            <a:r>
              <a:rPr lang="en-US" sz="2400" dirty="0">
                <a:effectLst/>
                <a:latin typeface="Times New Roman" panose="02020603050405020304" pitchFamily="18" charset="0"/>
                <a:ea typeface="Calibri" panose="020F0502020204030204" pitchFamily="34" charset="0"/>
              </a:rPr>
              <a:t>When he's left his body behind, the speaker says, he won't take up a mortal physical form again. Instead, he'll be a beautiful piece of golden art, something that metal workers in ancient Greece might have made to hang in an emperor's bedroom. Or he'll be a golden bird placed in a golden tree, where he, like the sages, can teach people his eternal and otherworldly wisdom—his transcendent understanding of the past, present, and future</a:t>
            </a:r>
            <a:r>
              <a:rPr lang="ar-SA" sz="2400" dirty="0">
                <a:effectLst/>
                <a:latin typeface="Times New Roman" panose="02020603050405020304" pitchFamily="18" charset="0"/>
                <a:ea typeface="Calibri" panose="020F0502020204030204" pitchFamily="34" charset="0"/>
              </a:rPr>
              <a:t>.</a:t>
            </a:r>
            <a:endParaRPr lang="en-US"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66772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49DB2-425A-439C-81E5-CE116F1CFC9A}"/>
              </a:ext>
            </a:extLst>
          </p:cNvPr>
          <p:cNvSpPr>
            <a:spLocks noGrp="1"/>
          </p:cNvSpPr>
          <p:nvPr>
            <p:ph type="title"/>
          </p:nvPr>
        </p:nvSpPr>
        <p:spPr/>
        <p:txBody>
          <a:bodyPr/>
          <a:lstStyle/>
          <a:p>
            <a:pPr rtl="0"/>
            <a:r>
              <a:rPr lang="en-US" b="1" dirty="0">
                <a:solidFill>
                  <a:srgbClr val="0070C0"/>
                </a:solidFill>
              </a:rPr>
              <a:t>Themes</a:t>
            </a:r>
            <a:endParaRPr lang="ar-IQ" b="1" dirty="0">
              <a:solidFill>
                <a:srgbClr val="0070C0"/>
              </a:solidFill>
            </a:endParaRPr>
          </a:p>
        </p:txBody>
      </p:sp>
      <p:sp>
        <p:nvSpPr>
          <p:cNvPr id="3" name="Content Placeholder 2">
            <a:extLst>
              <a:ext uri="{FF2B5EF4-FFF2-40B4-BE49-F238E27FC236}">
                <a16:creationId xmlns:a16="http://schemas.microsoft.com/office/drawing/2014/main" id="{89977292-AB08-4916-969D-7835100616EA}"/>
              </a:ext>
            </a:extLst>
          </p:cNvPr>
          <p:cNvSpPr>
            <a:spLocks noGrp="1"/>
          </p:cNvSpPr>
          <p:nvPr>
            <p:ph idx="1"/>
          </p:nvPr>
        </p:nvSpPr>
        <p:spPr/>
        <p:txBody>
          <a:bodyPr/>
          <a:lstStyle/>
          <a:p>
            <a:pPr algn="l" rtl="0"/>
            <a:r>
              <a:rPr lang="en-US" dirty="0"/>
              <a:t>1. OLD AGE AND MORTALITY.</a:t>
            </a:r>
          </a:p>
          <a:p>
            <a:pPr algn="l" rtl="0"/>
            <a:endParaRPr lang="en-US" dirty="0"/>
          </a:p>
          <a:p>
            <a:pPr algn="l" rtl="0"/>
            <a:r>
              <a:rPr lang="en-US" dirty="0"/>
              <a:t>2. THE POWER OF ART.</a:t>
            </a:r>
          </a:p>
          <a:p>
            <a:pPr algn="l" rtl="0"/>
            <a:endParaRPr lang="ar-IQ" dirty="0"/>
          </a:p>
        </p:txBody>
      </p:sp>
    </p:spTree>
    <p:extLst>
      <p:ext uri="{BB962C8B-B14F-4D97-AF65-F5344CB8AC3E}">
        <p14:creationId xmlns:p14="http://schemas.microsoft.com/office/powerpoint/2010/main" val="3125231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9B69D-159C-4CC8-921D-020FEE07ADE3}"/>
              </a:ext>
            </a:extLst>
          </p:cNvPr>
          <p:cNvSpPr>
            <a:spLocks noGrp="1"/>
          </p:cNvSpPr>
          <p:nvPr>
            <p:ph type="title"/>
          </p:nvPr>
        </p:nvSpPr>
        <p:spPr/>
        <p:txBody>
          <a:bodyPr/>
          <a:lstStyle/>
          <a:p>
            <a:pPr rtl="0"/>
            <a:r>
              <a:rPr lang="en-US" b="1" dirty="0">
                <a:solidFill>
                  <a:srgbClr val="FF0000"/>
                </a:solidFill>
              </a:rPr>
              <a:t>Symbols</a:t>
            </a:r>
            <a:endParaRPr lang="ar-IQ" b="1" dirty="0">
              <a:solidFill>
                <a:srgbClr val="FF0000"/>
              </a:solidFill>
            </a:endParaRPr>
          </a:p>
        </p:txBody>
      </p:sp>
      <p:sp>
        <p:nvSpPr>
          <p:cNvPr id="3" name="Content Placeholder 2">
            <a:extLst>
              <a:ext uri="{FF2B5EF4-FFF2-40B4-BE49-F238E27FC236}">
                <a16:creationId xmlns:a16="http://schemas.microsoft.com/office/drawing/2014/main" id="{50206379-8313-42DD-B7FF-FE61E14835E3}"/>
              </a:ext>
            </a:extLst>
          </p:cNvPr>
          <p:cNvSpPr>
            <a:spLocks noGrp="1"/>
          </p:cNvSpPr>
          <p:nvPr>
            <p:ph idx="1"/>
          </p:nvPr>
        </p:nvSpPr>
        <p:spPr/>
        <p:txBody>
          <a:bodyPr/>
          <a:lstStyle/>
          <a:p>
            <a:pPr algn="l" rtl="0"/>
            <a:r>
              <a:rPr lang="en-US" dirty="0"/>
              <a:t>1. Gold</a:t>
            </a:r>
          </a:p>
          <a:p>
            <a:pPr algn="l" rtl="0"/>
            <a:r>
              <a:rPr lang="en-US" dirty="0"/>
              <a:t>2. Art</a:t>
            </a:r>
          </a:p>
          <a:p>
            <a:pPr algn="l" rtl="0"/>
            <a:r>
              <a:rPr lang="en-US" dirty="0"/>
              <a:t>3. Birds and Birdsong</a:t>
            </a:r>
          </a:p>
          <a:p>
            <a:pPr algn="l" rtl="0"/>
            <a:r>
              <a:rPr lang="en-US" dirty="0"/>
              <a:t>4. Byzantium</a:t>
            </a:r>
          </a:p>
          <a:p>
            <a:pPr algn="l" rtl="0"/>
            <a:endParaRPr lang="ar-IQ" dirty="0"/>
          </a:p>
        </p:txBody>
      </p:sp>
    </p:spTree>
    <p:extLst>
      <p:ext uri="{BB962C8B-B14F-4D97-AF65-F5344CB8AC3E}">
        <p14:creationId xmlns:p14="http://schemas.microsoft.com/office/powerpoint/2010/main" val="476423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27F04-D352-4FB2-95AC-4DCA1EC50E6E}"/>
              </a:ext>
            </a:extLst>
          </p:cNvPr>
          <p:cNvSpPr>
            <a:spLocks noGrp="1"/>
          </p:cNvSpPr>
          <p:nvPr>
            <p:ph type="title"/>
          </p:nvPr>
        </p:nvSpPr>
        <p:spPr>
          <a:xfrm>
            <a:off x="1295402" y="647115"/>
            <a:ext cx="9601196" cy="801858"/>
          </a:xfrm>
        </p:spPr>
        <p:txBody>
          <a:bodyPr/>
          <a:lstStyle/>
          <a:p>
            <a:pPr rtl="0"/>
            <a:r>
              <a:rPr lang="en-US" b="1" dirty="0">
                <a:solidFill>
                  <a:srgbClr val="00B0F0"/>
                </a:solidFill>
              </a:rPr>
              <a:t>Poetic Devices</a:t>
            </a:r>
            <a:endParaRPr lang="ar-IQ" b="1" dirty="0">
              <a:solidFill>
                <a:srgbClr val="00B0F0"/>
              </a:solidFill>
            </a:endParaRPr>
          </a:p>
        </p:txBody>
      </p:sp>
      <p:sp>
        <p:nvSpPr>
          <p:cNvPr id="3" name="Content Placeholder 2">
            <a:extLst>
              <a:ext uri="{FF2B5EF4-FFF2-40B4-BE49-F238E27FC236}">
                <a16:creationId xmlns:a16="http://schemas.microsoft.com/office/drawing/2014/main" id="{79007C49-0260-454E-B0E1-FB8E16F47B1F}"/>
              </a:ext>
            </a:extLst>
          </p:cNvPr>
          <p:cNvSpPr>
            <a:spLocks noGrp="1"/>
          </p:cNvSpPr>
          <p:nvPr>
            <p:ph idx="1"/>
          </p:nvPr>
        </p:nvSpPr>
        <p:spPr>
          <a:xfrm>
            <a:off x="1295402" y="1448973"/>
            <a:ext cx="9601196" cy="4543864"/>
          </a:xfrm>
        </p:spPr>
        <p:txBody>
          <a:bodyPr>
            <a:normAutofit lnSpcReduction="10000"/>
          </a:bodyPr>
          <a:lstStyle/>
          <a:p>
            <a:pPr algn="l" rtl="0"/>
            <a:r>
              <a:rPr lang="en-US" dirty="0"/>
              <a:t>1. Alliteration</a:t>
            </a:r>
          </a:p>
          <a:p>
            <a:pPr algn="l" rtl="0"/>
            <a:r>
              <a:rPr lang="en-US" dirty="0"/>
              <a:t>2. Apostrophe</a:t>
            </a:r>
          </a:p>
          <a:p>
            <a:pPr algn="l" rtl="0"/>
            <a:r>
              <a:rPr lang="en-US" dirty="0"/>
              <a:t>3. Assonance</a:t>
            </a:r>
          </a:p>
          <a:p>
            <a:pPr algn="l" rtl="0"/>
            <a:r>
              <a:rPr lang="en-US" dirty="0"/>
              <a:t>4. Caesura</a:t>
            </a:r>
          </a:p>
          <a:p>
            <a:pPr algn="l" rtl="0"/>
            <a:r>
              <a:rPr lang="en-US" dirty="0"/>
              <a:t>5. Diacope</a:t>
            </a:r>
          </a:p>
          <a:p>
            <a:pPr algn="l" rtl="0"/>
            <a:r>
              <a:rPr lang="en-US" dirty="0"/>
              <a:t>6. Enjambment</a:t>
            </a:r>
          </a:p>
          <a:p>
            <a:pPr algn="l" rtl="0"/>
            <a:r>
              <a:rPr lang="en-US" dirty="0"/>
              <a:t>7. Paradox</a:t>
            </a:r>
          </a:p>
          <a:p>
            <a:pPr algn="l" rtl="0"/>
            <a:r>
              <a:rPr lang="en-US" dirty="0"/>
              <a:t>8. Parataxis</a:t>
            </a:r>
          </a:p>
          <a:p>
            <a:pPr algn="l" rtl="0"/>
            <a:r>
              <a:rPr lang="en-US" dirty="0"/>
              <a:t>9. Sibilance</a:t>
            </a:r>
            <a:endParaRPr lang="ar-IQ" dirty="0"/>
          </a:p>
        </p:txBody>
      </p:sp>
    </p:spTree>
    <p:extLst>
      <p:ext uri="{BB962C8B-B14F-4D97-AF65-F5344CB8AC3E}">
        <p14:creationId xmlns:p14="http://schemas.microsoft.com/office/powerpoint/2010/main" val="3104798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a:t>1. LIFE</a:t>
            </a:r>
            <a:endParaRPr lang="ar-IQ" b="1" u="sng" dirty="0"/>
          </a:p>
        </p:txBody>
      </p:sp>
      <p:sp>
        <p:nvSpPr>
          <p:cNvPr id="3" name="Content Placeholder 2"/>
          <p:cNvSpPr>
            <a:spLocks noGrp="1"/>
          </p:cNvSpPr>
          <p:nvPr>
            <p:ph idx="1"/>
          </p:nvPr>
        </p:nvSpPr>
        <p:spPr/>
        <p:txBody>
          <a:bodyPr>
            <a:noAutofit/>
          </a:bodyPr>
          <a:lstStyle/>
          <a:p>
            <a:pPr algn="just" rtl="0"/>
            <a:r>
              <a:rPr lang="en-US" dirty="0"/>
              <a:t>1. (born June 13, 1865, Dublin, Ire.—died Jan. 28, 1939. Irish poet, dramatist, and prose writer, one of the greatest English-language poets of the 20th century. He received the Nobel Prize for Literature in 1923.</a:t>
            </a:r>
          </a:p>
          <a:p>
            <a:pPr algn="l" rtl="0"/>
            <a:endParaRPr lang="en-US" dirty="0"/>
          </a:p>
          <a:p>
            <a:pPr algn="l" rtl="0"/>
            <a:r>
              <a:rPr lang="en-US" dirty="0"/>
              <a:t>2. Anglo-Irish protestant; separated from Catholics, and Protestants?</a:t>
            </a:r>
          </a:p>
          <a:p>
            <a:pPr algn="l" rtl="0"/>
            <a:endParaRPr lang="en-US" dirty="0"/>
          </a:p>
          <a:p>
            <a:pPr algn="l" rtl="0"/>
            <a:r>
              <a:rPr lang="en-US" dirty="0"/>
              <a:t>3. more interested in the pagan than Christian.</a:t>
            </a:r>
          </a:p>
          <a:p>
            <a:pPr algn="l" rtl="0"/>
            <a:endParaRPr lang="en-US" dirty="0"/>
          </a:p>
        </p:txBody>
      </p:sp>
    </p:spTree>
    <p:extLst>
      <p:ext uri="{BB962C8B-B14F-4D97-AF65-F5344CB8AC3E}">
        <p14:creationId xmlns:p14="http://schemas.microsoft.com/office/powerpoint/2010/main" val="680820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Life continued:</a:t>
            </a:r>
            <a:endParaRPr lang="ar-IQ" dirty="0"/>
          </a:p>
        </p:txBody>
      </p:sp>
      <p:sp>
        <p:nvSpPr>
          <p:cNvPr id="3" name="Content Placeholder 2"/>
          <p:cNvSpPr>
            <a:spLocks noGrp="1"/>
          </p:cNvSpPr>
          <p:nvPr>
            <p:ph idx="1"/>
          </p:nvPr>
        </p:nvSpPr>
        <p:spPr/>
        <p:txBody>
          <a:bodyPr>
            <a:noAutofit/>
          </a:bodyPr>
          <a:lstStyle/>
          <a:p>
            <a:pPr algn="l" rtl="0"/>
            <a:r>
              <a:rPr lang="en-US" sz="2800" dirty="0"/>
              <a:t>4. impact of </a:t>
            </a:r>
            <a:r>
              <a:rPr lang="en-US" sz="2800" dirty="0" err="1"/>
              <a:t>Sligo</a:t>
            </a:r>
            <a:r>
              <a:rPr lang="en-US" sz="2800" dirty="0"/>
              <a:t>.</a:t>
            </a:r>
          </a:p>
          <a:p>
            <a:pPr algn="l" rtl="0"/>
            <a:endParaRPr lang="en-US" sz="2800" dirty="0"/>
          </a:p>
          <a:p>
            <a:pPr algn="l" rtl="0"/>
            <a:r>
              <a:rPr lang="en-US" sz="2800" dirty="0"/>
              <a:t>5. He joined the Theosophical Society.</a:t>
            </a:r>
          </a:p>
          <a:p>
            <a:pPr algn="l" rtl="0"/>
            <a:endParaRPr lang="en-US" sz="2800" dirty="0"/>
          </a:p>
          <a:p>
            <a:pPr algn="l" rtl="0"/>
            <a:r>
              <a:rPr lang="en-US" sz="2800" dirty="0"/>
              <a:t>6. In 1889 Yeats met Maud Gonne, “the troubling of my life began.”</a:t>
            </a:r>
          </a:p>
          <a:p>
            <a:pPr algn="l" rtl="0"/>
            <a:endParaRPr lang="en-US" sz="2800" dirty="0"/>
          </a:p>
          <a:p>
            <a:pPr algn="l" rtl="0"/>
            <a:endParaRPr lang="en-US" dirty="0"/>
          </a:p>
        </p:txBody>
      </p:sp>
    </p:spTree>
    <p:extLst>
      <p:ext uri="{BB962C8B-B14F-4D97-AF65-F5344CB8AC3E}">
        <p14:creationId xmlns:p14="http://schemas.microsoft.com/office/powerpoint/2010/main" val="2223194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92702" y="1770062"/>
            <a:ext cx="9678572" cy="3317875"/>
          </a:xfrm>
        </p:spPr>
        <p:txBody>
          <a:bodyPr>
            <a:normAutofit/>
          </a:bodyPr>
          <a:lstStyle/>
          <a:p>
            <a:pPr algn="l" rtl="0"/>
            <a:r>
              <a:rPr lang="en-US" sz="2800" dirty="0"/>
              <a:t>7. Death of Irish leader Charles Stewart </a:t>
            </a:r>
            <a:r>
              <a:rPr lang="en-US" sz="2800" dirty="0" err="1"/>
              <a:t>Parnel</a:t>
            </a:r>
            <a:r>
              <a:rPr lang="en-US" sz="2800" dirty="0"/>
              <a:t>, no political significance, turned to literature, art, poetry, drama.</a:t>
            </a:r>
          </a:p>
          <a:p>
            <a:pPr algn="l" rtl="0"/>
            <a:endParaRPr lang="en-US" sz="2800" dirty="0"/>
          </a:p>
          <a:p>
            <a:pPr algn="l" rtl="0"/>
            <a:r>
              <a:rPr lang="en-US" sz="2800" dirty="0"/>
              <a:t>8. Irish literary theater---Abbey theater.</a:t>
            </a:r>
          </a:p>
          <a:p>
            <a:pPr algn="l" rtl="0"/>
            <a:endParaRPr lang="ar-IQ" dirty="0"/>
          </a:p>
        </p:txBody>
      </p:sp>
    </p:spTree>
    <p:extLst>
      <p:ext uri="{BB962C8B-B14F-4D97-AF65-F5344CB8AC3E}">
        <p14:creationId xmlns:p14="http://schemas.microsoft.com/office/powerpoint/2010/main" val="3102641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20837" y="1770062"/>
            <a:ext cx="9622302" cy="3317875"/>
          </a:xfrm>
        </p:spPr>
        <p:txBody>
          <a:bodyPr>
            <a:normAutofit/>
          </a:bodyPr>
          <a:lstStyle/>
          <a:p>
            <a:pPr algn="l" rtl="0"/>
            <a:r>
              <a:rPr lang="en-US" sz="2800" dirty="0"/>
              <a:t>9. Irish Literary Revival.</a:t>
            </a:r>
          </a:p>
          <a:p>
            <a:pPr algn="l" rtl="0"/>
            <a:endParaRPr lang="en-US" sz="2800" dirty="0"/>
          </a:p>
          <a:p>
            <a:pPr algn="l" rtl="0"/>
            <a:r>
              <a:rPr lang="en-US" sz="2800" dirty="0"/>
              <a:t>10. Madame Blavatsky and the Society of the Golden Dawn.</a:t>
            </a:r>
          </a:p>
          <a:p>
            <a:pPr algn="l" rtl="0"/>
            <a:endParaRPr lang="en-US" sz="2800" dirty="0"/>
          </a:p>
          <a:p>
            <a:pPr algn="l" rtl="0"/>
            <a:r>
              <a:rPr lang="en-US" sz="2800" dirty="0"/>
              <a:t>11. Miss George Hyde-Lees.</a:t>
            </a:r>
          </a:p>
          <a:p>
            <a:pPr algn="l" rtl="0"/>
            <a:endParaRPr lang="ar-IQ" dirty="0"/>
          </a:p>
        </p:txBody>
      </p:sp>
    </p:spTree>
    <p:extLst>
      <p:ext uri="{BB962C8B-B14F-4D97-AF65-F5344CB8AC3E}">
        <p14:creationId xmlns:p14="http://schemas.microsoft.com/office/powerpoint/2010/main" val="2602275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a:t>2. Achievements:</a:t>
            </a:r>
            <a:endParaRPr lang="ar-IQ" b="1" u="sng" dirty="0"/>
          </a:p>
        </p:txBody>
      </p:sp>
      <p:sp>
        <p:nvSpPr>
          <p:cNvPr id="3" name="Content Placeholder 2"/>
          <p:cNvSpPr>
            <a:spLocks noGrp="1"/>
          </p:cNvSpPr>
          <p:nvPr>
            <p:ph idx="1"/>
          </p:nvPr>
        </p:nvSpPr>
        <p:spPr/>
        <p:txBody>
          <a:bodyPr>
            <a:normAutofit fontScale="92500" lnSpcReduction="20000"/>
          </a:bodyPr>
          <a:lstStyle/>
          <a:p>
            <a:pPr algn="l" rtl="0"/>
            <a:r>
              <a:rPr lang="en-US" dirty="0"/>
              <a:t>1</a:t>
            </a:r>
            <a:r>
              <a:rPr lang="en-US" sz="2800" dirty="0"/>
              <a:t>. His early verse is in dreamlike atmosphere and the use of Irish folklore and legend.</a:t>
            </a:r>
          </a:p>
          <a:p>
            <a:pPr algn="l" rtl="0"/>
            <a:endParaRPr lang="en-US" sz="2800" dirty="0"/>
          </a:p>
          <a:p>
            <a:pPr algn="l" rtl="0"/>
            <a:r>
              <a:rPr lang="en-US" sz="2800" dirty="0"/>
              <a:t>2. Celtic and esoteric influences. </a:t>
            </a:r>
          </a:p>
          <a:p>
            <a:pPr algn="l" rtl="0"/>
            <a:endParaRPr lang="en-US" sz="2800" dirty="0"/>
          </a:p>
          <a:p>
            <a:pPr algn="l" rtl="0"/>
            <a:r>
              <a:rPr lang="en-US" sz="2800" dirty="0"/>
              <a:t>3. A tightening and hardening of his verse line, a more sparse and resonant imagery, and a new directness with which Yeats confronts reality and its imperfections.</a:t>
            </a:r>
            <a:endParaRPr lang="ar-IQ" sz="2800" dirty="0"/>
          </a:p>
        </p:txBody>
      </p:sp>
    </p:spTree>
    <p:extLst>
      <p:ext uri="{BB962C8B-B14F-4D97-AF65-F5344CB8AC3E}">
        <p14:creationId xmlns:p14="http://schemas.microsoft.com/office/powerpoint/2010/main" val="162052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37956" y="1192897"/>
            <a:ext cx="9973995" cy="4588925"/>
          </a:xfrm>
        </p:spPr>
        <p:txBody>
          <a:bodyPr>
            <a:normAutofit lnSpcReduction="10000"/>
          </a:bodyPr>
          <a:lstStyle/>
          <a:p>
            <a:pPr algn="l" rtl="0"/>
            <a:r>
              <a:rPr lang="en-US" sz="2800" dirty="0"/>
              <a:t>4. A renewal of inspiration and a perfection of technique.</a:t>
            </a:r>
          </a:p>
          <a:p>
            <a:pPr algn="l" rtl="0"/>
            <a:endParaRPr lang="en-US" sz="2800" dirty="0"/>
          </a:p>
          <a:p>
            <a:pPr algn="l" rtl="0"/>
            <a:r>
              <a:rPr lang="en-US" sz="2800" dirty="0"/>
              <a:t>5. The Easter Rising and the Irish civil war; Yeats’s own tower; the Byzantine Empire and its mosaics.</a:t>
            </a:r>
          </a:p>
          <a:p>
            <a:pPr algn="l" rtl="0"/>
            <a:endParaRPr lang="en-US" sz="2800" dirty="0"/>
          </a:p>
          <a:p>
            <a:pPr algn="l" rtl="0"/>
            <a:r>
              <a:rPr lang="en-US" sz="2800" dirty="0"/>
              <a:t>6. Meditation upon the relation between imagination, history, and the occult.</a:t>
            </a:r>
          </a:p>
          <a:p>
            <a:pPr algn="l" rtl="0"/>
            <a:endParaRPr lang="en-US" sz="2800" dirty="0"/>
          </a:p>
          <a:p>
            <a:pPr algn="l" rtl="0"/>
            <a:r>
              <a:rPr lang="en-US" sz="2800" dirty="0"/>
              <a:t>7. Japanese Noh plays.</a:t>
            </a:r>
            <a:endParaRPr lang="ar-IQ" sz="2800" dirty="0"/>
          </a:p>
        </p:txBody>
      </p:sp>
    </p:spTree>
    <p:extLst>
      <p:ext uri="{BB962C8B-B14F-4D97-AF65-F5344CB8AC3E}">
        <p14:creationId xmlns:p14="http://schemas.microsoft.com/office/powerpoint/2010/main" val="310994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0070C0"/>
                </a:solidFill>
              </a:rPr>
              <a:t>Major Themes &amp; Symbols</a:t>
            </a:r>
            <a:endParaRPr lang="ar-IQ" u="sng" dirty="0">
              <a:solidFill>
                <a:srgbClr val="0070C0"/>
              </a:solidFill>
            </a:endParaRPr>
          </a:p>
        </p:txBody>
      </p:sp>
      <p:sp>
        <p:nvSpPr>
          <p:cNvPr id="3" name="Content Placeholder 2"/>
          <p:cNvSpPr>
            <a:spLocks noGrp="1"/>
          </p:cNvSpPr>
          <p:nvPr>
            <p:ph idx="1"/>
          </p:nvPr>
        </p:nvSpPr>
        <p:spPr/>
        <p:txBody>
          <a:bodyPr>
            <a:normAutofit lnSpcReduction="10000"/>
          </a:bodyPr>
          <a:lstStyle/>
          <a:p>
            <a:pPr algn="l" rtl="0"/>
            <a:r>
              <a:rPr lang="en-US" sz="2800" b="1" u="sng" dirty="0"/>
              <a:t>Themes</a:t>
            </a:r>
            <a:r>
              <a:rPr lang="en-US" sz="2800" dirty="0"/>
              <a:t>:</a:t>
            </a:r>
          </a:p>
          <a:p>
            <a:pPr algn="l" rtl="0"/>
            <a:r>
              <a:rPr lang="en-US" sz="2800" dirty="0"/>
              <a:t>1. The Relationship Between Art and Politics.</a:t>
            </a:r>
          </a:p>
          <a:p>
            <a:pPr algn="l" rtl="0"/>
            <a:r>
              <a:rPr lang="en-US" sz="2800" dirty="0"/>
              <a:t>2. The Impact of Fate and the Divine on History.</a:t>
            </a:r>
          </a:p>
          <a:p>
            <a:pPr algn="l" rtl="0"/>
            <a:r>
              <a:rPr lang="en-US" sz="2800" dirty="0"/>
              <a:t>3. The Transition from Romanticism to Modernism.</a:t>
            </a:r>
          </a:p>
          <a:p>
            <a:pPr algn="l" rtl="0"/>
            <a:r>
              <a:rPr lang="en-US" sz="2800" dirty="0"/>
              <a:t>4. Mysticism and the Occult.</a:t>
            </a:r>
          </a:p>
          <a:p>
            <a:pPr algn="l" rtl="0"/>
            <a:r>
              <a:rPr lang="en-US" sz="2800" dirty="0"/>
              <a:t>5. Irish Myth and Folklore.</a:t>
            </a:r>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ar-IQ" dirty="0"/>
          </a:p>
        </p:txBody>
      </p:sp>
    </p:spTree>
    <p:extLst>
      <p:ext uri="{BB962C8B-B14F-4D97-AF65-F5344CB8AC3E}">
        <p14:creationId xmlns:p14="http://schemas.microsoft.com/office/powerpoint/2010/main" val="1323481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2544</TotalTime>
  <Words>1082</Words>
  <Application>Microsoft Office PowerPoint</Application>
  <PresentationFormat>Widescreen</PresentationFormat>
  <Paragraphs>133</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Garamond</vt:lpstr>
      <vt:lpstr>Times New Roman</vt:lpstr>
      <vt:lpstr>Organic</vt:lpstr>
      <vt:lpstr>PowerPoint Presentation</vt:lpstr>
      <vt:lpstr>W.B. YEATS</vt:lpstr>
      <vt:lpstr>1. LIFE</vt:lpstr>
      <vt:lpstr>Life continued:</vt:lpstr>
      <vt:lpstr>PowerPoint Presentation</vt:lpstr>
      <vt:lpstr>PowerPoint Presentation</vt:lpstr>
      <vt:lpstr>2. Achievements:</vt:lpstr>
      <vt:lpstr>PowerPoint Presentation</vt:lpstr>
      <vt:lpstr>Major Themes &amp; Symbols</vt:lpstr>
      <vt:lpstr>PowerPoint Presentation</vt:lpstr>
      <vt:lpstr>Sailing to Byzantium</vt:lpstr>
      <vt:lpstr>Stanza 1: </vt:lpstr>
      <vt:lpstr>Stanza 2: </vt:lpstr>
      <vt:lpstr>Stanza 2:</vt:lpstr>
      <vt:lpstr>Stanza 3:</vt:lpstr>
      <vt:lpstr>Stanza 3:</vt:lpstr>
      <vt:lpstr>Stanza 4:</vt:lpstr>
      <vt:lpstr>Stanza 4:</vt:lpstr>
      <vt:lpstr>PowerPoint Presentation</vt:lpstr>
      <vt:lpstr>PowerPoint Presentation</vt:lpstr>
      <vt:lpstr>Synopsis</vt:lpstr>
      <vt:lpstr>PowerPoint Presentation</vt:lpstr>
      <vt:lpstr>PowerPoint Presentation</vt:lpstr>
      <vt:lpstr>PowerPoint Presentation</vt:lpstr>
      <vt:lpstr>Themes</vt:lpstr>
      <vt:lpstr>Symbols</vt:lpstr>
      <vt:lpstr>Poetic Devices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W.B. YEATS</dc:title>
  <dc:creator>core</dc:creator>
  <cp:lastModifiedBy>AMJED</cp:lastModifiedBy>
  <cp:revision>21</cp:revision>
  <dcterms:created xsi:type="dcterms:W3CDTF">2013-11-24T16:16:52Z</dcterms:created>
  <dcterms:modified xsi:type="dcterms:W3CDTF">2025-01-18T12:48:23Z</dcterms:modified>
</cp:coreProperties>
</file>