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7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70" r:id="rId14"/>
    <p:sldId id="268" r:id="rId15"/>
    <p:sldId id="269" r:id="rId16"/>
    <p:sldId id="271" r:id="rId17"/>
    <p:sldId id="272" r:id="rId18"/>
    <p:sldId id="273" r:id="rId19"/>
    <p:sldId id="274" r:id="rId20"/>
    <p:sldId id="264" r:id="rId21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94" d="100"/>
          <a:sy n="94" d="100"/>
        </p:scale>
        <p:origin x="245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9C1F-5D13-4CAC-B23D-55A47C1C70F1}" type="datetimeFigureOut">
              <a:rPr lang="ar-IQ" smtClean="0"/>
              <a:t>19/07/1446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F724-BE77-4CBA-A9A2-90586C1A1C6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30862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9C1F-5D13-4CAC-B23D-55A47C1C70F1}" type="datetimeFigureOut">
              <a:rPr lang="ar-IQ" smtClean="0"/>
              <a:t>19/07/1446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F724-BE77-4CBA-A9A2-90586C1A1C6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9260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9C1F-5D13-4CAC-B23D-55A47C1C70F1}" type="datetimeFigureOut">
              <a:rPr lang="ar-IQ" smtClean="0"/>
              <a:t>19/07/1446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F724-BE77-4CBA-A9A2-90586C1A1C6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05418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9C1F-5D13-4CAC-B23D-55A47C1C70F1}" type="datetimeFigureOut">
              <a:rPr lang="ar-IQ" smtClean="0"/>
              <a:t>19/07/1446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F724-BE77-4CBA-A9A2-90586C1A1C6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284188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9C1F-5D13-4CAC-B23D-55A47C1C70F1}" type="datetimeFigureOut">
              <a:rPr lang="ar-IQ" smtClean="0"/>
              <a:t>19/07/1446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F724-BE77-4CBA-A9A2-90586C1A1C6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97970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9C1F-5D13-4CAC-B23D-55A47C1C70F1}" type="datetimeFigureOut">
              <a:rPr lang="ar-IQ" smtClean="0"/>
              <a:t>19/07/1446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F724-BE77-4CBA-A9A2-90586C1A1C6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106350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9C1F-5D13-4CAC-B23D-55A47C1C70F1}" type="datetimeFigureOut">
              <a:rPr lang="ar-IQ" smtClean="0"/>
              <a:t>19/07/1446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F724-BE77-4CBA-A9A2-90586C1A1C6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193039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9C1F-5D13-4CAC-B23D-55A47C1C70F1}" type="datetimeFigureOut">
              <a:rPr lang="ar-IQ" smtClean="0"/>
              <a:t>19/07/1446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F724-BE77-4CBA-A9A2-90586C1A1C6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801984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9C1F-5D13-4CAC-B23D-55A47C1C70F1}" type="datetimeFigureOut">
              <a:rPr lang="ar-IQ" smtClean="0"/>
              <a:t>19/07/1446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F724-BE77-4CBA-A9A2-90586C1A1C6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96408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9C1F-5D13-4CAC-B23D-55A47C1C70F1}" type="datetimeFigureOut">
              <a:rPr lang="ar-IQ" smtClean="0"/>
              <a:t>19/07/1446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AA87F724-BE77-4CBA-A9A2-90586C1A1C6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96453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9C1F-5D13-4CAC-B23D-55A47C1C70F1}" type="datetimeFigureOut">
              <a:rPr lang="ar-IQ" smtClean="0"/>
              <a:t>19/07/1446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F724-BE77-4CBA-A9A2-90586C1A1C6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1094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9C1F-5D13-4CAC-B23D-55A47C1C70F1}" type="datetimeFigureOut">
              <a:rPr lang="ar-IQ" smtClean="0"/>
              <a:t>19/07/1446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F724-BE77-4CBA-A9A2-90586C1A1C6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78050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9C1F-5D13-4CAC-B23D-55A47C1C70F1}" type="datetimeFigureOut">
              <a:rPr lang="ar-IQ" smtClean="0"/>
              <a:t>19/07/1446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F724-BE77-4CBA-A9A2-90586C1A1C6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51333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9C1F-5D13-4CAC-B23D-55A47C1C70F1}" type="datetimeFigureOut">
              <a:rPr lang="ar-IQ" smtClean="0"/>
              <a:t>19/07/1446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F724-BE77-4CBA-A9A2-90586C1A1C6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94200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9C1F-5D13-4CAC-B23D-55A47C1C70F1}" type="datetimeFigureOut">
              <a:rPr lang="ar-IQ" smtClean="0"/>
              <a:t>19/07/1446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F724-BE77-4CBA-A9A2-90586C1A1C6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18747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9C1F-5D13-4CAC-B23D-55A47C1C70F1}" type="datetimeFigureOut">
              <a:rPr lang="ar-IQ" smtClean="0"/>
              <a:t>19/07/1446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F724-BE77-4CBA-A9A2-90586C1A1C6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6230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9C1F-5D13-4CAC-B23D-55A47C1C70F1}" type="datetimeFigureOut">
              <a:rPr lang="ar-IQ" smtClean="0"/>
              <a:t>19/07/1446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7F724-BE77-4CBA-A9A2-90586C1A1C6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19519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E079C1F-5D13-4CAC-B23D-55A47C1C70F1}" type="datetimeFigureOut">
              <a:rPr lang="ar-IQ" smtClean="0"/>
              <a:t>19/07/1446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A87F724-BE77-4CBA-A9A2-90586C1A1C6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7053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1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sz="2800" dirty="0" smtClean="0"/>
              <a:t>المرحلة الرابعة </a:t>
            </a:r>
            <a:br>
              <a:rPr lang="ar-IQ" sz="2800" dirty="0" smtClean="0"/>
            </a:br>
            <a:r>
              <a:rPr lang="ar-IQ" sz="2800" dirty="0" smtClean="0"/>
              <a:t>الشعر الحديث</a:t>
            </a:r>
            <a:endParaRPr lang="en-US" sz="28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4571" y="1600200"/>
            <a:ext cx="3837215" cy="3200400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ar-IQ" sz="2400" dirty="0" smtClean="0"/>
              <a:t>ا.م.د أمجد لطيف جبار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39352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173288" y="2667000"/>
            <a:ext cx="10018712" cy="3124200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Focus on tradition</a:t>
            </a:r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pPr algn="l" rtl="0"/>
            <a:endParaRPr lang="en-US" sz="3200" dirty="0"/>
          </a:p>
          <a:p>
            <a:pPr algn="l" rtl="0"/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Impersonality.</a:t>
            </a:r>
          </a:p>
          <a:p>
            <a:pPr algn="l" rtl="0"/>
            <a:endParaRPr lang="en-US" sz="3200" dirty="0"/>
          </a:p>
          <a:p>
            <a:pPr algn="l" rtl="0"/>
            <a:r>
              <a:rPr lang="en-US" sz="32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Intensity.</a:t>
            </a:r>
          </a:p>
        </p:txBody>
      </p:sp>
    </p:spTree>
    <p:extLst>
      <p:ext uri="{BB962C8B-B14F-4D97-AF65-F5344CB8AC3E}">
        <p14:creationId xmlns:p14="http://schemas.microsoft.com/office/powerpoint/2010/main" val="38087782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173288" y="2667000"/>
            <a:ext cx="10018712" cy="31242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 rtl="0"/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Objective Correlative.</a:t>
            </a:r>
          </a:p>
          <a:p>
            <a:pPr algn="l" rtl="0"/>
            <a:endParaRPr lang="en-US" sz="3200" dirty="0"/>
          </a:p>
          <a:p>
            <a:pPr algn="l" rtl="0"/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Function of Poetry.</a:t>
            </a:r>
            <a:endParaRPr lang="ar-IQ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361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0" y="2551837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rtl="0"/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S’io credesse che mia risposta fosse</a:t>
            </a:r>
          </a:p>
          <a:p>
            <a:pPr algn="just" rtl="0"/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persona che mai tornasse al mondo,</a:t>
            </a:r>
          </a:p>
          <a:p>
            <a:pPr algn="just" rtl="0"/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Questa fiamma staria senza piu scosse.</a:t>
            </a:r>
          </a:p>
          <a:p>
            <a:pPr algn="just" rtl="0"/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 perciocche giammai di questo fondo</a:t>
            </a:r>
          </a:p>
          <a:p>
            <a:pPr algn="just" rtl="0"/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 torno vivo alcun, s’i’odo il vero,</a:t>
            </a:r>
          </a:p>
          <a:p>
            <a:pPr algn="just" rtl="0"/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Senza tema d’infamia ti rispondo.</a:t>
            </a:r>
            <a:endParaRPr lang="ar-IQ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The Love Song of J. Alfred </a:t>
            </a:r>
            <a:r>
              <a:rPr lang="en-US" dirty="0" err="1" smtClean="0">
                <a:solidFill>
                  <a:srgbClr val="FF0000"/>
                </a:solidFill>
              </a:rPr>
              <a:t>Prufrock</a:t>
            </a:r>
            <a:endParaRPr lang="ar-IQ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688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690336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/>
            <a:r>
              <a:rPr lang="en-US" sz="2400" dirty="0">
                <a:solidFill>
                  <a:srgbClr val="000000"/>
                </a:solidFill>
                <a:latin typeface="verdana" panose="020B0604030504040204" pitchFamily="34" charset="0"/>
              </a:rPr>
              <a:t>"If I thought that my reply would be to one who would ever return to the world, this flame would stay without further movement; but since none has ever returned alive from this depth, if what I hear is true, I answer you without fear of infamy."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5465953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0" y="2413338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2400" dirty="0">
                <a:solidFill>
                  <a:srgbClr val="505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 us go then, you and I,</a:t>
            </a:r>
          </a:p>
          <a:p>
            <a:pPr algn="l"/>
            <a:r>
              <a:rPr lang="en-US" sz="2400" dirty="0">
                <a:solidFill>
                  <a:srgbClr val="505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the evening is spread out against the sky</a:t>
            </a:r>
          </a:p>
          <a:p>
            <a:pPr algn="l"/>
            <a:r>
              <a:rPr lang="en-US" sz="2400" dirty="0">
                <a:solidFill>
                  <a:srgbClr val="505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 a patient etherized upon a table;</a:t>
            </a:r>
          </a:p>
          <a:p>
            <a:pPr algn="l"/>
            <a:r>
              <a:rPr lang="en-US" sz="2400" dirty="0">
                <a:solidFill>
                  <a:srgbClr val="505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 us go, through certain half-deserted streets,</a:t>
            </a:r>
          </a:p>
          <a:p>
            <a:pPr algn="l"/>
            <a:r>
              <a:rPr lang="en-US" sz="2400" dirty="0">
                <a:solidFill>
                  <a:srgbClr val="505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muttering retreats</a:t>
            </a:r>
          </a:p>
          <a:p>
            <a:pPr algn="l"/>
            <a:r>
              <a:rPr lang="en-US" sz="2400" dirty="0">
                <a:solidFill>
                  <a:srgbClr val="505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restless nights in one-night cheap hotels</a:t>
            </a:r>
          </a:p>
          <a:p>
            <a:pPr algn="l"/>
            <a:r>
              <a:rPr lang="en-US" sz="2400" dirty="0">
                <a:solidFill>
                  <a:srgbClr val="505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sawdust restaurants with oyster-shells:</a:t>
            </a:r>
            <a:endParaRPr lang="en-US" sz="2400" b="0" i="0" dirty="0">
              <a:solidFill>
                <a:srgbClr val="505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3523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828836"/>
            <a:ext cx="6096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2400" dirty="0">
                <a:solidFill>
                  <a:srgbClr val="505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Streets that follow like a tedious argument</a:t>
            </a:r>
          </a:p>
          <a:p>
            <a:pPr algn="l"/>
            <a:r>
              <a:rPr lang="en-US" sz="2400" dirty="0">
                <a:solidFill>
                  <a:srgbClr val="505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insidious intent</a:t>
            </a:r>
          </a:p>
          <a:p>
            <a:pPr algn="l"/>
            <a:r>
              <a:rPr lang="en-US" sz="2400" dirty="0">
                <a:solidFill>
                  <a:srgbClr val="505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lead you to an overwhelming question ...</a:t>
            </a:r>
          </a:p>
          <a:p>
            <a:pPr algn="l"/>
            <a:r>
              <a:rPr lang="en-US" sz="2400" dirty="0">
                <a:solidFill>
                  <a:srgbClr val="505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Oh, do not ask, “What is it</a:t>
            </a:r>
            <a:r>
              <a:rPr lang="en-US" sz="2400" dirty="0" smtClean="0">
                <a:solidFill>
                  <a:srgbClr val="505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?”</a:t>
            </a:r>
            <a:endParaRPr lang="ar-IQ" sz="2400" dirty="0" smtClean="0">
              <a:solidFill>
                <a:srgbClr val="505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ar-IQ" sz="2400" b="0" i="0" dirty="0">
              <a:solidFill>
                <a:srgbClr val="505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ar-IQ" sz="2400" dirty="0" smtClean="0">
              <a:solidFill>
                <a:srgbClr val="505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en-US" sz="2400" dirty="0"/>
              <a:t>Let us go and make our visit.</a:t>
            </a:r>
          </a:p>
          <a:p>
            <a:pPr algn="l" rtl="0"/>
            <a:r>
              <a:rPr lang="en-US" sz="2400" dirty="0"/>
              <a:t>In the room the women come and go</a:t>
            </a:r>
          </a:p>
          <a:p>
            <a:pPr algn="l" rtl="0"/>
            <a:r>
              <a:rPr lang="en-US" sz="2400" dirty="0"/>
              <a:t>Talking of Michelangelo.</a:t>
            </a:r>
          </a:p>
          <a:p>
            <a:pPr algn="l"/>
            <a:endParaRPr lang="en-US" sz="2400" b="0" i="0" dirty="0">
              <a:solidFill>
                <a:srgbClr val="505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2500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997839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rt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yellow fog that rubs its back upon the window-panes,	        </a:t>
            </a:r>
          </a:p>
          <a:p>
            <a:pPr algn="just" rt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yellow smoke that rubs its muzzle on the window-panes	</a:t>
            </a:r>
          </a:p>
          <a:p>
            <a:pPr algn="just" rt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Licked its tongue into the corners of the evening,	</a:t>
            </a:r>
          </a:p>
          <a:p>
            <a:pPr algn="just" rt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Lingered upon the pools that stand in drains,	</a:t>
            </a:r>
          </a:p>
          <a:p>
            <a:pPr algn="just" rt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 fall upon its back the soot that falls from chimneys,	</a:t>
            </a:r>
          </a:p>
          <a:p>
            <a:pPr algn="just" rt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Slipped by the terrace, made a sudden leap,	        </a:t>
            </a:r>
          </a:p>
          <a:p>
            <a:pPr algn="just" rt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seeing that it was a soft October night,	</a:t>
            </a:r>
          </a:p>
          <a:p>
            <a:pPr algn="just" rt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Curled once about the house, and fell asleep.</a:t>
            </a:r>
            <a:endParaRPr lang="ar-IQ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4527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551837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indeed there will be time	</a:t>
            </a:r>
          </a:p>
          <a:p>
            <a:pPr algn="l" rtl="0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yellow smoke that slides along the street,	</a:t>
            </a:r>
          </a:p>
          <a:p>
            <a:pPr algn="l" rtl="0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Rubbing its back upon the window panes;	        </a:t>
            </a:r>
          </a:p>
          <a:p>
            <a:pPr algn="l" rtl="0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will be time, there will be time	</a:t>
            </a:r>
          </a:p>
          <a:p>
            <a:pPr algn="l" rtl="0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prepare a face to meet the faces that you meet;	</a:t>
            </a:r>
          </a:p>
          <a:p>
            <a:pPr algn="l" rtl="0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will be time to murder and create,</a:t>
            </a:r>
            <a:endParaRPr lang="ar-IQ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3227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551837"/>
            <a:ext cx="6096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time for all the works and days of hands	</a:t>
            </a:r>
          </a:p>
          <a:p>
            <a:pPr algn="l" rtl="0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lift and drop a question on your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plate;	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for you and time for me,	</a:t>
            </a:r>
          </a:p>
          <a:p>
            <a:pPr algn="l" rtl="0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time yet for a hundred indecisions,	</a:t>
            </a:r>
          </a:p>
          <a:p>
            <a:pPr algn="l" rtl="0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for a hundred visions and revisions,	</a:t>
            </a:r>
          </a:p>
          <a:p>
            <a:pPr algn="l" rtl="0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Before the taking of a toast and tea.</a:t>
            </a:r>
            <a:endParaRPr lang="ar-IQ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9644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3105835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room the women come and go	</a:t>
            </a:r>
          </a:p>
          <a:p>
            <a:pPr algn="l" rtl="0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Talking of Michelangelo.</a:t>
            </a:r>
            <a:endParaRPr lang="ar-IQ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048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rtl="0"/>
            <a:r>
              <a:rPr lang="en-US" b="1" dirty="0" smtClean="0">
                <a:solidFill>
                  <a:srgbClr val="00B050"/>
                </a:solidFill>
              </a:rPr>
              <a:t>T.S. ELIOT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rgbClr val="00B050"/>
                </a:solidFill>
              </a:rPr>
              <a:t>1888-1965</a:t>
            </a:r>
            <a:endParaRPr lang="ar-IQ" b="1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4400" b="1" dirty="0" smtClean="0">
                <a:solidFill>
                  <a:srgbClr val="7030A0"/>
                </a:solidFill>
              </a:rPr>
              <a:t>“</a:t>
            </a:r>
            <a:r>
              <a:rPr lang="en-US" sz="4400" b="1" dirty="0" err="1" smtClean="0">
                <a:solidFill>
                  <a:srgbClr val="7030A0"/>
                </a:solidFill>
              </a:rPr>
              <a:t>Prufrock</a:t>
            </a:r>
            <a:r>
              <a:rPr lang="en-US" sz="4400" b="1" dirty="0" smtClean="0">
                <a:solidFill>
                  <a:srgbClr val="7030A0"/>
                </a:solidFill>
              </a:rPr>
              <a:t>”</a:t>
            </a:r>
            <a:endParaRPr lang="ar-IQ" sz="4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1070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5300" b="1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53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5300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53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5300" b="1" dirty="0" smtClean="0">
                <a:solidFill>
                  <a:schemeClr val="accent6">
                    <a:lumMod val="75000"/>
                  </a:schemeClr>
                </a:solidFill>
              </a:rPr>
              <a:t>Thanks for Your Patience</a:t>
            </a:r>
            <a:endParaRPr lang="ar-IQ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endParaRPr lang="en-US" sz="5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l" rtl="0"/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  <a:p>
            <a:pPr algn="l" rtl="0"/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  <a:p>
            <a:pPr algn="l" rtl="0"/>
            <a:endParaRPr lang="ar-IQ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819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7200" b="1" dirty="0" smtClean="0">
                <a:solidFill>
                  <a:srgbClr val="0070C0"/>
                </a:solidFill>
              </a:rPr>
              <a:t>Life:</a:t>
            </a:r>
            <a:endParaRPr lang="ar-IQ" sz="72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1. highly influenced by grandfather, mother and father.</a:t>
            </a:r>
          </a:p>
          <a:p>
            <a:pPr algn="l" rtl="0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2. brilliant student, technical proficiency, sense of humor.</a:t>
            </a:r>
          </a:p>
          <a:p>
            <a:pPr algn="l" rtl="0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3. British or American?</a:t>
            </a:r>
          </a:p>
          <a:p>
            <a:pPr algn="l" rtl="0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4. Current sailing images in his poetry?</a:t>
            </a:r>
          </a:p>
        </p:txBody>
      </p:sp>
    </p:spTree>
    <p:extLst>
      <p:ext uri="{BB962C8B-B14F-4D97-AF65-F5344CB8AC3E}">
        <p14:creationId xmlns:p14="http://schemas.microsoft.com/office/powerpoint/2010/main" val="2331585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5400" b="1" dirty="0" smtClean="0">
                <a:solidFill>
                  <a:srgbClr val="FF0000"/>
                </a:solidFill>
              </a:rPr>
              <a:t>Style &amp; Works</a:t>
            </a:r>
            <a:endParaRPr lang="ar-IQ" sz="5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1. Eliot is classicist, innovator, critic, social thinker, philosopher and mystic.</a:t>
            </a:r>
          </a:p>
          <a:p>
            <a:pPr algn="l" rtl="0"/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2. a writer of poetry, drama, literary and social essays.</a:t>
            </a:r>
            <a:endParaRPr lang="ar-IQ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053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His Poetry is divided into 5 phases</a:t>
            </a:r>
            <a:endParaRPr lang="ar-IQ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0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8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Juvenilia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(1905-1909)…..school boy exercises, published in school and college magazines.</a:t>
            </a:r>
          </a:p>
          <a:p>
            <a:pPr algn="l" rtl="0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0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2. (1909-1917)…..written in Boston, Europe and first year in England…..French symbolists, urban streets, sophisticated people, rottenness and corruption, ironic treatment of love.</a:t>
            </a:r>
            <a:endParaRPr lang="ar-IQ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843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173288" y="2667000"/>
            <a:ext cx="10018712" cy="3124200"/>
          </a:xfrm>
        </p:spPr>
        <p:txBody>
          <a:bodyPr>
            <a:normAutofit/>
          </a:bodyPr>
          <a:lstStyle/>
          <a:p>
            <a:pPr algn="just" rtl="0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3. (1918-1925)…..distress, corruption of European civilization, enlarged scope, fragmentation, pessimistic in tone (reasons?), generic, symbolic characters.</a:t>
            </a:r>
            <a:endParaRPr lang="ar-IQ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296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173288" y="2667000"/>
            <a:ext cx="10018712" cy="3124200"/>
          </a:xfrm>
        </p:spPr>
        <p:txBody>
          <a:bodyPr>
            <a:normAutofit/>
          </a:bodyPr>
          <a:lstStyle/>
          <a:p>
            <a:pPr algn="just" rtl="0"/>
            <a:r>
              <a:rPr lang="en-US" sz="3600" dirty="0" smtClean="0"/>
              <a:t>4. (1925-1935)…..Christian poetry, Anglican church, searching for right way and right solution, traditional imagery and material, optimistic tone.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2757487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173288" y="2667000"/>
            <a:ext cx="10018712" cy="3124200"/>
          </a:xfrm>
        </p:spPr>
        <p:txBody>
          <a:bodyPr>
            <a:normAutofit/>
          </a:bodyPr>
          <a:lstStyle/>
          <a:p>
            <a:pPr algn="just" rtl="0"/>
            <a:r>
              <a:rPr lang="en-US" sz="3200" dirty="0" smtClean="0">
                <a:latin typeface="Bookman Old Style" panose="02050604050505020204" pitchFamily="18" charset="0"/>
              </a:rPr>
              <a:t>5. (1935-1943)…..more general religious poetry linked to a grim picture of modern society, problems of space and time, life and death, past and future, yet, there is faith and hope.</a:t>
            </a:r>
            <a:endParaRPr lang="ar-IQ" sz="3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035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5400" b="1" dirty="0" smtClean="0">
                <a:solidFill>
                  <a:schemeClr val="accent2">
                    <a:lumMod val="75000"/>
                  </a:schemeClr>
                </a:solidFill>
              </a:rPr>
              <a:t>Theory of Poetry</a:t>
            </a:r>
            <a:endParaRPr lang="ar-IQ" sz="5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Against Georgian poetry.</a:t>
            </a:r>
          </a:p>
          <a:p>
            <a:pPr algn="l" rtl="0"/>
            <a:endParaRPr lang="en-US" sz="3200" dirty="0"/>
          </a:p>
          <a:p>
            <a:pPr algn="l" rtl="0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Complexity—reaction and reflection.</a:t>
            </a:r>
          </a:p>
          <a:p>
            <a:pPr algn="l" rtl="0"/>
            <a:endParaRPr lang="en-US" sz="3200" dirty="0"/>
          </a:p>
          <a:p>
            <a:pPr algn="l" rtl="0"/>
            <a:r>
              <a:rPr lang="en-US" sz="32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Rejection of Subjectivism.</a:t>
            </a:r>
            <a:endParaRPr lang="ar-IQ" sz="32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8102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184</TotalTime>
  <Words>507</Words>
  <Application>Microsoft Office PowerPoint</Application>
  <PresentationFormat>Widescreen</PresentationFormat>
  <Paragraphs>83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Bookman Old Style</vt:lpstr>
      <vt:lpstr>Corbel</vt:lpstr>
      <vt:lpstr>Tahoma</vt:lpstr>
      <vt:lpstr>Times New Roman</vt:lpstr>
      <vt:lpstr>verdana</vt:lpstr>
      <vt:lpstr>Parallax</vt:lpstr>
      <vt:lpstr>المرحلة الرابعة  الشعر الحديث</vt:lpstr>
      <vt:lpstr>T.S. ELIOT 1888-1965</vt:lpstr>
      <vt:lpstr>Life:</vt:lpstr>
      <vt:lpstr>Style &amp; Works</vt:lpstr>
      <vt:lpstr>His Poetry is divided into 5 phases</vt:lpstr>
      <vt:lpstr>PowerPoint Presentation</vt:lpstr>
      <vt:lpstr>PowerPoint Presentation</vt:lpstr>
      <vt:lpstr>PowerPoint Presentation</vt:lpstr>
      <vt:lpstr>Theory of Poetry</vt:lpstr>
      <vt:lpstr>PowerPoint Presentation</vt:lpstr>
      <vt:lpstr>PowerPoint Presentation</vt:lpstr>
      <vt:lpstr>The Love Song of J. Alfred Prufrock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Thanks for Your Patience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amjed duleimy</dc:creator>
  <cp:lastModifiedBy>AMJED</cp:lastModifiedBy>
  <cp:revision>17</cp:revision>
  <dcterms:created xsi:type="dcterms:W3CDTF">2014-04-06T18:19:55Z</dcterms:created>
  <dcterms:modified xsi:type="dcterms:W3CDTF">2025-01-18T12:57:56Z</dcterms:modified>
</cp:coreProperties>
</file>