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80" r:id="rId2"/>
  </p:sldMasterIdLst>
  <p:notesMasterIdLst>
    <p:notesMasterId r:id="rId22"/>
  </p:notesMasterIdLst>
  <p:handoutMasterIdLst>
    <p:handoutMasterId r:id="rId23"/>
  </p:handoutMasterIdLst>
  <p:sldIdLst>
    <p:sldId id="283" r:id="rId3"/>
    <p:sldId id="268" r:id="rId4"/>
    <p:sldId id="267" r:id="rId5"/>
    <p:sldId id="259" r:id="rId6"/>
    <p:sldId id="266" r:id="rId7"/>
    <p:sldId id="269" r:id="rId8"/>
    <p:sldId id="270" r:id="rId9"/>
    <p:sldId id="271" r:id="rId10"/>
    <p:sldId id="272" r:id="rId11"/>
    <p:sldId id="273" r:id="rId12"/>
    <p:sldId id="274" r:id="rId13"/>
    <p:sldId id="275" r:id="rId14"/>
    <p:sldId id="276" r:id="rId15"/>
    <p:sldId id="277" r:id="rId16"/>
    <p:sldId id="278" r:id="rId17"/>
    <p:sldId id="279" r:id="rId18"/>
    <p:sldId id="282" r:id="rId19"/>
    <p:sldId id="280" r:id="rId20"/>
    <p:sldId id="281" r:id="rId21"/>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138" y="86"/>
      </p:cViewPr>
      <p:guideLst>
        <p:guide orient="horz" pos="2160"/>
        <p:guide pos="2880"/>
      </p:guideLst>
    </p:cSldViewPr>
  </p:slideViewPr>
  <p:notesTextViewPr>
    <p:cViewPr>
      <p:scale>
        <a:sx n="100" d="100"/>
        <a:sy n="100" d="100"/>
      </p:scale>
      <p:origin x="0" y="0"/>
    </p:cViewPr>
  </p:notesTextViewPr>
  <p:notesViewPr>
    <p:cSldViewPr snapToGrid="0">
      <p:cViewPr varScale="1">
        <p:scale>
          <a:sx n="63" d="100"/>
          <a:sy n="63" d="100"/>
        </p:scale>
        <p:origin x="-249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939B42E6-847F-4D73-A199-7700F12C5638}" type="datetimeFigureOut">
              <a:rPr lang="en-GB"/>
              <a:pPr>
                <a:defRPr/>
              </a:pPr>
              <a:t>18/01/2025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7591D37-FF9B-40B1-B663-457954B8D015}" type="slidenum">
              <a:rPr lang="en-GB" altLang="en-US"/>
              <a:pPr>
                <a:defRPr/>
              </a:pPr>
              <a:t>‹#›</a:t>
            </a:fld>
            <a:endParaRPr lang="en-GB" altLang="en-US"/>
          </a:p>
        </p:txBody>
      </p:sp>
    </p:spTree>
    <p:extLst>
      <p:ext uri="{BB962C8B-B14F-4D97-AF65-F5344CB8AC3E}">
        <p14:creationId xmlns:p14="http://schemas.microsoft.com/office/powerpoint/2010/main" val="2626940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2EFF5F1-A380-43E0-BEBB-D915F2E3FF37}" type="slidenum">
              <a:rPr lang="en-GB" altLang="en-US"/>
              <a:pPr>
                <a:defRPr/>
              </a:pPr>
              <a:t>‹#›</a:t>
            </a:fld>
            <a:endParaRPr lang="en-GB" altLang="en-US"/>
          </a:p>
        </p:txBody>
      </p:sp>
    </p:spTree>
    <p:extLst>
      <p:ext uri="{BB962C8B-B14F-4D97-AF65-F5344CB8AC3E}">
        <p14:creationId xmlns:p14="http://schemas.microsoft.com/office/powerpoint/2010/main" val="27501610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208AC5-A2E6-4DC4-80CC-FDD8C8A8CB60}" type="slidenum">
              <a:rPr lang="en-GB" altLang="en-US"/>
              <a:pPr>
                <a:spcBef>
                  <a:spcPct val="0"/>
                </a:spcBef>
              </a:pPr>
              <a:t>4</a:t>
            </a:fld>
            <a:endParaRPr lang="en-GB"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40978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A6B8C38-5CB0-457B-99C5-58A66D8428D3}" type="slidenum">
              <a:rPr lang="en-GB" altLang="en-US"/>
              <a:pPr>
                <a:spcBef>
                  <a:spcPct val="0"/>
                </a:spcBef>
              </a:pPr>
              <a:t>5</a:t>
            </a:fld>
            <a:endParaRPr lang="en-GB"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581337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t="12225"/>
          <a:stretch>
            <a:fillRect/>
          </a:stretch>
        </p:blipFill>
        <p:spPr bwMode="auto">
          <a:xfrm>
            <a:off x="-3175" y="84455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t="12225"/>
          <a:stretch>
            <a:fillRect/>
          </a:stretch>
        </p:blipFill>
        <p:spPr bwMode="auto">
          <a:xfrm>
            <a:off x="0" y="-5715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t="29427"/>
          <a:stretch>
            <a:fillRect/>
          </a:stretch>
        </p:blipFill>
        <p:spPr bwMode="auto">
          <a:xfrm>
            <a:off x="0" y="-55563"/>
            <a:ext cx="9144000" cy="484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9" name="Rectangle 2"/>
          <p:cNvSpPr>
            <a:spLocks noGrp="1" noChangeArrowheads="1"/>
          </p:cNvSpPr>
          <p:nvPr>
            <p:ph type="title"/>
          </p:nvPr>
        </p:nvSpPr>
        <p:spPr bwMode="auto">
          <a:xfrm>
            <a:off x="457200" y="41608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GB" dirty="0" smtClean="0"/>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endParaRPr lang="en-GB"/>
          </a:p>
        </p:txBody>
      </p:sp>
      <p:sp>
        <p:nvSpPr>
          <p:cNvPr id="8" name="Rectangle 7"/>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10" name="Rectangle 9"/>
          <p:cNvSpPr>
            <a:spLocks noGrp="1" noChangeArrowheads="1"/>
          </p:cNvSpPr>
          <p:nvPr>
            <p:ph type="sldNum" sz="quarter" idx="12"/>
          </p:nvPr>
        </p:nvSpPr>
        <p:spPr/>
        <p:txBody>
          <a:bodyPr/>
          <a:lstStyle>
            <a:lvl1pPr>
              <a:defRPr smtClean="0"/>
            </a:lvl1pPr>
          </a:lstStyle>
          <a:p>
            <a:pPr>
              <a:defRPr/>
            </a:pPr>
            <a:fld id="{0079A4B4-F5A4-4B72-B9E3-20FC350B46AB}" type="slidenum">
              <a:rPr lang="en-GB" altLang="en-US"/>
              <a:pPr>
                <a:defRPr/>
              </a:pPr>
              <a:t>‹#›</a:t>
            </a:fld>
            <a:endParaRPr lang="en-GB" altLang="en-US"/>
          </a:p>
        </p:txBody>
      </p:sp>
    </p:spTree>
    <p:extLst>
      <p:ext uri="{BB962C8B-B14F-4D97-AF65-F5344CB8AC3E}">
        <p14:creationId xmlns:p14="http://schemas.microsoft.com/office/powerpoint/2010/main" val="389239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7DD820B-9EF7-4F21-BA28-AF03D4C8BFD1}" type="slidenum">
              <a:rPr lang="en-GB" altLang="en-US"/>
              <a:pPr>
                <a:defRPr/>
              </a:pPr>
              <a:t>‹#›</a:t>
            </a:fld>
            <a:endParaRPr lang="en-GB" altLang="en-US"/>
          </a:p>
        </p:txBody>
      </p:sp>
    </p:spTree>
    <p:extLst>
      <p:ext uri="{BB962C8B-B14F-4D97-AF65-F5344CB8AC3E}">
        <p14:creationId xmlns:p14="http://schemas.microsoft.com/office/powerpoint/2010/main" val="2525596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8231468-60A3-42A9-8110-EE74D4BF2226}" type="slidenum">
              <a:rPr lang="en-GB" altLang="en-US"/>
              <a:pPr>
                <a:defRPr/>
              </a:pPr>
              <a:t>‹#›</a:t>
            </a:fld>
            <a:endParaRPr lang="en-GB" altLang="en-US"/>
          </a:p>
        </p:txBody>
      </p:sp>
    </p:spTree>
    <p:extLst>
      <p:ext uri="{BB962C8B-B14F-4D97-AF65-F5344CB8AC3E}">
        <p14:creationId xmlns:p14="http://schemas.microsoft.com/office/powerpoint/2010/main" val="4124496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13E76C1-094B-417B-B20F-129378330217}" type="slidenum">
              <a:rPr lang="en-GB" altLang="en-US"/>
              <a:pPr>
                <a:defRPr/>
              </a:pPr>
              <a:t>‹#›</a:t>
            </a:fld>
            <a:endParaRPr lang="en-GB" altLang="en-US"/>
          </a:p>
        </p:txBody>
      </p:sp>
    </p:spTree>
    <p:extLst>
      <p:ext uri="{BB962C8B-B14F-4D97-AF65-F5344CB8AC3E}">
        <p14:creationId xmlns:p14="http://schemas.microsoft.com/office/powerpoint/2010/main" val="1275847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E8E2A55-C298-409C-B5E6-15273F1E9EBE}" type="slidenum">
              <a:rPr lang="en-GB" altLang="en-US"/>
              <a:pPr>
                <a:defRPr/>
              </a:pPr>
              <a:t>‹#›</a:t>
            </a:fld>
            <a:endParaRPr lang="en-GB" altLang="en-US"/>
          </a:p>
        </p:txBody>
      </p:sp>
    </p:spTree>
    <p:extLst>
      <p:ext uri="{BB962C8B-B14F-4D97-AF65-F5344CB8AC3E}">
        <p14:creationId xmlns:p14="http://schemas.microsoft.com/office/powerpoint/2010/main" val="963473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E01DD26-38E3-4880-8F8B-898AB0D824E3}" type="slidenum">
              <a:rPr lang="en-GB" altLang="en-US"/>
              <a:pPr>
                <a:defRPr/>
              </a:pPr>
              <a:t>‹#›</a:t>
            </a:fld>
            <a:endParaRPr lang="en-GB" altLang="en-US"/>
          </a:p>
        </p:txBody>
      </p:sp>
    </p:spTree>
    <p:extLst>
      <p:ext uri="{BB962C8B-B14F-4D97-AF65-F5344CB8AC3E}">
        <p14:creationId xmlns:p14="http://schemas.microsoft.com/office/powerpoint/2010/main" val="3006773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A4181D3-6F1B-424D-9D3A-DC18EEA04861}" type="slidenum">
              <a:rPr lang="en-GB" altLang="en-US"/>
              <a:pPr>
                <a:defRPr/>
              </a:pPr>
              <a:t>‹#›</a:t>
            </a:fld>
            <a:endParaRPr lang="en-GB" altLang="en-US"/>
          </a:p>
        </p:txBody>
      </p:sp>
    </p:spTree>
    <p:extLst>
      <p:ext uri="{BB962C8B-B14F-4D97-AF65-F5344CB8AC3E}">
        <p14:creationId xmlns:p14="http://schemas.microsoft.com/office/powerpoint/2010/main" val="4269169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8347AF9-A5C4-4E9A-B8AB-F5C6C15ACE67}" type="slidenum">
              <a:rPr lang="en-GB" altLang="en-US"/>
              <a:pPr>
                <a:defRPr/>
              </a:pPr>
              <a:t>‹#›</a:t>
            </a:fld>
            <a:endParaRPr lang="en-GB" altLang="en-US"/>
          </a:p>
        </p:txBody>
      </p:sp>
    </p:spTree>
    <p:extLst>
      <p:ext uri="{BB962C8B-B14F-4D97-AF65-F5344CB8AC3E}">
        <p14:creationId xmlns:p14="http://schemas.microsoft.com/office/powerpoint/2010/main" val="110757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2E0608C-D473-43E3-B975-F7ECE3832C3C}" type="slidenum">
              <a:rPr lang="en-GB" altLang="en-US"/>
              <a:pPr>
                <a:defRPr/>
              </a:pPr>
              <a:t>‹#›</a:t>
            </a:fld>
            <a:endParaRPr lang="en-GB" altLang="en-US"/>
          </a:p>
        </p:txBody>
      </p:sp>
    </p:spTree>
    <p:extLst>
      <p:ext uri="{BB962C8B-B14F-4D97-AF65-F5344CB8AC3E}">
        <p14:creationId xmlns:p14="http://schemas.microsoft.com/office/powerpoint/2010/main" val="572307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D761346-123F-4E99-96E5-D6666ABCB8A5}" type="slidenum">
              <a:rPr lang="en-GB" altLang="en-US"/>
              <a:pPr>
                <a:defRPr/>
              </a:pPr>
              <a:t>‹#›</a:t>
            </a:fld>
            <a:endParaRPr lang="en-GB" altLang="en-US"/>
          </a:p>
        </p:txBody>
      </p:sp>
    </p:spTree>
    <p:extLst>
      <p:ext uri="{BB962C8B-B14F-4D97-AF65-F5344CB8AC3E}">
        <p14:creationId xmlns:p14="http://schemas.microsoft.com/office/powerpoint/2010/main" val="2064979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1735AA-5AD9-4026-BE1C-D7CD330FDB34}" type="slidenum">
              <a:rPr lang="en-GB" altLang="en-US"/>
              <a:pPr>
                <a:defRPr/>
              </a:pPr>
              <a:t>‹#›</a:t>
            </a:fld>
            <a:endParaRPr lang="en-GB" altLang="en-US"/>
          </a:p>
        </p:txBody>
      </p:sp>
    </p:spTree>
    <p:extLst>
      <p:ext uri="{BB962C8B-B14F-4D97-AF65-F5344CB8AC3E}">
        <p14:creationId xmlns:p14="http://schemas.microsoft.com/office/powerpoint/2010/main" val="348528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9" name="Rectangle 2"/>
          <p:cNvSpPr>
            <a:spLocks noGrp="1" noChangeArrowheads="1"/>
          </p:cNvSpPr>
          <p:nvPr>
            <p:ph type="title"/>
          </p:nvPr>
        </p:nvSpPr>
        <p:spPr bwMode="auto">
          <a:xfrm>
            <a:off x="457200" y="41608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GB" dirty="0" smtClean="0"/>
              <a:t>Click to edit Master title style</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F985CD9-7D2F-4E07-94B5-BD06537DF9E5}" type="slidenum">
              <a:rPr lang="en-GB" altLang="en-US"/>
              <a:pPr>
                <a:defRPr/>
              </a:pPr>
              <a:t>‹#›</a:t>
            </a:fld>
            <a:endParaRPr lang="en-GB" altLang="en-US"/>
          </a:p>
        </p:txBody>
      </p:sp>
    </p:spTree>
    <p:extLst>
      <p:ext uri="{BB962C8B-B14F-4D97-AF65-F5344CB8AC3E}">
        <p14:creationId xmlns:p14="http://schemas.microsoft.com/office/powerpoint/2010/main" val="2163283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C9D8DF6-28D2-4362-A8FE-84047CE7D023}" type="slidenum">
              <a:rPr lang="en-GB" altLang="en-US"/>
              <a:pPr>
                <a:defRPr/>
              </a:pPr>
              <a:t>‹#›</a:t>
            </a:fld>
            <a:endParaRPr lang="en-GB" altLang="en-US"/>
          </a:p>
        </p:txBody>
      </p:sp>
    </p:spTree>
    <p:extLst>
      <p:ext uri="{BB962C8B-B14F-4D97-AF65-F5344CB8AC3E}">
        <p14:creationId xmlns:p14="http://schemas.microsoft.com/office/powerpoint/2010/main" val="1068354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52347" y="40037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C08E3AF-5097-42A5-84DC-94ED2925ECE7}" type="slidenum">
              <a:rPr lang="en-GB" altLang="en-US"/>
              <a:pPr>
                <a:defRPr/>
              </a:pPr>
              <a:t>‹#›</a:t>
            </a:fld>
            <a:endParaRPr lang="en-GB" altLang="en-US"/>
          </a:p>
        </p:txBody>
      </p:sp>
    </p:spTree>
    <p:extLst>
      <p:ext uri="{BB962C8B-B14F-4D97-AF65-F5344CB8AC3E}">
        <p14:creationId xmlns:p14="http://schemas.microsoft.com/office/powerpoint/2010/main" val="1484835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2039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447313"/>
            <a:ext cx="6400800" cy="563189"/>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A24474C4-D8F0-4F73-AEE2-901775FD9431}" type="slidenum">
              <a:rPr lang="en-GB" altLang="en-US"/>
              <a:pPr>
                <a:defRPr/>
              </a:pPr>
              <a:t>‹#›</a:t>
            </a:fld>
            <a:endParaRPr lang="en-GB" altLang="en-US"/>
          </a:p>
        </p:txBody>
      </p:sp>
    </p:spTree>
    <p:extLst>
      <p:ext uri="{BB962C8B-B14F-4D97-AF65-F5344CB8AC3E}">
        <p14:creationId xmlns:p14="http://schemas.microsoft.com/office/powerpoint/2010/main" val="1516181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B5D6E7A0-92D8-4A92-B6FC-AD28C12736D9}" type="slidenum">
              <a:rPr lang="en-GB" altLang="en-US"/>
              <a:pPr>
                <a:defRPr/>
              </a:pPr>
              <a:t>‹#›</a:t>
            </a:fld>
            <a:endParaRPr lang="en-GB" altLang="en-US"/>
          </a:p>
        </p:txBody>
      </p:sp>
    </p:spTree>
    <p:extLst>
      <p:ext uri="{BB962C8B-B14F-4D97-AF65-F5344CB8AC3E}">
        <p14:creationId xmlns:p14="http://schemas.microsoft.com/office/powerpoint/2010/main" val="13442518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31E9513-88F4-45C9-8AC7-0FFFFAB21D49}" type="slidenum">
              <a:rPr lang="en-GB" altLang="en-US"/>
              <a:pPr>
                <a:defRPr/>
              </a:pPr>
              <a:t>‹#›</a:t>
            </a:fld>
            <a:endParaRPr lang="en-GB" altLang="en-US"/>
          </a:p>
        </p:txBody>
      </p:sp>
    </p:spTree>
    <p:extLst>
      <p:ext uri="{BB962C8B-B14F-4D97-AF65-F5344CB8AC3E}">
        <p14:creationId xmlns:p14="http://schemas.microsoft.com/office/powerpoint/2010/main" val="28100836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6A3B539-952A-4584-AE78-A2A5D569C09F}" type="slidenum">
              <a:rPr lang="en-GB" altLang="en-US"/>
              <a:pPr>
                <a:defRPr/>
              </a:pPr>
              <a:t>‹#›</a:t>
            </a:fld>
            <a:endParaRPr lang="en-GB" altLang="en-US"/>
          </a:p>
        </p:txBody>
      </p:sp>
    </p:spTree>
    <p:extLst>
      <p:ext uri="{BB962C8B-B14F-4D97-AF65-F5344CB8AC3E}">
        <p14:creationId xmlns:p14="http://schemas.microsoft.com/office/powerpoint/2010/main" val="16173973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Graph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F3FA1B4-9ADB-4960-B53E-46821C5919BD}" type="slidenum">
              <a:rPr lang="en-GB" altLang="en-US"/>
              <a:pPr>
                <a:defRPr/>
              </a:pPr>
              <a:t>‹#›</a:t>
            </a:fld>
            <a:endParaRPr lang="en-GB" altLang="en-US"/>
          </a:p>
        </p:txBody>
      </p:sp>
    </p:spTree>
    <p:extLst>
      <p:ext uri="{BB962C8B-B14F-4D97-AF65-F5344CB8AC3E}">
        <p14:creationId xmlns:p14="http://schemas.microsoft.com/office/powerpoint/2010/main" val="4215758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l">
              <a:defRPr sz="2800">
                <a:solidFill>
                  <a:schemeClr val="bg1"/>
                </a:solidFill>
              </a:defRPr>
            </a:lvl1pPr>
            <a:lvl2pPr algn="l">
              <a:defRPr sz="2400">
                <a:solidFill>
                  <a:schemeClr val="bg1"/>
                </a:solidFill>
              </a:defRPr>
            </a:lvl2pPr>
            <a:lvl3pPr algn="l">
              <a:defRPr sz="2000">
                <a:solidFill>
                  <a:schemeClr val="bg1"/>
                </a:solidFill>
              </a:defRPr>
            </a:lvl3pPr>
            <a:lvl4pPr algn="l">
              <a:defRPr sz="1800">
                <a:solidFill>
                  <a:schemeClr val="bg1"/>
                </a:solidFill>
              </a:defRPr>
            </a:lvl4pPr>
            <a:lvl5pPr algn="l">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91F269-13D7-4755-833A-FFF357E69C01}" type="slidenum">
              <a:rPr lang="en-GB" altLang="en-US"/>
              <a:pPr>
                <a:defRPr/>
              </a:pPr>
              <a:t>‹#›</a:t>
            </a:fld>
            <a:endParaRPr lang="en-GB" altLang="en-US"/>
          </a:p>
        </p:txBody>
      </p:sp>
    </p:spTree>
    <p:extLst>
      <p:ext uri="{BB962C8B-B14F-4D97-AF65-F5344CB8AC3E}">
        <p14:creationId xmlns:p14="http://schemas.microsoft.com/office/powerpoint/2010/main" val="31073173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5D36BDB-7C64-415D-9C4C-C108D93AB292}" type="slidenum">
              <a:rPr lang="en-GB" altLang="en-US"/>
              <a:pPr>
                <a:defRPr/>
              </a:pPr>
              <a:t>‹#›</a:t>
            </a:fld>
            <a:endParaRPr lang="en-GB" altLang="en-US"/>
          </a:p>
        </p:txBody>
      </p:sp>
    </p:spTree>
    <p:extLst>
      <p:ext uri="{BB962C8B-B14F-4D97-AF65-F5344CB8AC3E}">
        <p14:creationId xmlns:p14="http://schemas.microsoft.com/office/powerpoint/2010/main" val="3747135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2844ABF-C2C4-4C64-8896-8148203C55B6}" type="slidenum">
              <a:rPr lang="en-GB" altLang="en-US"/>
              <a:pPr>
                <a:defRPr/>
              </a:pPr>
              <a:t>‹#›</a:t>
            </a:fld>
            <a:endParaRPr lang="en-GB" altLang="en-US"/>
          </a:p>
        </p:txBody>
      </p:sp>
    </p:spTree>
    <p:extLst>
      <p:ext uri="{BB962C8B-B14F-4D97-AF65-F5344CB8AC3E}">
        <p14:creationId xmlns:p14="http://schemas.microsoft.com/office/powerpoint/2010/main" val="346915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2039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447313"/>
            <a:ext cx="6400800" cy="563189"/>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43C6E12F-4068-4433-BA1B-8D2C692344F3}" type="slidenum">
              <a:rPr lang="en-GB" altLang="en-US"/>
              <a:pPr>
                <a:defRPr/>
              </a:pPr>
              <a:t>‹#›</a:t>
            </a:fld>
            <a:endParaRPr lang="en-GB" altLang="en-US"/>
          </a:p>
        </p:txBody>
      </p:sp>
    </p:spTree>
    <p:extLst>
      <p:ext uri="{BB962C8B-B14F-4D97-AF65-F5344CB8AC3E}">
        <p14:creationId xmlns:p14="http://schemas.microsoft.com/office/powerpoint/2010/main" val="33772242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12CD3DE9-B35B-44E3-877E-B30D309BFE3A}" type="slidenum">
              <a:rPr lang="en-GB" altLang="en-US"/>
              <a:pPr>
                <a:defRPr/>
              </a:pPr>
              <a:t>‹#›</a:t>
            </a:fld>
            <a:endParaRPr lang="en-GB" altLang="en-US"/>
          </a:p>
        </p:txBody>
      </p:sp>
    </p:spTree>
    <p:extLst>
      <p:ext uri="{BB962C8B-B14F-4D97-AF65-F5344CB8AC3E}">
        <p14:creationId xmlns:p14="http://schemas.microsoft.com/office/powerpoint/2010/main" val="7332972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E98691B-0A2A-49EC-B3F2-42D8471A2469}" type="slidenum">
              <a:rPr lang="en-GB" altLang="en-US"/>
              <a:pPr>
                <a:defRPr/>
              </a:pPr>
              <a:t>‹#›</a:t>
            </a:fld>
            <a:endParaRPr lang="en-GB" altLang="en-US"/>
          </a:p>
        </p:txBody>
      </p:sp>
    </p:spTree>
    <p:extLst>
      <p:ext uri="{BB962C8B-B14F-4D97-AF65-F5344CB8AC3E}">
        <p14:creationId xmlns:p14="http://schemas.microsoft.com/office/powerpoint/2010/main" val="31689208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56CD811-57A5-47AB-9F37-BC12185A53AB}" type="slidenum">
              <a:rPr lang="en-GB" altLang="en-US"/>
              <a:pPr>
                <a:defRPr/>
              </a:pPr>
              <a:t>‹#›</a:t>
            </a:fld>
            <a:endParaRPr lang="en-GB" altLang="en-US"/>
          </a:p>
        </p:txBody>
      </p:sp>
    </p:spTree>
    <p:extLst>
      <p:ext uri="{BB962C8B-B14F-4D97-AF65-F5344CB8AC3E}">
        <p14:creationId xmlns:p14="http://schemas.microsoft.com/office/powerpoint/2010/main" val="18844987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C3F9557-97F4-404A-8A62-46D53261C79B}" type="slidenum">
              <a:rPr lang="en-GB" altLang="en-US"/>
              <a:pPr>
                <a:defRPr/>
              </a:pPr>
              <a:t>‹#›</a:t>
            </a:fld>
            <a:endParaRPr lang="en-GB" altLang="en-US"/>
          </a:p>
        </p:txBody>
      </p:sp>
    </p:spTree>
    <p:extLst>
      <p:ext uri="{BB962C8B-B14F-4D97-AF65-F5344CB8AC3E}">
        <p14:creationId xmlns:p14="http://schemas.microsoft.com/office/powerpoint/2010/main" val="7241608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5DEF02F-A6D7-4CEE-8406-001D85240319}" type="slidenum">
              <a:rPr lang="en-GB" altLang="en-US"/>
              <a:pPr>
                <a:defRPr/>
              </a:pPr>
              <a:t>‹#›</a:t>
            </a:fld>
            <a:endParaRPr lang="en-GB" altLang="en-US"/>
          </a:p>
        </p:txBody>
      </p:sp>
    </p:spTree>
    <p:extLst>
      <p:ext uri="{BB962C8B-B14F-4D97-AF65-F5344CB8AC3E}">
        <p14:creationId xmlns:p14="http://schemas.microsoft.com/office/powerpoint/2010/main" val="23294144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B20447C-04A3-4598-B343-86DB5735C2A4}" type="slidenum">
              <a:rPr lang="en-GB" altLang="en-US"/>
              <a:pPr>
                <a:defRPr/>
              </a:pPr>
              <a:t>‹#›</a:t>
            </a:fld>
            <a:endParaRPr lang="en-GB" altLang="en-US"/>
          </a:p>
        </p:txBody>
      </p:sp>
    </p:spTree>
    <p:extLst>
      <p:ext uri="{BB962C8B-B14F-4D97-AF65-F5344CB8AC3E}">
        <p14:creationId xmlns:p14="http://schemas.microsoft.com/office/powerpoint/2010/main" val="16183221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0739E7F-3580-4529-B302-3978B7EDE997}" type="slidenum">
              <a:rPr lang="en-GB" altLang="en-US"/>
              <a:pPr>
                <a:defRPr/>
              </a:pPr>
              <a:t>‹#›</a:t>
            </a:fld>
            <a:endParaRPr lang="en-GB" altLang="en-US"/>
          </a:p>
        </p:txBody>
      </p:sp>
    </p:spTree>
    <p:extLst>
      <p:ext uri="{BB962C8B-B14F-4D97-AF65-F5344CB8AC3E}">
        <p14:creationId xmlns:p14="http://schemas.microsoft.com/office/powerpoint/2010/main" val="23980733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4E19A1B-2348-4AAD-A7F4-F4CBD08CD344}" type="slidenum">
              <a:rPr lang="en-GB" altLang="en-US"/>
              <a:pPr>
                <a:defRPr/>
              </a:pPr>
              <a:t>‹#›</a:t>
            </a:fld>
            <a:endParaRPr lang="en-GB" altLang="en-US"/>
          </a:p>
        </p:txBody>
      </p:sp>
    </p:spTree>
    <p:extLst>
      <p:ext uri="{BB962C8B-B14F-4D97-AF65-F5344CB8AC3E}">
        <p14:creationId xmlns:p14="http://schemas.microsoft.com/office/powerpoint/2010/main" val="26874077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83924C3-AFCF-4F55-A5A2-90819120C18B}" type="slidenum">
              <a:rPr lang="en-GB" altLang="en-US"/>
              <a:pPr>
                <a:defRPr/>
              </a:pPr>
              <a:t>‹#›</a:t>
            </a:fld>
            <a:endParaRPr lang="en-GB" altLang="en-US"/>
          </a:p>
        </p:txBody>
      </p:sp>
    </p:spTree>
    <p:extLst>
      <p:ext uri="{BB962C8B-B14F-4D97-AF65-F5344CB8AC3E}">
        <p14:creationId xmlns:p14="http://schemas.microsoft.com/office/powerpoint/2010/main" val="52445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B9783413-57D6-4C40-8F2D-B2BA4F91BFDC}" type="slidenum">
              <a:rPr lang="en-GB" altLang="en-US"/>
              <a:pPr>
                <a:defRPr/>
              </a:pPr>
              <a:t>‹#›</a:t>
            </a:fld>
            <a:endParaRPr lang="en-GB" altLang="en-US"/>
          </a:p>
        </p:txBody>
      </p:sp>
    </p:spTree>
    <p:extLst>
      <p:ext uri="{BB962C8B-B14F-4D97-AF65-F5344CB8AC3E}">
        <p14:creationId xmlns:p14="http://schemas.microsoft.com/office/powerpoint/2010/main" val="394468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FD77438-AFC2-4409-A278-8F8CFC7349F3}" type="slidenum">
              <a:rPr lang="en-GB" altLang="en-US"/>
              <a:pPr>
                <a:defRPr/>
              </a:pPr>
              <a:t>‹#›</a:t>
            </a:fld>
            <a:endParaRPr lang="en-GB" altLang="en-US"/>
          </a:p>
        </p:txBody>
      </p:sp>
    </p:spTree>
    <p:extLst>
      <p:ext uri="{BB962C8B-B14F-4D97-AF65-F5344CB8AC3E}">
        <p14:creationId xmlns:p14="http://schemas.microsoft.com/office/powerpoint/2010/main" val="315151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49E573C2-81F0-4440-A777-819334924AF2}" type="slidenum">
              <a:rPr lang="en-GB" altLang="en-US"/>
              <a:pPr>
                <a:defRPr/>
              </a:pPr>
              <a:t>‹#›</a:t>
            </a:fld>
            <a:endParaRPr lang="en-GB" altLang="en-US"/>
          </a:p>
        </p:txBody>
      </p:sp>
    </p:spTree>
    <p:extLst>
      <p:ext uri="{BB962C8B-B14F-4D97-AF65-F5344CB8AC3E}">
        <p14:creationId xmlns:p14="http://schemas.microsoft.com/office/powerpoint/2010/main" val="1531092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E79AF0B5-BA0A-4D85-97F1-B79D89D9AB87}" type="slidenum">
              <a:rPr lang="en-GB" altLang="en-US"/>
              <a:pPr>
                <a:defRPr/>
              </a:pPr>
              <a:t>‹#›</a:t>
            </a:fld>
            <a:endParaRPr lang="en-GB" altLang="en-US"/>
          </a:p>
        </p:txBody>
      </p:sp>
    </p:spTree>
    <p:extLst>
      <p:ext uri="{BB962C8B-B14F-4D97-AF65-F5344CB8AC3E}">
        <p14:creationId xmlns:p14="http://schemas.microsoft.com/office/powerpoint/2010/main" val="399175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Graph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B6F1805-B421-403A-90B6-6BD296EAA631}" type="slidenum">
              <a:rPr lang="en-GB" altLang="en-US"/>
              <a:pPr>
                <a:defRPr/>
              </a:pPr>
              <a:t>‹#›</a:t>
            </a:fld>
            <a:endParaRPr lang="en-GB" altLang="en-US"/>
          </a:p>
        </p:txBody>
      </p:sp>
    </p:spTree>
    <p:extLst>
      <p:ext uri="{BB962C8B-B14F-4D97-AF65-F5344CB8AC3E}">
        <p14:creationId xmlns:p14="http://schemas.microsoft.com/office/powerpoint/2010/main" val="23922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l">
              <a:defRPr sz="2800">
                <a:solidFill>
                  <a:schemeClr val="bg1"/>
                </a:solidFill>
              </a:defRPr>
            </a:lvl1pPr>
            <a:lvl2pPr algn="l">
              <a:defRPr sz="2400">
                <a:solidFill>
                  <a:schemeClr val="bg1"/>
                </a:solidFill>
              </a:defRPr>
            </a:lvl2pPr>
            <a:lvl3pPr algn="l">
              <a:defRPr sz="2000">
                <a:solidFill>
                  <a:schemeClr val="bg1"/>
                </a:solidFill>
              </a:defRPr>
            </a:lvl3pPr>
            <a:lvl4pPr algn="l">
              <a:defRPr sz="1800">
                <a:solidFill>
                  <a:schemeClr val="bg1"/>
                </a:solidFill>
              </a:defRPr>
            </a:lvl4pPr>
            <a:lvl5pPr algn="l">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DC9F4D-046F-4945-925B-5B79A72447EA}" type="slidenum">
              <a:rPr lang="en-GB" altLang="en-US"/>
              <a:pPr>
                <a:defRPr/>
              </a:pPr>
              <a:t>‹#›</a:t>
            </a:fld>
            <a:endParaRPr lang="en-GB" altLang="en-US"/>
          </a:p>
        </p:txBody>
      </p:sp>
    </p:spTree>
    <p:extLst>
      <p:ext uri="{BB962C8B-B14F-4D97-AF65-F5344CB8AC3E}">
        <p14:creationId xmlns:p14="http://schemas.microsoft.com/office/powerpoint/2010/main" val="100342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image" Target="../media/image1.jpeg"/><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theme" Target="../theme/theme2.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93F5E2A-82F3-45FC-BB85-DAFEF1334F4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56" r:id="rId8"/>
    <p:sldLayoutId id="2147483957" r:id="rId9"/>
    <p:sldLayoutId id="2147483958" r:id="rId10"/>
    <p:sldLayoutId id="2147483959" r:id="rId11"/>
    <p:sldLayoutId id="2147483960" r:id="rId12"/>
    <p:sldLayoutId id="2147483961" r:id="rId13"/>
    <p:sldLayoutId id="2147483962" r:id="rId14"/>
    <p:sldLayoutId id="2147483963" r:id="rId15"/>
    <p:sldLayoutId id="2147483964" r:id="rId16"/>
    <p:sldLayoutId id="2147483965" r:id="rId17"/>
    <p:sldLayoutId id="2147483966" r:id="rId18"/>
    <p:sldLayoutId id="2147483967" r:id="rId19"/>
    <p:sldLayoutId id="2147483968" r:id="rId20"/>
  </p:sldLayoutIdLst>
  <p:txStyles>
    <p:titleStyle>
      <a:lvl1pPr algn="ctr" rtl="0" eaLnBrk="0" fontAlgn="base" hangingPunct="0">
        <a:spcBef>
          <a:spcPct val="0"/>
        </a:spcBef>
        <a:spcAft>
          <a:spcPct val="0"/>
        </a:spcAft>
        <a:defRPr sz="4400">
          <a:solidFill>
            <a:srgbClr val="19314A"/>
          </a:solidFill>
          <a:latin typeface="+mj-lt"/>
          <a:ea typeface="+mj-ea"/>
          <a:cs typeface="+mj-cs"/>
        </a:defRPr>
      </a:lvl1pPr>
      <a:lvl2pPr algn="ctr" rtl="0" eaLnBrk="0" fontAlgn="base" hangingPunct="0">
        <a:spcBef>
          <a:spcPct val="0"/>
        </a:spcBef>
        <a:spcAft>
          <a:spcPct val="0"/>
        </a:spcAft>
        <a:defRPr sz="4400">
          <a:solidFill>
            <a:srgbClr val="19314A"/>
          </a:solidFill>
          <a:latin typeface="Arial" charset="0"/>
        </a:defRPr>
      </a:lvl2pPr>
      <a:lvl3pPr algn="ctr" rtl="0" eaLnBrk="0" fontAlgn="base" hangingPunct="0">
        <a:spcBef>
          <a:spcPct val="0"/>
        </a:spcBef>
        <a:spcAft>
          <a:spcPct val="0"/>
        </a:spcAft>
        <a:defRPr sz="4400">
          <a:solidFill>
            <a:srgbClr val="19314A"/>
          </a:solidFill>
          <a:latin typeface="Arial" charset="0"/>
        </a:defRPr>
      </a:lvl3pPr>
      <a:lvl4pPr algn="ctr" rtl="0" eaLnBrk="0" fontAlgn="base" hangingPunct="0">
        <a:spcBef>
          <a:spcPct val="0"/>
        </a:spcBef>
        <a:spcAft>
          <a:spcPct val="0"/>
        </a:spcAft>
        <a:defRPr sz="4400">
          <a:solidFill>
            <a:srgbClr val="19314A"/>
          </a:solidFill>
          <a:latin typeface="Arial" charset="0"/>
        </a:defRPr>
      </a:lvl4pPr>
      <a:lvl5pPr algn="ctr" rtl="0" eaLnBrk="0" fontAlgn="base" hangingPunct="0">
        <a:spcBef>
          <a:spcPct val="0"/>
        </a:spcBef>
        <a:spcAft>
          <a:spcPct val="0"/>
        </a:spcAft>
        <a:defRPr sz="4400">
          <a:solidFill>
            <a:srgbClr val="19314A"/>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234466"/>
          </a:solidFill>
          <a:latin typeface="+mn-lt"/>
          <a:ea typeface="+mn-ea"/>
          <a:cs typeface="+mn-cs"/>
        </a:defRPr>
      </a:lvl1pPr>
      <a:lvl2pPr marL="742950" indent="-285750" algn="l" rtl="0" eaLnBrk="0" fontAlgn="base" hangingPunct="0">
        <a:spcBef>
          <a:spcPct val="20000"/>
        </a:spcBef>
        <a:spcAft>
          <a:spcPct val="0"/>
        </a:spcAft>
        <a:buChar char="–"/>
        <a:defRPr sz="2800">
          <a:solidFill>
            <a:srgbClr val="234466"/>
          </a:solidFill>
          <a:latin typeface="+mn-lt"/>
        </a:defRPr>
      </a:lvl2pPr>
      <a:lvl3pPr marL="1143000" indent="-228600" algn="l" rtl="0" eaLnBrk="0" fontAlgn="base" hangingPunct="0">
        <a:spcBef>
          <a:spcPct val="20000"/>
        </a:spcBef>
        <a:spcAft>
          <a:spcPct val="0"/>
        </a:spcAft>
        <a:buChar char="•"/>
        <a:defRPr sz="2400">
          <a:solidFill>
            <a:srgbClr val="234466"/>
          </a:solidFill>
          <a:latin typeface="+mn-lt"/>
        </a:defRPr>
      </a:lvl3pPr>
      <a:lvl4pPr marL="1600200" indent="-228600" algn="l" rtl="0" eaLnBrk="0" fontAlgn="base" hangingPunct="0">
        <a:spcBef>
          <a:spcPct val="20000"/>
        </a:spcBef>
        <a:spcAft>
          <a:spcPct val="0"/>
        </a:spcAft>
        <a:buChar char="–"/>
        <a:defRPr sz="2000">
          <a:solidFill>
            <a:srgbClr val="234466"/>
          </a:solidFill>
          <a:latin typeface="+mn-lt"/>
        </a:defRPr>
      </a:lvl4pPr>
      <a:lvl5pPr marL="2057400" indent="-228600" algn="l" rtl="0" eaLnBrk="0" fontAlgn="base" hangingPunct="0">
        <a:spcBef>
          <a:spcPct val="20000"/>
        </a:spcBef>
        <a:spcAft>
          <a:spcPct val="0"/>
        </a:spcAft>
        <a:buChar char="»"/>
        <a:defRPr sz="2000">
          <a:solidFill>
            <a:srgbClr val="234466"/>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B9EAF57-B7CD-4095-88CB-4465485AE72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 id="2147483980" r:id="rId17"/>
    <p:sldLayoutId id="2147483981" r:id="rId18"/>
  </p:sldLayoutIdLst>
  <p:txStyles>
    <p:titleStyle>
      <a:lvl1pPr algn="ctr" rtl="0" eaLnBrk="0" fontAlgn="base" hangingPunct="0">
        <a:spcBef>
          <a:spcPct val="0"/>
        </a:spcBef>
        <a:spcAft>
          <a:spcPct val="0"/>
        </a:spcAft>
        <a:defRPr sz="4400">
          <a:solidFill>
            <a:srgbClr val="19314A"/>
          </a:solidFill>
          <a:latin typeface="+mj-lt"/>
          <a:ea typeface="+mj-ea"/>
          <a:cs typeface="+mj-cs"/>
        </a:defRPr>
      </a:lvl1pPr>
      <a:lvl2pPr algn="ctr" rtl="0" eaLnBrk="0" fontAlgn="base" hangingPunct="0">
        <a:spcBef>
          <a:spcPct val="0"/>
        </a:spcBef>
        <a:spcAft>
          <a:spcPct val="0"/>
        </a:spcAft>
        <a:defRPr sz="4400">
          <a:solidFill>
            <a:srgbClr val="19314A"/>
          </a:solidFill>
          <a:latin typeface="Arial" charset="0"/>
        </a:defRPr>
      </a:lvl2pPr>
      <a:lvl3pPr algn="ctr" rtl="0" eaLnBrk="0" fontAlgn="base" hangingPunct="0">
        <a:spcBef>
          <a:spcPct val="0"/>
        </a:spcBef>
        <a:spcAft>
          <a:spcPct val="0"/>
        </a:spcAft>
        <a:defRPr sz="4400">
          <a:solidFill>
            <a:srgbClr val="19314A"/>
          </a:solidFill>
          <a:latin typeface="Arial" charset="0"/>
        </a:defRPr>
      </a:lvl3pPr>
      <a:lvl4pPr algn="ctr" rtl="0" eaLnBrk="0" fontAlgn="base" hangingPunct="0">
        <a:spcBef>
          <a:spcPct val="0"/>
        </a:spcBef>
        <a:spcAft>
          <a:spcPct val="0"/>
        </a:spcAft>
        <a:defRPr sz="4400">
          <a:solidFill>
            <a:srgbClr val="19314A"/>
          </a:solidFill>
          <a:latin typeface="Arial" charset="0"/>
        </a:defRPr>
      </a:lvl4pPr>
      <a:lvl5pPr algn="ctr" rtl="0" eaLnBrk="0" fontAlgn="base" hangingPunct="0">
        <a:spcBef>
          <a:spcPct val="0"/>
        </a:spcBef>
        <a:spcAft>
          <a:spcPct val="0"/>
        </a:spcAft>
        <a:defRPr sz="4400">
          <a:solidFill>
            <a:srgbClr val="19314A"/>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234466"/>
          </a:solidFill>
          <a:latin typeface="+mn-lt"/>
          <a:ea typeface="+mn-ea"/>
          <a:cs typeface="+mn-cs"/>
        </a:defRPr>
      </a:lvl1pPr>
      <a:lvl2pPr marL="742950" indent="-285750" algn="l" rtl="0" eaLnBrk="0" fontAlgn="base" hangingPunct="0">
        <a:spcBef>
          <a:spcPct val="20000"/>
        </a:spcBef>
        <a:spcAft>
          <a:spcPct val="0"/>
        </a:spcAft>
        <a:buChar char="–"/>
        <a:defRPr sz="2800">
          <a:solidFill>
            <a:srgbClr val="234466"/>
          </a:solidFill>
          <a:latin typeface="+mn-lt"/>
        </a:defRPr>
      </a:lvl2pPr>
      <a:lvl3pPr marL="1143000" indent="-228600" algn="l" rtl="0" eaLnBrk="0" fontAlgn="base" hangingPunct="0">
        <a:spcBef>
          <a:spcPct val="20000"/>
        </a:spcBef>
        <a:spcAft>
          <a:spcPct val="0"/>
        </a:spcAft>
        <a:buChar char="•"/>
        <a:defRPr sz="2400">
          <a:solidFill>
            <a:srgbClr val="234466"/>
          </a:solidFill>
          <a:latin typeface="+mn-lt"/>
        </a:defRPr>
      </a:lvl3pPr>
      <a:lvl4pPr marL="1600200" indent="-228600" algn="l" rtl="0" eaLnBrk="0" fontAlgn="base" hangingPunct="0">
        <a:spcBef>
          <a:spcPct val="20000"/>
        </a:spcBef>
        <a:spcAft>
          <a:spcPct val="0"/>
        </a:spcAft>
        <a:buChar char="–"/>
        <a:defRPr sz="2000">
          <a:solidFill>
            <a:srgbClr val="234466"/>
          </a:solidFill>
          <a:latin typeface="+mn-lt"/>
        </a:defRPr>
      </a:lvl4pPr>
      <a:lvl5pPr marL="2057400" indent="-228600" algn="l" rtl="0" eaLnBrk="0" fontAlgn="base" hangingPunct="0">
        <a:spcBef>
          <a:spcPct val="20000"/>
        </a:spcBef>
        <a:spcAft>
          <a:spcPct val="0"/>
        </a:spcAft>
        <a:buChar char="»"/>
        <a:defRPr sz="2000">
          <a:solidFill>
            <a:srgbClr val="234466"/>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03993"/>
            <a:ext cx="7772400" cy="45719"/>
          </a:xfrm>
        </p:spPr>
        <p:txBody>
          <a:bodyPr/>
          <a:lstStyle/>
          <a:p>
            <a:endParaRPr lang="en-US" dirty="0"/>
          </a:p>
        </p:txBody>
      </p:sp>
      <p:sp>
        <p:nvSpPr>
          <p:cNvPr id="3" name="Subtitle 2"/>
          <p:cNvSpPr>
            <a:spLocks noGrp="1"/>
          </p:cNvSpPr>
          <p:nvPr>
            <p:ph type="subTitle" idx="1"/>
          </p:nvPr>
        </p:nvSpPr>
        <p:spPr>
          <a:xfrm>
            <a:off x="1371600" y="4865914"/>
            <a:ext cx="6400800" cy="938894"/>
          </a:xfrm>
        </p:spPr>
        <p:txBody>
          <a:bodyPr/>
          <a:lstStyle/>
          <a:p>
            <a:r>
              <a:rPr lang="ar-IQ" sz="2000" dirty="0" smtClean="0"/>
              <a:t>المرحلة الثانية / القصة القصيرة</a:t>
            </a:r>
          </a:p>
          <a:p>
            <a:r>
              <a:rPr lang="ar-IQ" sz="2000" dirty="0" smtClean="0"/>
              <a:t>ا.م.د أمجد لطيف جبار</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500" y="4420961"/>
            <a:ext cx="1943100" cy="1828800"/>
          </a:xfrm>
          <a:prstGeom prst="rect">
            <a:avLst/>
          </a:prstGeom>
        </p:spPr>
      </p:pic>
    </p:spTree>
    <p:extLst>
      <p:ext uri="{BB962C8B-B14F-4D97-AF65-F5344CB8AC3E}">
        <p14:creationId xmlns:p14="http://schemas.microsoft.com/office/powerpoint/2010/main" val="2440329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7797" y="882262"/>
            <a:ext cx="7915702" cy="4154984"/>
          </a:xfrm>
          <a:prstGeom prst="rect">
            <a:avLst/>
          </a:prstGeom>
        </p:spPr>
        <p:txBody>
          <a:bodyPr wrap="square">
            <a:spAutoFit/>
          </a:bodyPr>
          <a:lstStyle/>
          <a:p>
            <a:pPr algn="just"/>
            <a:r>
              <a:rPr lang="en-US" sz="2400" b="1" dirty="0"/>
              <a:t>The Wife- </a:t>
            </a:r>
            <a:r>
              <a:rPr lang="en-US" sz="2400" dirty="0"/>
              <a:t>The narrator’s wife is another main character in the story. She is kind, nurturing, and also has a love for animals. Being that she is an animal lover, later in the story she tries to prevent the narrator from harming the animals. The wife is a flat character who does not change in a significant way throughout the story. She is opposed to how the narrator abuses the </a:t>
            </a:r>
            <a:r>
              <a:rPr lang="en-US" sz="2400" dirty="0" smtClean="0"/>
              <a:t>animals. </a:t>
            </a:r>
            <a:r>
              <a:rPr lang="en-US" sz="2400" dirty="0"/>
              <a:t>She reflects good ideals that oppose those of the narrator. Lastly, the wife of the narrator is a flat character. While she has many traits they are very similar and reflect her good heart.</a:t>
            </a:r>
            <a:endParaRPr lang="ar-IQ" sz="2400" dirty="0"/>
          </a:p>
        </p:txBody>
      </p:sp>
    </p:spTree>
    <p:extLst>
      <p:ext uri="{BB962C8B-B14F-4D97-AF65-F5344CB8AC3E}">
        <p14:creationId xmlns:p14="http://schemas.microsoft.com/office/powerpoint/2010/main" val="1058740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558" y="1200204"/>
            <a:ext cx="8188657" cy="3416320"/>
          </a:xfrm>
          <a:prstGeom prst="rect">
            <a:avLst/>
          </a:prstGeom>
        </p:spPr>
        <p:txBody>
          <a:bodyPr wrap="square">
            <a:spAutoFit/>
          </a:bodyPr>
          <a:lstStyle/>
          <a:p>
            <a:pPr algn="just"/>
            <a:r>
              <a:rPr lang="en-US" sz="2400" b="1" dirty="0"/>
              <a:t>Pluto-</a:t>
            </a:r>
            <a:r>
              <a:rPr lang="en-US" sz="2400" dirty="0"/>
              <a:t> Pluto is a black cat, the narrator’s favorite pet. Pluto is very fond of the narrator and follows him around. However, after the narrator harmed Pluto the cat becomes very belligerent. This proves that Pluto is a dynamic character because he changes throughout the story. It is hard to say whether Pluto is a round character, because he changed which reveals his many traits. Lastly, and most importantly Pluto acts as a foil. </a:t>
            </a:r>
            <a:r>
              <a:rPr lang="en-US" sz="2400" dirty="0" smtClean="0"/>
              <a:t>Pluto </a:t>
            </a:r>
            <a:r>
              <a:rPr lang="en-US" sz="2400" dirty="0"/>
              <a:t>triggers several key events, and he moves the plot along.</a:t>
            </a:r>
            <a:endParaRPr lang="ar-IQ" sz="2400" dirty="0"/>
          </a:p>
        </p:txBody>
      </p:sp>
    </p:spTree>
    <p:extLst>
      <p:ext uri="{BB962C8B-B14F-4D97-AF65-F5344CB8AC3E}">
        <p14:creationId xmlns:p14="http://schemas.microsoft.com/office/powerpoint/2010/main" val="3904734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7" y="1329099"/>
            <a:ext cx="7724633" cy="3046988"/>
          </a:xfrm>
          <a:prstGeom prst="rect">
            <a:avLst/>
          </a:prstGeom>
        </p:spPr>
        <p:txBody>
          <a:bodyPr wrap="square">
            <a:spAutoFit/>
          </a:bodyPr>
          <a:lstStyle/>
          <a:p>
            <a:pPr algn="just"/>
            <a:r>
              <a:rPr lang="en-US" sz="2400" b="1" dirty="0"/>
              <a:t>The Second Black Cat- </a:t>
            </a:r>
            <a:r>
              <a:rPr lang="en-US" sz="2400" dirty="0"/>
              <a:t>The second black cat is very similar to Pluto in the sense that they are both black cats who were the narrator was very fond of, and grew to hate. The second black cat is also loved by the wife of the narrator. Since the cat is not in the story for very long not many traits are revealed, but one important trait is mischievous. This trait makes him a foil in the story, when he triggers the climax.</a:t>
            </a:r>
            <a:endParaRPr lang="ar-IQ" sz="2400" dirty="0"/>
          </a:p>
        </p:txBody>
      </p:sp>
    </p:spTree>
    <p:extLst>
      <p:ext uri="{BB962C8B-B14F-4D97-AF65-F5344CB8AC3E}">
        <p14:creationId xmlns:p14="http://schemas.microsoft.com/office/powerpoint/2010/main" val="3120116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59" y="255981"/>
            <a:ext cx="8639033" cy="4154984"/>
          </a:xfrm>
          <a:prstGeom prst="rect">
            <a:avLst/>
          </a:prstGeom>
        </p:spPr>
        <p:txBody>
          <a:bodyPr wrap="square">
            <a:spAutoFit/>
          </a:bodyPr>
          <a:lstStyle/>
          <a:p>
            <a:pPr algn="ctr"/>
            <a:r>
              <a:rPr lang="en-US" sz="2400" b="1" dirty="0"/>
              <a:t>The </a:t>
            </a:r>
            <a:r>
              <a:rPr lang="en-US" sz="2400" b="1" dirty="0" smtClean="0"/>
              <a:t>Setting</a:t>
            </a:r>
          </a:p>
          <a:p>
            <a:pPr algn="ctr"/>
            <a:endParaRPr lang="en-US" sz="2400" b="1" dirty="0" smtClean="0"/>
          </a:p>
          <a:p>
            <a:pPr algn="just"/>
            <a:r>
              <a:rPr lang="en-US" sz="2400" dirty="0"/>
              <a:t>The story opens in the cell of a prisoner the day before he is to be executed by hanging. After introducing himself to readers as a man who underwent a horrifying experience, the prisoner writes down the details of this experience, which led to his imprisonment and scheduled execution. – The events in his tale are set at his home and in a tavern. – Although these events take place over several years, the recounting of these events in writing takes place on a single day in the narrator's prison cell.</a:t>
            </a:r>
            <a:endParaRPr lang="ar-IQ" sz="2400" dirty="0"/>
          </a:p>
        </p:txBody>
      </p:sp>
    </p:spTree>
    <p:extLst>
      <p:ext uri="{BB962C8B-B14F-4D97-AF65-F5344CB8AC3E}">
        <p14:creationId xmlns:p14="http://schemas.microsoft.com/office/powerpoint/2010/main" val="1327602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5" y="58847"/>
            <a:ext cx="8297839" cy="5570756"/>
          </a:xfrm>
          <a:prstGeom prst="rect">
            <a:avLst/>
          </a:prstGeom>
        </p:spPr>
        <p:txBody>
          <a:bodyPr wrap="square">
            <a:spAutoFit/>
          </a:bodyPr>
          <a:lstStyle/>
          <a:p>
            <a:pPr algn="ctr"/>
            <a:r>
              <a:rPr lang="en-US" sz="2400" b="1" dirty="0"/>
              <a:t>Point of </a:t>
            </a:r>
            <a:r>
              <a:rPr lang="en-US" sz="2400" b="1" dirty="0" smtClean="0"/>
              <a:t>View</a:t>
            </a:r>
          </a:p>
          <a:p>
            <a:pPr algn="just"/>
            <a:endParaRPr lang="en-US" sz="2000" dirty="0"/>
          </a:p>
          <a:p>
            <a:pPr algn="just"/>
            <a:r>
              <a:rPr lang="en-US" sz="2400" dirty="0"/>
              <a:t>The narrator is obviously deranged, readers learn during his telling of his tale, even though he declares at the outset "mad am I not." • He tells readers that excessive drinking helped to bring on his erratic, violent behavior. (It may be that the drinking worsened an existing mental condition.) • The narrator tells his story as he sees it from his demented point of view. – As in many of his other short stories, Poe does not name the narrator. – A possible explanation for this is that the unnamed narrator becomes every human being, thereby enhancing the universality of the short story. In other words, the narrator represents anyone who has ever acted perversely or impulsively–and then had to pay for his deed.</a:t>
            </a:r>
            <a:endParaRPr lang="ar-IQ" sz="2400" dirty="0"/>
          </a:p>
        </p:txBody>
      </p:sp>
    </p:spTree>
    <p:extLst>
      <p:ext uri="{BB962C8B-B14F-4D97-AF65-F5344CB8AC3E}">
        <p14:creationId xmlns:p14="http://schemas.microsoft.com/office/powerpoint/2010/main" val="474211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138" y="0"/>
            <a:ext cx="8625384" cy="6001643"/>
          </a:xfrm>
          <a:prstGeom prst="rect">
            <a:avLst/>
          </a:prstGeom>
        </p:spPr>
        <p:txBody>
          <a:bodyPr wrap="square">
            <a:spAutoFit/>
          </a:bodyPr>
          <a:lstStyle/>
          <a:p>
            <a:pPr algn="ctr"/>
            <a:r>
              <a:rPr lang="en-US" sz="2400" b="1" dirty="0" smtClean="0"/>
              <a:t>Devices</a:t>
            </a:r>
          </a:p>
          <a:p>
            <a:r>
              <a:rPr lang="en-US" sz="2400" b="1" dirty="0" smtClean="0"/>
              <a:t>Foreshadowing:</a:t>
            </a:r>
          </a:p>
          <a:p>
            <a:pPr algn="just"/>
            <a:r>
              <a:rPr lang="en-US" sz="2400" dirty="0" smtClean="0"/>
              <a:t>1. “But </a:t>
            </a:r>
            <a:r>
              <a:rPr lang="en-US" sz="2400" dirty="0"/>
              <a:t>tomorrow I die, and today I would </a:t>
            </a:r>
            <a:r>
              <a:rPr lang="en-US" sz="2400" dirty="0" err="1"/>
              <a:t>unburthen</a:t>
            </a:r>
            <a:r>
              <a:rPr lang="en-US" sz="2400" dirty="0"/>
              <a:t> my soul</a:t>
            </a:r>
            <a:r>
              <a:rPr lang="en-US" sz="2400" dirty="0" smtClean="0"/>
              <a:t>”</a:t>
            </a:r>
          </a:p>
          <a:p>
            <a:pPr algn="just"/>
            <a:r>
              <a:rPr lang="en-US" sz="2400" dirty="0"/>
              <a:t>foreshadows that the narrator has something to confess that is weighing on his soul</a:t>
            </a:r>
            <a:r>
              <a:rPr lang="en-US" sz="2400" dirty="0" smtClean="0"/>
              <a:t>.</a:t>
            </a:r>
            <a:endParaRPr lang="en-US" sz="2400" dirty="0"/>
          </a:p>
          <a:p>
            <a:pPr algn="just"/>
            <a:r>
              <a:rPr lang="en-US" sz="2400" dirty="0"/>
              <a:t>2. “I grew, day by day, more moody, more irritable, more regardless of the feelings of others.”-This foreshadows that his changing personality could have a negative effect on others later in the story</a:t>
            </a:r>
            <a:r>
              <a:rPr lang="en-US" sz="2400" dirty="0" smtClean="0"/>
              <a:t>.</a:t>
            </a:r>
            <a:endParaRPr lang="en-US" sz="2400" dirty="0"/>
          </a:p>
          <a:p>
            <a:pPr algn="just"/>
            <a:r>
              <a:rPr lang="en-US" sz="2400" dirty="0" smtClean="0"/>
              <a:t>3. It </a:t>
            </a:r>
            <a:r>
              <a:rPr lang="en-US" sz="2400" dirty="0"/>
              <a:t>was a black cat, a very large one, - fully as large as Pluto, and closely resembling him in every aspect but one. Pluto had not a white hair upon any portion of his body; but this cat had a large, although indefinite splotch of white, covering nearly the whole region of the breast.”-Later on in the story, the narrator discovers that the white mark resembles the gallows. This foreshadows that someone will be hanged.</a:t>
            </a:r>
            <a:endParaRPr lang="ar-IQ" sz="2400" dirty="0"/>
          </a:p>
        </p:txBody>
      </p:sp>
    </p:spTree>
    <p:extLst>
      <p:ext uri="{BB962C8B-B14F-4D97-AF65-F5344CB8AC3E}">
        <p14:creationId xmlns:p14="http://schemas.microsoft.com/office/powerpoint/2010/main" val="2553387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899" y="606272"/>
            <a:ext cx="8475260" cy="4524315"/>
          </a:xfrm>
          <a:prstGeom prst="rect">
            <a:avLst/>
          </a:prstGeom>
        </p:spPr>
        <p:txBody>
          <a:bodyPr wrap="square">
            <a:spAutoFit/>
          </a:bodyPr>
          <a:lstStyle/>
          <a:p>
            <a:r>
              <a:rPr lang="en-US" sz="2400" b="1" dirty="0" smtClean="0"/>
              <a:t>Symbolism:</a:t>
            </a:r>
          </a:p>
          <a:p>
            <a:endParaRPr lang="en-US" sz="2400" b="1" dirty="0"/>
          </a:p>
          <a:p>
            <a:pPr marL="457200" indent="-457200" algn="just">
              <a:buAutoNum type="arabicPeriod"/>
            </a:pPr>
            <a:r>
              <a:rPr lang="en-US" sz="2400" dirty="0" smtClean="0"/>
              <a:t>The </a:t>
            </a:r>
            <a:r>
              <a:rPr lang="en-US" sz="2400" dirty="0"/>
              <a:t>“socket of the lost eye”-An empty eye socket </a:t>
            </a:r>
            <a:r>
              <a:rPr lang="en-US" sz="2400" dirty="0" err="1"/>
              <a:t>symbolises</a:t>
            </a:r>
            <a:r>
              <a:rPr lang="en-US" sz="2400" dirty="0"/>
              <a:t> revenge in this short story</a:t>
            </a:r>
            <a:r>
              <a:rPr lang="en-US" sz="2400" dirty="0" smtClean="0"/>
              <a:t>.</a:t>
            </a:r>
          </a:p>
          <a:p>
            <a:pPr marL="457200" indent="-457200" algn="just">
              <a:buAutoNum type="arabicPeriod"/>
            </a:pPr>
            <a:endParaRPr lang="en-US" sz="2400" dirty="0"/>
          </a:p>
          <a:p>
            <a:pPr marL="457200" indent="-457200" algn="just">
              <a:buAutoNum type="arabicPeriod"/>
            </a:pPr>
            <a:r>
              <a:rPr lang="en-US" sz="2400" dirty="0"/>
              <a:t>“as if graven in the bas relief upon the white surface, the figure of a gigantic cat. there was a rope upon the animal’s neck.”-This also </a:t>
            </a:r>
            <a:r>
              <a:rPr lang="en-US" sz="2400" dirty="0" err="1"/>
              <a:t>symbolises</a:t>
            </a:r>
            <a:r>
              <a:rPr lang="en-US" sz="2400" dirty="0"/>
              <a:t> revenge or retribution. After hanging the cat, the </a:t>
            </a:r>
            <a:r>
              <a:rPr lang="en-US" sz="2400" dirty="0" smtClean="0"/>
              <a:t>narrator’s </a:t>
            </a:r>
            <a:r>
              <a:rPr lang="en-US" sz="2400" dirty="0"/>
              <a:t>house burned down. only one wall remained standing, and imprinted on the wall was a giant image of a cat with a rope around his neck</a:t>
            </a:r>
            <a:r>
              <a:rPr lang="en-US" sz="2400" dirty="0" smtClean="0"/>
              <a:t>.</a:t>
            </a:r>
            <a:r>
              <a:rPr lang="en-US" sz="2400" dirty="0"/>
              <a:t> </a:t>
            </a:r>
            <a:endParaRPr lang="ar-IQ" sz="2400" dirty="0"/>
          </a:p>
        </p:txBody>
      </p:sp>
    </p:spTree>
    <p:extLst>
      <p:ext uri="{BB962C8B-B14F-4D97-AF65-F5344CB8AC3E}">
        <p14:creationId xmlns:p14="http://schemas.microsoft.com/office/powerpoint/2010/main" val="1871295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5909" y="1432720"/>
            <a:ext cx="8311487" cy="1938992"/>
          </a:xfrm>
          <a:prstGeom prst="rect">
            <a:avLst/>
          </a:prstGeom>
        </p:spPr>
        <p:txBody>
          <a:bodyPr wrap="square">
            <a:spAutoFit/>
          </a:bodyPr>
          <a:lstStyle/>
          <a:p>
            <a:pPr algn="just"/>
            <a:r>
              <a:rPr lang="en-US" sz="2400" dirty="0" smtClean="0"/>
              <a:t>3. The </a:t>
            </a:r>
            <a:r>
              <a:rPr lang="en-US" sz="2400" dirty="0"/>
              <a:t>Black Cat -  It's more than just the title of the story (it's also an important symbol). Like the bad omen of legend, Pluto (the black cat) leads his owner (the narrator) down the path toward insanity and loss of reason</a:t>
            </a:r>
            <a:r>
              <a:rPr lang="en-US" sz="2400" dirty="0" smtClean="0"/>
              <a:t>.</a:t>
            </a:r>
          </a:p>
          <a:p>
            <a:pPr algn="just"/>
            <a:r>
              <a:rPr lang="en-US" sz="2400" dirty="0"/>
              <a:t> </a:t>
            </a:r>
            <a:endParaRPr lang="ar-IQ" sz="2400" dirty="0"/>
          </a:p>
        </p:txBody>
      </p:sp>
    </p:spTree>
    <p:extLst>
      <p:ext uri="{BB962C8B-B14F-4D97-AF65-F5344CB8AC3E}">
        <p14:creationId xmlns:p14="http://schemas.microsoft.com/office/powerpoint/2010/main" val="31545659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5910" y="452104"/>
            <a:ext cx="8093123" cy="4524315"/>
          </a:xfrm>
          <a:prstGeom prst="rect">
            <a:avLst/>
          </a:prstGeom>
        </p:spPr>
        <p:txBody>
          <a:bodyPr wrap="square">
            <a:spAutoFit/>
          </a:bodyPr>
          <a:lstStyle/>
          <a:p>
            <a:pPr algn="just"/>
            <a:r>
              <a:rPr lang="en-US" sz="2400" b="1" dirty="0" smtClean="0"/>
              <a:t>Irony:</a:t>
            </a:r>
          </a:p>
          <a:p>
            <a:pPr algn="just"/>
            <a:r>
              <a:rPr lang="en-US" sz="2400" dirty="0" smtClean="0"/>
              <a:t>“From </a:t>
            </a:r>
            <a:r>
              <a:rPr lang="en-US" sz="2400" dirty="0"/>
              <a:t>my infancy I was noted for the docility and humanity of my disposition</a:t>
            </a:r>
            <a:r>
              <a:rPr lang="en-US" sz="2400" dirty="0" smtClean="0"/>
              <a:t>.”</a:t>
            </a:r>
          </a:p>
          <a:p>
            <a:pPr algn="just"/>
            <a:r>
              <a:rPr lang="en-US" sz="2400" dirty="0" smtClean="0"/>
              <a:t>This </a:t>
            </a:r>
            <a:r>
              <a:rPr lang="en-US" sz="2400" dirty="0"/>
              <a:t>statement is ironic, because in the story the narrator mistreats and slaughters animals</a:t>
            </a:r>
            <a:r>
              <a:rPr lang="en-US" sz="2400" dirty="0" smtClean="0"/>
              <a:t>.</a:t>
            </a:r>
          </a:p>
          <a:p>
            <a:pPr algn="just"/>
            <a:endParaRPr lang="en-US" sz="2400" dirty="0"/>
          </a:p>
          <a:p>
            <a:pPr algn="just"/>
            <a:r>
              <a:rPr lang="en-US" sz="2400" b="1" dirty="0" smtClean="0"/>
              <a:t>Simile:</a:t>
            </a:r>
          </a:p>
          <a:p>
            <a:pPr algn="just"/>
            <a:r>
              <a:rPr lang="en-US" sz="2400" dirty="0" smtClean="0"/>
              <a:t>“For </a:t>
            </a:r>
            <a:r>
              <a:rPr lang="en-US" sz="2400" dirty="0"/>
              <a:t>what disease is like Alcohol!” </a:t>
            </a:r>
          </a:p>
          <a:p>
            <a:pPr algn="just"/>
            <a:r>
              <a:rPr lang="en-US" sz="2400" dirty="0" smtClean="0"/>
              <a:t>comparing </a:t>
            </a:r>
            <a:r>
              <a:rPr lang="en-US" sz="2400" dirty="0"/>
              <a:t>alcohol to a disease. Alcohol is a recurring theme in Poe's short stories.  Poe exemplifies the ill effects of alcohol, probably because he experienced them firsthand.</a:t>
            </a:r>
            <a:endParaRPr lang="ar-IQ" sz="2400" dirty="0"/>
          </a:p>
        </p:txBody>
      </p:sp>
    </p:spTree>
    <p:extLst>
      <p:ext uri="{BB962C8B-B14F-4D97-AF65-F5344CB8AC3E}">
        <p14:creationId xmlns:p14="http://schemas.microsoft.com/office/powerpoint/2010/main" val="3597075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900" y="1241652"/>
            <a:ext cx="8516202" cy="1938992"/>
          </a:xfrm>
          <a:prstGeom prst="rect">
            <a:avLst/>
          </a:prstGeom>
        </p:spPr>
        <p:txBody>
          <a:bodyPr wrap="square">
            <a:spAutoFit/>
          </a:bodyPr>
          <a:lstStyle/>
          <a:p>
            <a:pPr algn="ctr"/>
            <a:r>
              <a:rPr lang="en-US" sz="2400" b="1" dirty="0" smtClean="0"/>
              <a:t>Themes</a:t>
            </a:r>
          </a:p>
          <a:p>
            <a:pPr algn="ctr"/>
            <a:endParaRPr lang="en-US" sz="2400" b="1" dirty="0" smtClean="0"/>
          </a:p>
          <a:p>
            <a:pPr marL="457200" indent="-457200" algn="just">
              <a:buAutoNum type="arabicPeriod"/>
            </a:pPr>
            <a:r>
              <a:rPr lang="en-US" sz="2400" dirty="0" smtClean="0"/>
              <a:t>Perverseness </a:t>
            </a:r>
            <a:r>
              <a:rPr lang="en-US" sz="2400" dirty="0"/>
              <a:t>and the Evasion of </a:t>
            </a:r>
            <a:r>
              <a:rPr lang="en-US" sz="2400" dirty="0" smtClean="0"/>
              <a:t>Responsibility.</a:t>
            </a:r>
          </a:p>
          <a:p>
            <a:pPr marL="457200" indent="-457200" algn="just">
              <a:buAutoNum type="arabicPeriod"/>
            </a:pPr>
            <a:endParaRPr lang="en-US" sz="2400" dirty="0"/>
          </a:p>
          <a:p>
            <a:pPr marL="457200" indent="-457200" algn="just">
              <a:buAutoNum type="arabicPeriod"/>
            </a:pPr>
            <a:r>
              <a:rPr lang="en-US" sz="2400" dirty="0"/>
              <a:t>The Consequences of One-Sided Psychic </a:t>
            </a:r>
            <a:r>
              <a:rPr lang="en-US" sz="2400" dirty="0" smtClean="0"/>
              <a:t>Development.</a:t>
            </a:r>
            <a:endParaRPr lang="en-US" sz="2400" dirty="0"/>
          </a:p>
        </p:txBody>
      </p:sp>
    </p:spTree>
    <p:extLst>
      <p:ext uri="{BB962C8B-B14F-4D97-AF65-F5344CB8AC3E}">
        <p14:creationId xmlns:p14="http://schemas.microsoft.com/office/powerpoint/2010/main" val="3553698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03700"/>
            <a:ext cx="7772400" cy="1470025"/>
          </a:xfrm>
        </p:spPr>
        <p:txBody>
          <a:bodyPr/>
          <a:lstStyle/>
          <a:p>
            <a:pPr>
              <a:defRPr/>
            </a:pPr>
            <a:r>
              <a:rPr lang="en-GB" sz="4400" dirty="0" smtClean="0">
                <a:solidFill>
                  <a:schemeClr val="bg2">
                    <a:lumMod val="10000"/>
                  </a:schemeClr>
                </a:solidFill>
              </a:rPr>
              <a:t>“The Black Cat”</a:t>
            </a:r>
            <a:endParaRPr lang="en-GB" sz="4400" dirty="0"/>
          </a:p>
        </p:txBody>
      </p:sp>
      <p:sp>
        <p:nvSpPr>
          <p:cNvPr id="3" name="Subtitle 2"/>
          <p:cNvSpPr>
            <a:spLocks noGrp="1"/>
          </p:cNvSpPr>
          <p:nvPr>
            <p:ph type="subTitle" idx="1"/>
          </p:nvPr>
        </p:nvSpPr>
        <p:spPr>
          <a:xfrm>
            <a:off x="1371600" y="5446713"/>
            <a:ext cx="6400800" cy="563562"/>
          </a:xfrm>
        </p:spPr>
        <p:txBody>
          <a:bodyPr/>
          <a:lstStyle/>
          <a:p>
            <a:pPr>
              <a:defRPr/>
            </a:pPr>
            <a:r>
              <a:rPr lang="en-GB" sz="2400" i="1" dirty="0" smtClean="0">
                <a:solidFill>
                  <a:srgbClr val="234466"/>
                </a:solidFill>
              </a:rPr>
              <a:t>Edgar Allan Poe</a:t>
            </a:r>
            <a:endParaRPr lang="en-GB" sz="2400" i="1" dirty="0">
              <a:solidFill>
                <a:srgbClr val="234466"/>
              </a:solidFill>
            </a:endParaRPr>
          </a:p>
          <a:p>
            <a:pPr>
              <a:defRPr/>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txBox="1">
            <a:spLocks noChangeArrowheads="1"/>
          </p:cNvSpPr>
          <p:nvPr/>
        </p:nvSpPr>
        <p:spPr bwMode="auto">
          <a:xfrm>
            <a:off x="379413" y="4591050"/>
            <a:ext cx="8374062" cy="190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5750" indent="-285750">
              <a:spcBef>
                <a:spcPct val="20000"/>
              </a:spcBef>
              <a:buChar char="•"/>
              <a:defRPr sz="3200">
                <a:solidFill>
                  <a:srgbClr val="234466"/>
                </a:solidFill>
                <a:latin typeface="Arial" panose="020B0604020202020204" pitchFamily="34" charset="0"/>
              </a:defRPr>
            </a:lvl1pPr>
            <a:lvl2pPr marL="742950" indent="-285750">
              <a:spcBef>
                <a:spcPct val="20000"/>
              </a:spcBef>
              <a:buChar char="–"/>
              <a:defRPr sz="2800">
                <a:solidFill>
                  <a:srgbClr val="234466"/>
                </a:solidFill>
                <a:latin typeface="Arial" panose="020B0604020202020204" pitchFamily="34" charset="0"/>
              </a:defRPr>
            </a:lvl2pPr>
            <a:lvl3pPr marL="1143000" indent="-228600">
              <a:spcBef>
                <a:spcPct val="20000"/>
              </a:spcBef>
              <a:buChar char="•"/>
              <a:defRPr sz="2400">
                <a:solidFill>
                  <a:srgbClr val="234466"/>
                </a:solidFill>
                <a:latin typeface="Arial" panose="020B0604020202020204" pitchFamily="34" charset="0"/>
              </a:defRPr>
            </a:lvl3pPr>
            <a:lvl4pPr marL="1600200" indent="-228600">
              <a:spcBef>
                <a:spcPct val="20000"/>
              </a:spcBef>
              <a:buChar char="–"/>
              <a:defRPr sz="2000">
                <a:solidFill>
                  <a:srgbClr val="234466"/>
                </a:solidFill>
                <a:latin typeface="Arial" panose="020B0604020202020204" pitchFamily="34" charset="0"/>
              </a:defRPr>
            </a:lvl4pPr>
            <a:lvl5pPr marL="2057400" indent="-228600">
              <a:spcBef>
                <a:spcPct val="20000"/>
              </a:spcBef>
              <a:buChar char="»"/>
              <a:defRPr sz="2000">
                <a:solidFill>
                  <a:srgbClr val="234466"/>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234466"/>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234466"/>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234466"/>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234466"/>
                </a:solidFill>
                <a:latin typeface="Arial" panose="020B0604020202020204" pitchFamily="34" charset="0"/>
              </a:defRPr>
            </a:lvl9pPr>
          </a:lstStyle>
          <a:p>
            <a:pPr eaLnBrk="1" hangingPunct="1"/>
            <a:r>
              <a:rPr lang="en-US" altLang="en-US" sz="2000" b="1" dirty="0"/>
              <a:t>Poe himself owned a cat at the time that he wrote this short story</a:t>
            </a:r>
            <a:r>
              <a:rPr lang="en-US" altLang="en-US" sz="2000" b="1" dirty="0" smtClean="0"/>
              <a:t>.</a:t>
            </a:r>
            <a:endParaRPr lang="en-GB" altLang="en-US" sz="2000" b="1" dirty="0"/>
          </a:p>
          <a:p>
            <a:pPr eaLnBrk="1" hangingPunct="1"/>
            <a:endParaRPr lang="en-GB" altLang="en-US" sz="2000" b="1" dirty="0" smtClean="0"/>
          </a:p>
          <a:p>
            <a:pPr eaLnBrk="1" hangingPunct="1"/>
            <a:r>
              <a:rPr lang="en-US" altLang="en-US" sz="2000" b="1" dirty="0"/>
              <a:t>He was also a heavy drinker during this </a:t>
            </a:r>
            <a:r>
              <a:rPr lang="en-US" altLang="en-US" sz="2000" b="1" dirty="0" smtClean="0"/>
              <a:t>period, a (disease) that destroyed his whole life.</a:t>
            </a:r>
            <a:endParaRPr lang="en-US" altLang="en-US" sz="2000" b="1" dirty="0"/>
          </a:p>
        </p:txBody>
      </p:sp>
      <p:sp>
        <p:nvSpPr>
          <p:cNvPr id="4" name="Title 3"/>
          <p:cNvSpPr>
            <a:spLocks noGrp="1"/>
          </p:cNvSpPr>
          <p:nvPr>
            <p:ph type="title"/>
          </p:nvPr>
        </p:nvSpPr>
        <p:spPr>
          <a:xfrm>
            <a:off x="523875" y="3429000"/>
            <a:ext cx="8229600" cy="1143000"/>
          </a:xfrm>
        </p:spPr>
        <p:txBody>
          <a:bodyPr/>
          <a:lstStyle/>
          <a:p>
            <a:pPr>
              <a:defRPr/>
            </a:pPr>
            <a:r>
              <a:rPr lang="en-GB" sz="4000" dirty="0" smtClean="0">
                <a:solidFill>
                  <a:schemeClr val="accent3">
                    <a:lumMod val="50000"/>
                  </a:schemeClr>
                </a:solidFill>
              </a:rPr>
              <a:t>Biographical Notes</a:t>
            </a:r>
            <a:endParaRPr lang="en-GB"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n-GB" altLang="en-US" sz="4000" dirty="0" smtClean="0"/>
              <a:t>Plot Analysis</a:t>
            </a:r>
            <a:endParaRPr lang="en-US" altLang="en-US" sz="4000" dirty="0" smtClean="0"/>
          </a:p>
        </p:txBody>
      </p:sp>
      <p:sp>
        <p:nvSpPr>
          <p:cNvPr id="20483" name="Rectangle 3"/>
          <p:cNvSpPr>
            <a:spLocks noGrp="1" noChangeArrowheads="1"/>
          </p:cNvSpPr>
          <p:nvPr>
            <p:ph type="body" idx="1"/>
          </p:nvPr>
        </p:nvSpPr>
        <p:spPr/>
        <p:txBody>
          <a:bodyPr/>
          <a:lstStyle/>
          <a:p>
            <a:pPr marL="0" indent="0" algn="just" eaLnBrk="1" hangingPunct="1">
              <a:buNone/>
            </a:pPr>
            <a:r>
              <a:rPr lang="en-US" altLang="en-US" sz="3200" dirty="0">
                <a:solidFill>
                  <a:srgbClr val="234466"/>
                </a:solidFill>
              </a:rPr>
              <a:t>Exposition: The exposition occurs once the flashback has </a:t>
            </a:r>
            <a:r>
              <a:rPr lang="en-US" altLang="en-US" sz="3200" dirty="0" smtClean="0">
                <a:solidFill>
                  <a:srgbClr val="234466"/>
                </a:solidFill>
              </a:rPr>
              <a:t>started, </a:t>
            </a:r>
            <a:r>
              <a:rPr lang="en-US" altLang="en-US" sz="3200" dirty="0">
                <a:solidFill>
                  <a:srgbClr val="234466"/>
                </a:solidFill>
              </a:rPr>
              <a:t>the main characters including the narrator himself, his wife, and Pluto are introduced. The exposition also gives insight to their lives, for example the narrator’s loves and hobbies are shown.</a:t>
            </a:r>
            <a:endParaRPr lang="en-US" altLang="en-US" sz="3200" dirty="0" smtClean="0">
              <a:solidFill>
                <a:srgbClr val="234466"/>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solidFill>
                <a:schemeClr val="accent3"/>
              </a:solidFill>
              <a:latin typeface="Arial" charset="0"/>
            </a:endParaRPr>
          </a:p>
        </p:txBody>
      </p:sp>
      <p:sp>
        <p:nvSpPr>
          <p:cNvPr id="22532" name="Rectangle 3"/>
          <p:cNvSpPr>
            <a:spLocks noGrp="1" noChangeArrowheads="1"/>
          </p:cNvSpPr>
          <p:nvPr>
            <p:ph type="title"/>
          </p:nvPr>
        </p:nvSpPr>
        <p:spPr>
          <a:xfrm>
            <a:off x="499269" y="1032574"/>
            <a:ext cx="8229600" cy="2837052"/>
          </a:xfrm>
        </p:spPr>
        <p:txBody>
          <a:bodyPr/>
          <a:lstStyle/>
          <a:p>
            <a:pPr algn="just" eaLnBrk="1" hangingPunct="1"/>
            <a:r>
              <a:rPr lang="en-US" altLang="en-US" sz="2800" dirty="0" smtClean="0"/>
              <a:t/>
            </a:r>
            <a:br>
              <a:rPr lang="en-US" altLang="en-US" sz="2800" dirty="0" smtClean="0"/>
            </a:br>
            <a:r>
              <a:rPr lang="en-US" altLang="en-US" sz="2800" dirty="0" smtClean="0"/>
              <a:t>Rising Action: The narrator kills Pluto and then </a:t>
            </a:r>
            <a:r>
              <a:rPr lang="en-US" altLang="en-US" sz="2800" dirty="0"/>
              <a:t>feels guilty about killing the cat, and gets another one. However, he is still constantly reminded of the cat, and still has mood swings</a:t>
            </a:r>
            <a:br>
              <a:rPr lang="en-US" altLang="en-US" sz="2800" dirty="0"/>
            </a:br>
            <a:r>
              <a:rPr lang="en-US" altLang="en-US" sz="2800" dirty="0" smtClean="0"/>
              <a:t/>
            </a:r>
            <a:br>
              <a:rPr lang="en-US" altLang="en-US" sz="2800" dirty="0" smtClean="0"/>
            </a:br>
            <a:r>
              <a:rPr lang="en-US" altLang="en-US" sz="2800" dirty="0"/>
              <a:t/>
            </a:r>
            <a:br>
              <a:rPr lang="en-US" altLang="en-US" sz="2800" dirty="0"/>
            </a:br>
            <a:endParaRPr lang="en-US" altLang="en-US" sz="2800" dirty="0" smtClean="0"/>
          </a:p>
        </p:txBody>
      </p:sp>
      <p:sp>
        <p:nvSpPr>
          <p:cNvPr id="12295" name="Text Box 8"/>
          <p:cNvSpPr txBox="1">
            <a:spLocks noChangeArrowheads="1"/>
          </p:cNvSpPr>
          <p:nvPr/>
        </p:nvSpPr>
        <p:spPr bwMode="auto">
          <a:xfrm>
            <a:off x="1150938" y="2451100"/>
            <a:ext cx="69262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GB" sz="1400" dirty="0" smtClean="0">
                <a:solidFill>
                  <a:schemeClr val="accent3"/>
                </a:solidFill>
                <a:cs typeface="Arial" charset="0"/>
              </a:rPr>
              <a:t>.</a:t>
            </a:r>
            <a:endParaRPr lang="en-US" sz="1400" dirty="0" smtClean="0">
              <a:solidFill>
                <a:schemeClr val="accent3"/>
              </a:solidFill>
              <a:cs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pPr algn="just"/>
            <a:r>
              <a:rPr lang="en-US" dirty="0" smtClean="0"/>
              <a:t>Climax: </a:t>
            </a:r>
            <a:r>
              <a:rPr lang="en-US" dirty="0"/>
              <a:t>The narrator tries to kill the second cat and ends up killing his wife. He buries her behind the wall.</a:t>
            </a:r>
            <a:endParaRPr lang="ar-IQ" dirty="0"/>
          </a:p>
        </p:txBody>
      </p:sp>
    </p:spTree>
    <p:extLst>
      <p:ext uri="{BB962C8B-B14F-4D97-AF65-F5344CB8AC3E}">
        <p14:creationId xmlns:p14="http://schemas.microsoft.com/office/powerpoint/2010/main" val="2630301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558" y="420765"/>
            <a:ext cx="7983940" cy="4832092"/>
          </a:xfrm>
          <a:prstGeom prst="rect">
            <a:avLst/>
          </a:prstGeom>
        </p:spPr>
        <p:txBody>
          <a:bodyPr wrap="square">
            <a:spAutoFit/>
          </a:bodyPr>
          <a:lstStyle/>
          <a:p>
            <a:pPr algn="just"/>
            <a:r>
              <a:rPr lang="en-US" sz="2800" dirty="0"/>
              <a:t>Falling Action The narrator realizes he cannot find the cat, but doesn't worry too much about it. Later, the police unexpectedly show up to his house. Screaming can be heard coming from inside the walls, and the police break down the wall</a:t>
            </a:r>
            <a:r>
              <a:rPr lang="en-US" sz="2800" dirty="0" smtClean="0"/>
              <a:t>.</a:t>
            </a:r>
          </a:p>
          <a:p>
            <a:pPr algn="just"/>
            <a:endParaRPr lang="en-US" sz="2800" dirty="0"/>
          </a:p>
          <a:p>
            <a:pPr algn="just"/>
            <a:r>
              <a:rPr lang="en-US" sz="2800" dirty="0"/>
              <a:t>Resolution The police find the wife's body and arrest the narrator. It turns out the screaming was coming from the cat, who was also found trapped behind the wall.</a:t>
            </a:r>
            <a:endParaRPr lang="ar-IQ" sz="2800" dirty="0"/>
          </a:p>
        </p:txBody>
      </p:sp>
    </p:spTree>
    <p:extLst>
      <p:ext uri="{BB962C8B-B14F-4D97-AF65-F5344CB8AC3E}">
        <p14:creationId xmlns:p14="http://schemas.microsoft.com/office/powerpoint/2010/main" val="240477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5" y="433907"/>
            <a:ext cx="8311486" cy="5663089"/>
          </a:xfrm>
          <a:prstGeom prst="rect">
            <a:avLst/>
          </a:prstGeom>
        </p:spPr>
        <p:txBody>
          <a:bodyPr wrap="square">
            <a:spAutoFit/>
          </a:bodyPr>
          <a:lstStyle/>
          <a:p>
            <a:pPr algn="ctr"/>
            <a:r>
              <a:rPr lang="en-US" sz="3200" b="1" dirty="0" smtClean="0"/>
              <a:t>Conflicts</a:t>
            </a:r>
          </a:p>
          <a:p>
            <a:pPr algn="ctr"/>
            <a:endParaRPr lang="en-US" b="1" dirty="0" smtClean="0"/>
          </a:p>
          <a:p>
            <a:pPr marL="342900" indent="-342900" algn="just">
              <a:buAutoNum type="arabicPeriod"/>
            </a:pPr>
            <a:r>
              <a:rPr lang="en-US" sz="2400" dirty="0" smtClean="0"/>
              <a:t>Internal conflict (Man vs. Addiction): the </a:t>
            </a:r>
            <a:r>
              <a:rPr lang="en-US" sz="2400" dirty="0"/>
              <a:t>narrator’s struggle with controlling his alcohol. Alcohol becomes a part of him, but it leads to him making decisions he would not necessarily make if he was not intoxicated. </a:t>
            </a:r>
            <a:endParaRPr lang="en-US" sz="2400" dirty="0" smtClean="0"/>
          </a:p>
          <a:p>
            <a:pPr marL="342900" indent="-342900" algn="just">
              <a:buAutoNum type="arabicPeriod"/>
            </a:pPr>
            <a:endParaRPr lang="en-US" sz="2400" dirty="0" smtClean="0"/>
          </a:p>
          <a:p>
            <a:pPr marL="342900" indent="-342900" algn="just">
              <a:buAutoNum type="arabicPeriod"/>
            </a:pPr>
            <a:r>
              <a:rPr lang="en-US" sz="2400" dirty="0"/>
              <a:t>E</a:t>
            </a:r>
            <a:r>
              <a:rPr lang="en-US" sz="2400" dirty="0" smtClean="0"/>
              <a:t>xternal conflict (Man vs. Animal): between narrator and </a:t>
            </a:r>
            <a:r>
              <a:rPr lang="en-US" sz="2400" dirty="0"/>
              <a:t>Pluto. The narrator and the cat develop a mutual hatred for each other, which is only solved when one or the others down fall occurs. The narrator never does get his alcoholism under control, and the cat, Pluto, is murdered by the narrator</a:t>
            </a:r>
            <a:r>
              <a:rPr lang="en-US" sz="2400" dirty="0" smtClean="0"/>
              <a:t>.</a:t>
            </a:r>
          </a:p>
          <a:p>
            <a:pPr marL="342900" indent="-342900" algn="just">
              <a:buAutoNum type="arabicPeriod"/>
            </a:pPr>
            <a:endParaRPr lang="en-US" sz="2400" dirty="0"/>
          </a:p>
          <a:p>
            <a:pPr marL="342900" indent="-342900" algn="just">
              <a:buAutoNum type="arabicPeriod"/>
            </a:pPr>
            <a:r>
              <a:rPr lang="en-US" sz="2400" dirty="0" smtClean="0"/>
              <a:t>Man vs. Wife and vs. Police.</a:t>
            </a:r>
          </a:p>
        </p:txBody>
      </p:sp>
    </p:spTree>
    <p:extLst>
      <p:ext uri="{BB962C8B-B14F-4D97-AF65-F5344CB8AC3E}">
        <p14:creationId xmlns:p14="http://schemas.microsoft.com/office/powerpoint/2010/main" val="3717485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955" y="300464"/>
            <a:ext cx="8693623" cy="4832092"/>
          </a:xfrm>
          <a:prstGeom prst="rect">
            <a:avLst/>
          </a:prstGeom>
        </p:spPr>
        <p:txBody>
          <a:bodyPr wrap="square">
            <a:spAutoFit/>
          </a:bodyPr>
          <a:lstStyle/>
          <a:p>
            <a:pPr algn="ctr"/>
            <a:r>
              <a:rPr lang="en-US" sz="2400" b="1" dirty="0" smtClean="0"/>
              <a:t>Characters</a:t>
            </a:r>
          </a:p>
          <a:p>
            <a:endParaRPr lang="en-US" sz="2400" b="1" dirty="0" smtClean="0"/>
          </a:p>
          <a:p>
            <a:pPr algn="just"/>
            <a:r>
              <a:rPr lang="en-US" sz="2000" b="1" dirty="0" smtClean="0"/>
              <a:t>The Narrator (protagonist): </a:t>
            </a:r>
            <a:r>
              <a:rPr lang="en-US" sz="2000" dirty="0"/>
              <a:t>The narrator in the story The Black Cat is an adult male who enjoys animals and drinking. In addition to this, the narrator is a violent man who often has fits of rage in which he abuses and mistreats his </a:t>
            </a:r>
            <a:r>
              <a:rPr lang="en-US" sz="2000" dirty="0" smtClean="0"/>
              <a:t>wife and animals</a:t>
            </a:r>
            <a:r>
              <a:rPr lang="en-US" sz="2000" dirty="0"/>
              <a:t>. On one particular occasion after coming home highly intoxicated from a bar, the man gouges his </a:t>
            </a:r>
            <a:r>
              <a:rPr lang="en-US" sz="2000" dirty="0" smtClean="0"/>
              <a:t>cat’s </a:t>
            </a:r>
            <a:r>
              <a:rPr lang="en-US" sz="2000" dirty="0"/>
              <a:t>eye out with a knife. This shows the </a:t>
            </a:r>
            <a:r>
              <a:rPr lang="en-US" sz="2000" dirty="0" smtClean="0"/>
              <a:t>narrator’s </a:t>
            </a:r>
            <a:r>
              <a:rPr lang="en-US" sz="2000" dirty="0"/>
              <a:t>violent, and temperamental personality. However, the narrator also claims that he loves animals which shows his more sympathetic side. Based on this information it is logical to conclude that the narrator is a round character, because he has a variety of traits. The narrator in the story is a dynamic character. In the beginning of the story the man is very fond of animals, and is impartial towards drinking. But by the end, he has grown a hatred for animals, particularly cats, and is a total drunk. </a:t>
            </a:r>
            <a:endParaRPr lang="ar-IQ" sz="2000" dirty="0"/>
          </a:p>
        </p:txBody>
      </p:sp>
    </p:spTree>
    <p:extLst>
      <p:ext uri="{BB962C8B-B14F-4D97-AF65-F5344CB8AC3E}">
        <p14:creationId xmlns:p14="http://schemas.microsoft.com/office/powerpoint/2010/main" val="2174716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Lorry White">
      <a:dk1>
        <a:srgbClr val="5F5F5F"/>
      </a:dk1>
      <a:lt1>
        <a:srgbClr val="7F7F7F"/>
      </a:lt1>
      <a:dk2>
        <a:srgbClr val="5F5F5F"/>
      </a:dk2>
      <a:lt2>
        <a:srgbClr val="F2F2F2"/>
      </a:lt2>
      <a:accent1>
        <a:srgbClr val="89AFD5"/>
      </a:accent1>
      <a:accent2>
        <a:srgbClr val="336394"/>
      </a:accent2>
      <a:accent3>
        <a:srgbClr val="234466"/>
      </a:accent3>
      <a:accent4>
        <a:srgbClr val="5D91C7"/>
      </a:accent4>
      <a:accent5>
        <a:srgbClr val="CFDFEE"/>
      </a:accent5>
      <a:accent6>
        <a:srgbClr val="A2C0DF"/>
      </a:accent6>
      <a:hlink>
        <a:srgbClr val="0070C0"/>
      </a:hlink>
      <a:folHlink>
        <a:srgbClr val="33639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Lorry White">
      <a:dk1>
        <a:srgbClr val="5F5F5F"/>
      </a:dk1>
      <a:lt1>
        <a:srgbClr val="7F7F7F"/>
      </a:lt1>
      <a:dk2>
        <a:srgbClr val="5F5F5F"/>
      </a:dk2>
      <a:lt2>
        <a:srgbClr val="F2F2F2"/>
      </a:lt2>
      <a:accent1>
        <a:srgbClr val="89AFD5"/>
      </a:accent1>
      <a:accent2>
        <a:srgbClr val="336394"/>
      </a:accent2>
      <a:accent3>
        <a:srgbClr val="234466"/>
      </a:accent3>
      <a:accent4>
        <a:srgbClr val="5D91C7"/>
      </a:accent4>
      <a:accent5>
        <a:srgbClr val="CFDFEE"/>
      </a:accent5>
      <a:accent6>
        <a:srgbClr val="A2C0DF"/>
      </a:accent6>
      <a:hlink>
        <a:srgbClr val="0070C0"/>
      </a:hlink>
      <a:folHlink>
        <a:srgbClr val="33639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1002</TotalTime>
  <Words>1388</Words>
  <Application>Microsoft Office PowerPoint</Application>
  <PresentationFormat>On-screen Show (4:3)</PresentationFormat>
  <Paragraphs>62</Paragraphs>
  <Slides>19</Slides>
  <Notes>2</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19</vt:i4>
      </vt:variant>
    </vt:vector>
  </HeadingPairs>
  <TitlesOfParts>
    <vt:vector size="22" baseType="lpstr">
      <vt:lpstr>Arial</vt:lpstr>
      <vt:lpstr>Default Design</vt:lpstr>
      <vt:lpstr>1_Default Design</vt:lpstr>
      <vt:lpstr>PowerPoint Presentation</vt:lpstr>
      <vt:lpstr>“The Black Cat”</vt:lpstr>
      <vt:lpstr>Biographical Notes</vt:lpstr>
      <vt:lpstr>Plot Analysis</vt:lpstr>
      <vt:lpstr> Rising Action: The narrator kills Pluto and then feels guilty about killing the cat, and gets another one. However, he is still constantly reminded of the cat, and still has mood swings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Rainbow Pencils PowerPoint Template</dc:title>
  <dc:creator>Presentation Magazine</dc:creator>
  <cp:lastModifiedBy>AMJED</cp:lastModifiedBy>
  <cp:revision>65</cp:revision>
  <dcterms:created xsi:type="dcterms:W3CDTF">2009-11-03T13:35:13Z</dcterms:created>
  <dcterms:modified xsi:type="dcterms:W3CDTF">2025-01-18T13:01:41Z</dcterms:modified>
</cp:coreProperties>
</file>