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00" r:id="rId1"/>
  </p:sldMasterIdLst>
  <p:notesMasterIdLst>
    <p:notesMasterId r:id="rId17"/>
  </p:notesMasterIdLst>
  <p:sldIdLst>
    <p:sldId id="306" r:id="rId2"/>
    <p:sldId id="256" r:id="rId3"/>
    <p:sldId id="257" r:id="rId4"/>
    <p:sldId id="293" r:id="rId5"/>
    <p:sldId id="258" r:id="rId6"/>
    <p:sldId id="259" r:id="rId7"/>
    <p:sldId id="302" r:id="rId8"/>
    <p:sldId id="280" r:id="rId9"/>
    <p:sldId id="294" r:id="rId10"/>
    <p:sldId id="295" r:id="rId11"/>
    <p:sldId id="287" r:id="rId12"/>
    <p:sldId id="297" r:id="rId13"/>
    <p:sldId id="303" r:id="rId14"/>
    <p:sldId id="304" r:id="rId15"/>
    <p:sldId id="30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94" d="100"/>
          <a:sy n="94" d="100"/>
        </p:scale>
        <p:origin x="245"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IQ"/>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6AE8349E-00F6-4065-B389-73513B1D5946}" type="datetimeFigureOut">
              <a:rPr lang="ar-IQ" smtClean="0"/>
              <a:t>19/07/1446</a:t>
            </a:fld>
            <a:endParaRPr lang="ar-IQ"/>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r-IQ"/>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IQ"/>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27CC1286-6CDF-47C0-9840-3FB50F64D00D}" type="slidenum">
              <a:rPr lang="ar-IQ" smtClean="0"/>
              <a:t>‹#›</a:t>
            </a:fld>
            <a:endParaRPr lang="ar-IQ"/>
          </a:p>
        </p:txBody>
      </p:sp>
    </p:spTree>
    <p:extLst>
      <p:ext uri="{BB962C8B-B14F-4D97-AF65-F5344CB8AC3E}">
        <p14:creationId xmlns:p14="http://schemas.microsoft.com/office/powerpoint/2010/main" val="1171647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flip="none" rotWithShape="1">
          <a:gsLst>
            <a:gs pos="0">
              <a:srgbClr val="B1DDFF"/>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3" name="Rectangle 22"/>
          <p:cNvSpPr/>
          <p:nvPr/>
        </p:nvSpPr>
        <p:spPr>
          <a:xfrm>
            <a:off x="0" y="0"/>
            <a:ext cx="12192000" cy="6858000"/>
          </a:xfrm>
          <a:prstGeom prst="rect">
            <a:avLst/>
          </a:prstGeom>
          <a:blipFill dpi="0" rotWithShape="1">
            <a:blip r:embed="rId2">
              <a:alphaModFix amt="12000"/>
              <a:duotone>
                <a:schemeClr val="accent1">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10" name="Rectangle 9"/>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bg1"/>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bg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D910AA2B-7DA2-473E-82F2-CDA880DB6375}" type="datetimeFigureOut">
              <a:rPr lang="ar-IQ" smtClean="0"/>
              <a:t>19/07/1446</a:t>
            </a:fld>
            <a:endParaRPr lang="ar-IQ"/>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bg2"/>
                </a:solidFill>
              </a:defRPr>
            </a:lvl1pPr>
          </a:lstStyle>
          <a:p>
            <a:endParaRPr lang="ar-IQ"/>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bg2"/>
                </a:solidFill>
              </a:defRPr>
            </a:lvl1pPr>
          </a:lstStyle>
          <a:p>
            <a:fld id="{7F560880-79E0-4BD7-9A8F-4787C03F55D8}" type="slidenum">
              <a:rPr lang="ar-IQ" smtClean="0"/>
              <a:t>‹#›</a:t>
            </a:fld>
            <a:endParaRPr lang="ar-IQ"/>
          </a:p>
        </p:txBody>
      </p:sp>
    </p:spTree>
    <p:extLst>
      <p:ext uri="{BB962C8B-B14F-4D97-AF65-F5344CB8AC3E}">
        <p14:creationId xmlns:p14="http://schemas.microsoft.com/office/powerpoint/2010/main" val="28344921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3413417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4287439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384908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bg2">
                <a:tint val="80000"/>
                <a:shade val="100000"/>
                <a:satMod val="300000"/>
              </a:schemeClr>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blipFill dpi="0" rotWithShape="1">
            <a:blip r:embed="rId2">
              <a:alphaModFix amt="12000"/>
              <a:duotone>
                <a:schemeClr val="accent2">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23" name="Rectangle 22"/>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bg1"/>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bg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bg2"/>
                </a:solidFill>
              </a:defRPr>
            </a:lvl1pPr>
          </a:lstStyle>
          <a:p>
            <a:endParaRPr lang="ar-IQ"/>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bg2"/>
                </a:solidFill>
              </a:defRPr>
            </a:lvl1pPr>
          </a:lstStyle>
          <a:p>
            <a:fld id="{7F560880-79E0-4BD7-9A8F-4787C03F55D8}" type="slidenum">
              <a:rPr lang="ar-IQ" smtClean="0"/>
              <a:t>‹#›</a:t>
            </a:fld>
            <a:endParaRPr lang="ar-IQ"/>
          </a:p>
        </p:txBody>
      </p:sp>
    </p:spTree>
    <p:extLst>
      <p:ext uri="{BB962C8B-B14F-4D97-AF65-F5344CB8AC3E}">
        <p14:creationId xmlns:p14="http://schemas.microsoft.com/office/powerpoint/2010/main" val="263982979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10AA2B-7DA2-473E-82F2-CDA880DB6375}"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111878021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10AA2B-7DA2-473E-82F2-CDA880DB6375}" type="datetimeFigureOut">
              <a:rPr lang="ar-IQ" smtClean="0"/>
              <a:t>19/07/1446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359727811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10AA2B-7DA2-473E-82F2-CDA880DB6375}" type="datetimeFigureOut">
              <a:rPr lang="ar-IQ" smtClean="0"/>
              <a:t>19/07/1446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3125328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10AA2B-7DA2-473E-82F2-CDA880DB6375}" type="datetimeFigureOut">
              <a:rPr lang="ar-IQ" smtClean="0"/>
              <a:t>19/07/1446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222058054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5" name="Date Placeholder 4"/>
          <p:cNvSpPr>
            <a:spLocks noGrp="1"/>
          </p:cNvSpPr>
          <p:nvPr>
            <p:ph type="dt" sz="half" idx="10"/>
          </p:nvPr>
        </p:nvSpPr>
        <p:spPr/>
        <p:txBody>
          <a:bodyPr/>
          <a:lstStyle/>
          <a:p>
            <a:fld id="{D910AA2B-7DA2-473E-82F2-CDA880DB6375}"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F560880-79E0-4BD7-9A8F-4787C03F55D8}" type="slidenum">
              <a:rPr lang="ar-IQ" smtClean="0"/>
              <a:t>‹#›</a:t>
            </a:fld>
            <a:endParaRPr lang="ar-IQ"/>
          </a:p>
        </p:txBody>
      </p:sp>
    </p:spTree>
    <p:extLst>
      <p:ext uri="{BB962C8B-B14F-4D97-AF65-F5344CB8AC3E}">
        <p14:creationId xmlns:p14="http://schemas.microsoft.com/office/powerpoint/2010/main" val="373690676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Rectangle 9"/>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rgbClr val="969696"/>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effectLst>
                  <a:outerShdw blurRad="12700" dist="3810" dir="2700000" algn="tl" rotWithShape="0">
                    <a:prstClr val="black">
                      <a:alpha val="40000"/>
                    </a:prstClr>
                  </a:outerShdw>
                </a:effectLst>
              </a:defRPr>
            </a:lvl1pPr>
          </a:lstStyle>
          <a:p>
            <a:fld id="{D910AA2B-7DA2-473E-82F2-CDA880DB6375}" type="datetimeFigureOut">
              <a:rPr lang="ar-IQ" smtClean="0"/>
              <a:t>19/07/1446</a:t>
            </a:fld>
            <a:endParaRPr lang="ar-IQ"/>
          </a:p>
        </p:txBody>
      </p:sp>
      <p:sp>
        <p:nvSpPr>
          <p:cNvPr id="12" name="Footer Placeholder 11"/>
          <p:cNvSpPr>
            <a:spLocks noGrp="1"/>
          </p:cNvSpPr>
          <p:nvPr>
            <p:ph type="ftr" sz="quarter" idx="11"/>
          </p:nvPr>
        </p:nvSpPr>
        <p:spPr/>
        <p:txBody>
          <a:bodyPr/>
          <a:lstStyle>
            <a:lvl1pPr algn="r">
              <a:defRPr lang="en-US" sz="1000" kern="1200" dirty="0">
                <a:solidFill>
                  <a:schemeClr val="tx1">
                    <a:lumMod val="75000"/>
                    <a:lumOff val="25000"/>
                  </a:schemeClr>
                </a:solidFill>
                <a:effectLst>
                  <a:outerShdw blurRad="12700" dist="3810" dir="2700000" algn="tl" rotWithShape="0">
                    <a:prstClr val="black">
                      <a:alpha val="40000"/>
                    </a:prstClr>
                  </a:outerShdw>
                </a:effectLst>
                <a:latin typeface="+mn-lt"/>
                <a:ea typeface="+mn-ea"/>
                <a:cs typeface="+mn-cs"/>
              </a:defRPr>
            </a:lvl1pPr>
          </a:lstStyle>
          <a:p>
            <a:endParaRPr lang="ar-IQ"/>
          </a:p>
        </p:txBody>
      </p:sp>
      <p:sp>
        <p:nvSpPr>
          <p:cNvPr id="13" name="Slide Number Placeholder 12"/>
          <p:cNvSpPr>
            <a:spLocks noGrp="1"/>
          </p:cNvSpPr>
          <p:nvPr>
            <p:ph type="sldNum" sz="quarter" idx="12"/>
          </p:nvPr>
        </p:nvSpPr>
        <p:spPr/>
        <p:txBody>
          <a:bodyPr/>
          <a:lstStyle>
            <a:lvl1pPr>
              <a:defRPr>
                <a:solidFill>
                  <a:srgbClr val="FFFFFF"/>
                </a:solidFill>
              </a:defRPr>
            </a:lvl1pPr>
          </a:lstStyle>
          <a:p>
            <a:fld id="{7F560880-79E0-4BD7-9A8F-4787C03F55D8}" type="slidenum">
              <a:rPr lang="ar-IQ" smtClean="0"/>
              <a:t>‹#›</a:t>
            </a:fld>
            <a:endParaRPr lang="ar-IQ"/>
          </a:p>
        </p:txBody>
      </p:sp>
    </p:spTree>
    <p:extLst>
      <p:ext uri="{BB962C8B-B14F-4D97-AF65-F5344CB8AC3E}">
        <p14:creationId xmlns:p14="http://schemas.microsoft.com/office/powerpoint/2010/main" val="4020614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910AA2B-7DA2-473E-82F2-CDA880DB6375}" type="datetimeFigureOut">
              <a:rPr lang="ar-IQ" smtClean="0"/>
              <a:t>19/07/1446</a:t>
            </a:fld>
            <a:endParaRPr lang="ar-IQ"/>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ar-IQ"/>
          </a:p>
        </p:txBody>
      </p:sp>
      <p:sp>
        <p:nvSpPr>
          <p:cNvPr id="6" name="Slide Number Placeholder 5"/>
          <p:cNvSpPr>
            <a:spLocks noGrp="1"/>
          </p:cNvSpPr>
          <p:nvPr>
            <p:ph type="sldNum" sz="quarter" idx="4"/>
          </p:nvPr>
        </p:nvSpPr>
        <p:spPr>
          <a:xfrm>
            <a:off x="10314667"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7F560880-79E0-4BD7-9A8F-4787C03F55D8}" type="slidenum">
              <a:rPr lang="ar-IQ" smtClean="0"/>
              <a:t>‹#›</a:t>
            </a:fld>
            <a:endParaRPr lang="ar-IQ"/>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p14="http://schemas.microsoft.com/office/powerpoint/2010/main" val="1558227316"/>
      </p:ext>
    </p:extLst>
  </p:cSld>
  <p:clrMap bg1="dk1" tx1="lt1" bg2="dk2"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defTabSz="914400" rtl="1"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r" defTabSz="914400" rtl="1" eaLnBrk="1" latinLnBrk="0" hangingPunct="1">
        <a:lnSpc>
          <a:spcPct val="100000"/>
        </a:lnSpc>
        <a:spcBef>
          <a:spcPts val="900"/>
        </a:spcBef>
        <a:spcAft>
          <a:spcPts val="0"/>
        </a:spcAft>
        <a:buClr>
          <a:schemeClr val="tx2"/>
        </a:buClr>
        <a:buFont typeface="Arial" pitchFamily="34" charset="0"/>
        <a:buChar char="•"/>
        <a:defRPr sz="1800" kern="1200">
          <a:solidFill>
            <a:schemeClr val="tx1"/>
          </a:solidFill>
          <a:latin typeface="+mn-lt"/>
          <a:ea typeface="+mn-ea"/>
          <a:cs typeface="+mn-cs"/>
        </a:defRPr>
      </a:lvl1pPr>
      <a:lvl2pPr marL="457200" indent="-182880" algn="r" defTabSz="914400" rtl="1" eaLnBrk="1" latinLnBrk="0" hangingPunct="1">
        <a:lnSpc>
          <a:spcPct val="100000"/>
        </a:lnSpc>
        <a:spcBef>
          <a:spcPts val="500"/>
        </a:spcBef>
        <a:buClr>
          <a:schemeClr val="tx2"/>
        </a:buClr>
        <a:buFont typeface="Arial" pitchFamily="34" charset="0"/>
        <a:buChar char="•"/>
        <a:defRPr sz="1600" kern="1200">
          <a:solidFill>
            <a:schemeClr val="tx1"/>
          </a:solidFill>
          <a:latin typeface="+mn-lt"/>
          <a:ea typeface="+mn-ea"/>
          <a:cs typeface="+mn-cs"/>
        </a:defRPr>
      </a:lvl2pPr>
      <a:lvl3pPr marL="731520" indent="-182880" algn="r" defTabSz="914400" rtl="1"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3pPr>
      <a:lvl4pPr marL="1005840" indent="-182880" algn="r" defTabSz="914400" rtl="1"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4pPr>
      <a:lvl5pPr marL="1280160" indent="-182880" algn="r" defTabSz="914400" rtl="1"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5pPr>
      <a:lvl6pPr marL="1600000" indent="-228600" algn="r" defTabSz="914400" rtl="1"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6pPr>
      <a:lvl7pPr marL="1900000" indent="-228600" algn="r" defTabSz="914400" rtl="1"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7pPr>
      <a:lvl8pPr marL="2200000" indent="-228600" algn="r" defTabSz="914400" rtl="1"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8pPr>
      <a:lvl9pPr marL="2500000" indent="-228600" algn="r" defTabSz="914400" rtl="1"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3623" y="1404257"/>
            <a:ext cx="9070848" cy="1828800"/>
          </a:xfrm>
        </p:spPr>
        <p:txBody>
          <a:bodyPr/>
          <a:lstStyle/>
          <a:p>
            <a:endParaRPr lang="en-US" dirty="0"/>
          </a:p>
        </p:txBody>
      </p:sp>
      <p:sp>
        <p:nvSpPr>
          <p:cNvPr id="3" name="Text Placeholder 2"/>
          <p:cNvSpPr>
            <a:spLocks noGrp="1"/>
          </p:cNvSpPr>
          <p:nvPr>
            <p:ph type="body" idx="1"/>
          </p:nvPr>
        </p:nvSpPr>
        <p:spPr>
          <a:xfrm>
            <a:off x="1563624" y="3690257"/>
            <a:ext cx="9070848" cy="1449005"/>
          </a:xfrm>
        </p:spPr>
        <p:txBody>
          <a:bodyPr>
            <a:normAutofit/>
          </a:bodyPr>
          <a:lstStyle/>
          <a:p>
            <a:r>
              <a:rPr lang="ar-IQ" sz="2000" dirty="0" smtClean="0"/>
              <a:t>كلية التربية للعلوم الانسانية / قسم اللغة الانكليزية</a:t>
            </a:r>
          </a:p>
          <a:p>
            <a:r>
              <a:rPr lang="ar-IQ" sz="2000" dirty="0" smtClean="0"/>
              <a:t>المسرح الاليزابيثي / ا.م.د امجد لطيف جبار</a:t>
            </a:r>
            <a:endParaRPr lang="en-US"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27497" y="1404257"/>
            <a:ext cx="1943100" cy="1828800"/>
          </a:xfrm>
          <a:prstGeom prst="rect">
            <a:avLst/>
          </a:prstGeom>
        </p:spPr>
      </p:pic>
    </p:spTree>
    <p:extLst>
      <p:ext uri="{BB962C8B-B14F-4D97-AF65-F5344CB8AC3E}">
        <p14:creationId xmlns:p14="http://schemas.microsoft.com/office/powerpoint/2010/main" val="2613065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5D2934-C2E1-4749-846A-A3DFFB70004E}"/>
              </a:ext>
            </a:extLst>
          </p:cNvPr>
          <p:cNvSpPr>
            <a:spLocks noGrp="1"/>
          </p:cNvSpPr>
          <p:nvPr>
            <p:ph idx="4294967295"/>
          </p:nvPr>
        </p:nvSpPr>
        <p:spPr>
          <a:xfrm>
            <a:off x="689317" y="1476375"/>
            <a:ext cx="10958733" cy="4600575"/>
          </a:xfrm>
        </p:spPr>
        <p:txBody>
          <a:bodyPr>
            <a:normAutofit fontScale="92500"/>
          </a:bodyPr>
          <a:lstStyle/>
          <a:p>
            <a:pPr marL="0" indent="0" algn="just" rtl="0">
              <a:buNone/>
            </a:pPr>
            <a:r>
              <a:rPr lang="en-US" sz="2800" dirty="0">
                <a:latin typeface="Times New Roman" panose="02020603050405020304" pitchFamily="18" charset="0"/>
                <a:cs typeface="Times New Roman" panose="02020603050405020304" pitchFamily="18" charset="0"/>
              </a:rPr>
              <a:t>Hearing what the ghost told him, now Hamlet has a </a:t>
            </a:r>
            <a:r>
              <a:rPr lang="en-US" sz="2800" dirty="0">
                <a:solidFill>
                  <a:srgbClr val="FF0000"/>
                </a:solidFill>
                <a:latin typeface="Times New Roman" panose="02020603050405020304" pitchFamily="18" charset="0"/>
                <a:cs typeface="Times New Roman" panose="02020603050405020304" pitchFamily="18" charset="0"/>
              </a:rPr>
              <a:t>triple-fold</a:t>
            </a:r>
            <a:r>
              <a:rPr lang="en-US" sz="2800" dirty="0">
                <a:latin typeface="Times New Roman" panose="02020603050405020304" pitchFamily="18" charset="0"/>
                <a:cs typeface="Times New Roman" panose="02020603050405020304" pitchFamily="18" charset="0"/>
              </a:rPr>
              <a:t> mission which is that he must now:</a:t>
            </a:r>
          </a:p>
          <a:p>
            <a:pPr marL="457200" indent="-457200" algn="just" rtl="0">
              <a:buAutoNum type="arabicPeriod"/>
            </a:pPr>
            <a:r>
              <a:rPr lang="en-US" sz="2800" dirty="0">
                <a:latin typeface="Times New Roman" panose="02020603050405020304" pitchFamily="18" charset="0"/>
                <a:cs typeface="Times New Roman" panose="02020603050405020304" pitchFamily="18" charset="0"/>
              </a:rPr>
              <a:t>Seek revenge for his father’s </a:t>
            </a:r>
            <a:r>
              <a:rPr lang="en-US" sz="2800" dirty="0">
                <a:solidFill>
                  <a:srgbClr val="FF0000"/>
                </a:solidFill>
                <a:latin typeface="Times New Roman" panose="02020603050405020304" pitchFamily="18" charset="0"/>
                <a:cs typeface="Times New Roman" panose="02020603050405020304" pitchFamily="18" charset="0"/>
              </a:rPr>
              <a:t>murder</a:t>
            </a:r>
            <a:r>
              <a:rPr lang="en-US" sz="2800" dirty="0">
                <a:latin typeface="Times New Roman" panose="02020603050405020304" pitchFamily="18" charset="0"/>
                <a:cs typeface="Times New Roman" panose="02020603050405020304" pitchFamily="18" charset="0"/>
              </a:rPr>
              <a:t> because Claudius </a:t>
            </a:r>
            <a:r>
              <a:rPr lang="en-US" sz="2800" dirty="0">
                <a:solidFill>
                  <a:srgbClr val="FF0000"/>
                </a:solidFill>
                <a:latin typeface="Times New Roman" panose="02020603050405020304" pitchFamily="18" charset="0"/>
                <a:cs typeface="Times New Roman" panose="02020603050405020304" pitchFamily="18" charset="0"/>
              </a:rPr>
              <a:t>killed</a:t>
            </a:r>
            <a:r>
              <a:rPr lang="en-US" sz="2800" dirty="0">
                <a:latin typeface="Times New Roman" panose="02020603050405020304" pitchFamily="18" charset="0"/>
                <a:cs typeface="Times New Roman" panose="02020603050405020304" pitchFamily="18" charset="0"/>
              </a:rPr>
              <a:t> Hamlet’s father.</a:t>
            </a:r>
          </a:p>
          <a:p>
            <a:pPr marL="457200" indent="-457200" algn="just" rtl="0">
              <a:buFont typeface="Arial" pitchFamily="34" charset="0"/>
              <a:buAutoNum type="arabicPeriod"/>
            </a:pPr>
            <a:r>
              <a:rPr lang="en-US" sz="2800" dirty="0">
                <a:latin typeface="Times New Roman" panose="02020603050405020304" pitchFamily="18" charset="0"/>
                <a:cs typeface="Times New Roman" panose="02020603050405020304" pitchFamily="18" charset="0"/>
              </a:rPr>
              <a:t>Seek revenge for his father’s </a:t>
            </a:r>
            <a:r>
              <a:rPr lang="en-US" sz="2800" dirty="0">
                <a:solidFill>
                  <a:srgbClr val="FF0000"/>
                </a:solidFill>
                <a:latin typeface="Times New Roman" panose="02020603050405020304" pitchFamily="18" charset="0"/>
                <a:cs typeface="Times New Roman" panose="02020603050405020304" pitchFamily="18" charset="0"/>
              </a:rPr>
              <a:t>shame</a:t>
            </a:r>
            <a:r>
              <a:rPr lang="en-US" sz="2800" dirty="0">
                <a:latin typeface="Times New Roman" panose="02020603050405020304" pitchFamily="18" charset="0"/>
                <a:cs typeface="Times New Roman" panose="02020603050405020304" pitchFamily="18" charset="0"/>
              </a:rPr>
              <a:t> because Claudius </a:t>
            </a:r>
            <a:r>
              <a:rPr lang="en-US" sz="2800" dirty="0">
                <a:solidFill>
                  <a:srgbClr val="FF0000"/>
                </a:solidFill>
                <a:latin typeface="Times New Roman" panose="02020603050405020304" pitchFamily="18" charset="0"/>
                <a:cs typeface="Times New Roman" panose="02020603050405020304" pitchFamily="18" charset="0"/>
              </a:rPr>
              <a:t>married</a:t>
            </a:r>
            <a:r>
              <a:rPr lang="en-US" sz="2800" dirty="0">
                <a:latin typeface="Times New Roman" panose="02020603050405020304" pitchFamily="18" charset="0"/>
                <a:cs typeface="Times New Roman" panose="02020603050405020304" pitchFamily="18" charset="0"/>
              </a:rPr>
              <a:t> Hamlet’s mother.</a:t>
            </a:r>
          </a:p>
          <a:p>
            <a:pPr marL="457200" indent="-457200" algn="just" rtl="0">
              <a:buFont typeface="Arial" pitchFamily="34" charset="0"/>
              <a:buAutoNum type="arabicPeriod"/>
            </a:pPr>
            <a:r>
              <a:rPr lang="en-US" sz="2800" dirty="0">
                <a:latin typeface="Times New Roman" panose="02020603050405020304" pitchFamily="18" charset="0"/>
                <a:cs typeface="Times New Roman" panose="02020603050405020304" pitchFamily="18" charset="0"/>
              </a:rPr>
              <a:t>Bringing back the social </a:t>
            </a:r>
            <a:r>
              <a:rPr lang="en-US" sz="2800" dirty="0">
                <a:solidFill>
                  <a:srgbClr val="FF0000"/>
                </a:solidFill>
                <a:latin typeface="Times New Roman" panose="02020603050405020304" pitchFamily="18" charset="0"/>
                <a:cs typeface="Times New Roman" panose="02020603050405020304" pitchFamily="18" charset="0"/>
              </a:rPr>
              <a:t>harmony</a:t>
            </a:r>
            <a:r>
              <a:rPr lang="en-US" sz="2800" dirty="0">
                <a:latin typeface="Times New Roman" panose="02020603050405020304" pitchFamily="18" charset="0"/>
                <a:cs typeface="Times New Roman" panose="02020603050405020304" pitchFamily="18" charset="0"/>
              </a:rPr>
              <a:t> and </a:t>
            </a:r>
            <a:r>
              <a:rPr lang="en-US" sz="2800" dirty="0">
                <a:solidFill>
                  <a:srgbClr val="FF0000"/>
                </a:solidFill>
                <a:latin typeface="Times New Roman" panose="02020603050405020304" pitchFamily="18" charset="0"/>
                <a:cs typeface="Times New Roman" panose="02020603050405020304" pitchFamily="18" charset="0"/>
              </a:rPr>
              <a:t>hierarchy</a:t>
            </a:r>
            <a:r>
              <a:rPr lang="en-US" sz="2800" dirty="0">
                <a:latin typeface="Times New Roman" panose="02020603050405020304" pitchFamily="18" charset="0"/>
                <a:cs typeface="Times New Roman" panose="02020603050405020304" pitchFamily="18" charset="0"/>
              </a:rPr>
              <a:t> that was disturbed by Claudius in killing the king. His father was the king, and the death of a king upsets the balance of the state. The unnatural demise of King Hamlet bodes evil for an entire society. Hamlet reminds himself that the world, the universe itself , must be set right.</a:t>
            </a:r>
          </a:p>
          <a:p>
            <a:pPr marL="0" indent="0" algn="just" rtl="0">
              <a:buNone/>
            </a:pPr>
            <a:endParaRPr lang="en-US" sz="2800" dirty="0">
              <a:latin typeface="Times New Roman" panose="02020603050405020304" pitchFamily="18" charset="0"/>
              <a:cs typeface="Times New Roman" panose="02020603050405020304" pitchFamily="18" charset="0"/>
            </a:endParaRPr>
          </a:p>
          <a:p>
            <a:pPr marL="0" indent="0" algn="just" rtl="0">
              <a:buNone/>
            </a:pPr>
            <a:endParaRPr lang="en-US" sz="2800" dirty="0">
              <a:latin typeface="Times New Roman" panose="02020603050405020304" pitchFamily="18" charset="0"/>
              <a:cs typeface="Times New Roman" panose="02020603050405020304" pitchFamily="18" charset="0"/>
            </a:endParaRPr>
          </a:p>
          <a:p>
            <a:pPr marL="0" indent="0" algn="just" rtl="0">
              <a:buNone/>
            </a:pPr>
            <a:endParaRPr lang="ar-IQ" sz="2800" dirty="0">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3C2561E1-3CF5-4E0D-BA83-C6505C1B6895}"/>
              </a:ext>
            </a:extLst>
          </p:cNvPr>
          <p:cNvSpPr>
            <a:spLocks noGrp="1"/>
          </p:cNvSpPr>
          <p:nvPr>
            <p:ph type="title" idx="4294967295"/>
          </p:nvPr>
        </p:nvSpPr>
        <p:spPr>
          <a:xfrm>
            <a:off x="1055076" y="660400"/>
            <a:ext cx="9524023" cy="815975"/>
          </a:xfrm>
        </p:spPr>
        <p:txBody>
          <a:bodyPr>
            <a:normAutofit/>
          </a:bodyPr>
          <a:lstStyle/>
          <a:p>
            <a:pPr algn="ctr"/>
            <a:r>
              <a:rPr lang="en-US" dirty="0">
                <a:solidFill>
                  <a:srgbClr val="00B050"/>
                </a:solidFill>
              </a:rPr>
              <a:t>Hamlet’s mission</a:t>
            </a:r>
            <a:endParaRPr lang="ar-IQ" dirty="0">
              <a:solidFill>
                <a:srgbClr val="00B050"/>
              </a:solidFill>
            </a:endParaRPr>
          </a:p>
        </p:txBody>
      </p:sp>
    </p:spTree>
    <p:extLst>
      <p:ext uri="{BB962C8B-B14F-4D97-AF65-F5344CB8AC3E}">
        <p14:creationId xmlns:p14="http://schemas.microsoft.com/office/powerpoint/2010/main" val="454099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5868AA4-9A65-4D7F-AA45-D7025D5033A5}"/>
              </a:ext>
            </a:extLst>
          </p:cNvPr>
          <p:cNvSpPr>
            <a:spLocks noGrp="1"/>
          </p:cNvSpPr>
          <p:nvPr>
            <p:ph idx="4294967295"/>
          </p:nvPr>
        </p:nvSpPr>
        <p:spPr>
          <a:xfrm>
            <a:off x="562708" y="618978"/>
            <a:ext cx="11015003" cy="5584972"/>
          </a:xfrm>
        </p:spPr>
        <p:txBody>
          <a:bodyPr>
            <a:normAutofit/>
          </a:bodyPr>
          <a:lstStyle/>
          <a:p>
            <a:pPr marL="0" indent="0" algn="just" rtl="0">
              <a:buNone/>
            </a:pPr>
            <a:r>
              <a:rPr lang="en-US" sz="2800" dirty="0">
                <a:solidFill>
                  <a:srgbClr val="FF0000"/>
                </a:solidFill>
                <a:latin typeface="Times New Roman" panose="02020603050405020304" pitchFamily="18" charset="0"/>
                <a:cs typeface="Times New Roman" panose="02020603050405020304" pitchFamily="18" charset="0"/>
              </a:rPr>
              <a:t>Q. Hamlet’s father was a good king and good husband, then why is he sent to Purgatory not to Paradise?</a:t>
            </a:r>
          </a:p>
          <a:p>
            <a:pPr marL="0" indent="0" algn="just" rtl="0">
              <a:buNone/>
            </a:pPr>
            <a:endParaRPr lang="en-US" sz="2800" dirty="0">
              <a:latin typeface="Times New Roman" panose="02020603050405020304" pitchFamily="18" charset="0"/>
              <a:cs typeface="Times New Roman" panose="02020603050405020304" pitchFamily="18" charset="0"/>
            </a:endParaRPr>
          </a:p>
          <a:p>
            <a:pPr marL="0" indent="0" algn="just" rtl="0">
              <a:buNone/>
            </a:pPr>
            <a:r>
              <a:rPr lang="en-US" sz="2800" dirty="0">
                <a:latin typeface="Times New Roman" panose="02020603050405020304" pitchFamily="18" charset="0"/>
                <a:cs typeface="Times New Roman" panose="02020603050405020304" pitchFamily="18" charset="0"/>
              </a:rPr>
              <a:t>The ghost cries that he was sent to his afterlife without a chance to confess and do penance for his sins, “With all my imperfections on my head”(79). According to the Catholic belief, without absolution (which is called the Last Rites), the soul of a person is marked with sin and must stay in purgatory until the sins are removed.</a:t>
            </a:r>
            <a:endParaRPr lang="ar-IQ"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1695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95A7C11-652C-43AE-9D9B-E15AEB536AC2}"/>
              </a:ext>
            </a:extLst>
          </p:cNvPr>
          <p:cNvSpPr>
            <a:spLocks noGrp="1"/>
          </p:cNvSpPr>
          <p:nvPr>
            <p:ph type="subTitle" idx="4294967295"/>
          </p:nvPr>
        </p:nvSpPr>
        <p:spPr>
          <a:xfrm>
            <a:off x="618978" y="717452"/>
            <a:ext cx="11000936" cy="5500467"/>
          </a:xfrm>
        </p:spPr>
        <p:txBody>
          <a:bodyPr>
            <a:normAutofit/>
          </a:bodyPr>
          <a:lstStyle/>
          <a:p>
            <a:pPr algn="just" rtl="0"/>
            <a:r>
              <a:rPr lang="en-US" sz="3600" dirty="0">
                <a:solidFill>
                  <a:srgbClr val="00B0F0"/>
                </a:solidFill>
                <a:latin typeface="Times New Roman" panose="02020603050405020304" pitchFamily="18" charset="0"/>
                <a:cs typeface="Times New Roman" panose="02020603050405020304" pitchFamily="18" charset="0"/>
              </a:rPr>
              <a:t>The Second soliloquy of Hamlet:</a:t>
            </a:r>
          </a:p>
          <a:p>
            <a:pPr algn="just" rtl="0"/>
            <a:endParaRPr lang="en-US" sz="2800" dirty="0">
              <a:solidFill>
                <a:srgbClr val="00B0F0"/>
              </a:solidFill>
              <a:latin typeface="Times New Roman" panose="02020603050405020304" pitchFamily="18" charset="0"/>
              <a:cs typeface="Times New Roman" panose="02020603050405020304" pitchFamily="18" charset="0"/>
            </a:endParaRPr>
          </a:p>
          <a:p>
            <a:pPr algn="just" rtl="0"/>
            <a:r>
              <a:rPr lang="en-US" sz="2800" dirty="0">
                <a:latin typeface="Times New Roman" panose="02020603050405020304" pitchFamily="18" charset="0"/>
                <a:cs typeface="Times New Roman" panose="02020603050405020304" pitchFamily="18" charset="0"/>
              </a:rPr>
              <a:t>It is filled with fear, excitement, and resolution. Hamlet now knows that the hatred he has felt towards his uncle has not been unfair or misplaced. Hamlet has no trouble promising his father that this one thing, revenge, which will now occupy him solely. He calls on the entire universe to bear witness to his vow and struggles to maintain composure. He condemns  Claudius for having placed  the  burden  of revenge upon him. He refers to his mother as that “pernicious woman” and Claudius as that “smiling, damned villain” (105, 106). He bids farewell to his father’s ghost and swears that his murder will not go unpunished.</a:t>
            </a:r>
            <a:endParaRPr lang="ar-IQ"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9897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F888C-1967-408F-91E0-B3D87A46A19D}"/>
              </a:ext>
            </a:extLst>
          </p:cNvPr>
          <p:cNvSpPr>
            <a:spLocks noGrp="1"/>
          </p:cNvSpPr>
          <p:nvPr>
            <p:ph type="title"/>
          </p:nvPr>
        </p:nvSpPr>
        <p:spPr>
          <a:xfrm>
            <a:off x="1066800" y="642594"/>
            <a:ext cx="10058400" cy="595363"/>
          </a:xfrm>
        </p:spPr>
        <p:txBody>
          <a:bodyPr>
            <a:normAutofit fontScale="90000"/>
          </a:bodyPr>
          <a:lstStyle/>
          <a:p>
            <a:pPr algn="ctr" rtl="0"/>
            <a:r>
              <a:rPr lang="en-US" dirty="0">
                <a:solidFill>
                  <a:srgbClr val="00B0F0"/>
                </a:solidFill>
              </a:rPr>
              <a:t>Hamlet’s plan</a:t>
            </a:r>
            <a:endParaRPr lang="ar-IQ" dirty="0">
              <a:solidFill>
                <a:srgbClr val="00B0F0"/>
              </a:solidFill>
            </a:endParaRPr>
          </a:p>
        </p:txBody>
      </p:sp>
      <p:sp>
        <p:nvSpPr>
          <p:cNvPr id="3" name="Content Placeholder 2">
            <a:extLst>
              <a:ext uri="{FF2B5EF4-FFF2-40B4-BE49-F238E27FC236}">
                <a16:creationId xmlns:a16="http://schemas.microsoft.com/office/drawing/2014/main" id="{67AD6B6B-E03B-476D-889A-4E6E2FFE54FA}"/>
              </a:ext>
            </a:extLst>
          </p:cNvPr>
          <p:cNvSpPr>
            <a:spLocks noGrp="1"/>
          </p:cNvSpPr>
          <p:nvPr>
            <p:ph idx="1"/>
          </p:nvPr>
        </p:nvSpPr>
        <p:spPr>
          <a:xfrm>
            <a:off x="576775" y="1237957"/>
            <a:ext cx="11085342" cy="4977449"/>
          </a:xfrm>
        </p:spPr>
        <p:txBody>
          <a:bodyPr>
            <a:normAutofit/>
          </a:bodyPr>
          <a:lstStyle/>
          <a:p>
            <a:pPr algn="l" rtl="0"/>
            <a:r>
              <a:rPr lang="en-US" sz="2800" dirty="0">
                <a:latin typeface="Times New Roman" panose="02020603050405020304" pitchFamily="18" charset="0"/>
                <a:cs typeface="Times New Roman" panose="02020603050405020304" pitchFamily="18" charset="0"/>
              </a:rPr>
              <a:t>1. Hamlet starts to act strangely and to utter strange, playful words. He acts silly, answering the concerned questions of Horatio and Marcellus with witty puns and joking replies, like “</a:t>
            </a:r>
            <a:r>
              <a:rPr lang="en-US" sz="2800" dirty="0" err="1">
                <a:latin typeface="Times New Roman" panose="02020603050405020304" pitchFamily="18" charset="0"/>
                <a:cs typeface="Times New Roman" panose="02020603050405020304" pitchFamily="18" charset="0"/>
              </a:rPr>
              <a:t>Hillo</a:t>
            </a:r>
            <a:r>
              <a:rPr lang="en-US" sz="2800" dirty="0">
                <a:latin typeface="Times New Roman" panose="02020603050405020304" pitchFamily="18" charset="0"/>
                <a:cs typeface="Times New Roman" panose="02020603050405020304" pitchFamily="18" charset="0"/>
              </a:rPr>
              <a:t>, ho, ho” (115).</a:t>
            </a:r>
          </a:p>
          <a:p>
            <a:pPr algn="l" rtl="0"/>
            <a:r>
              <a:rPr lang="en-US" sz="2800" dirty="0">
                <a:latin typeface="Times New Roman" panose="02020603050405020304" pitchFamily="18" charset="0"/>
                <a:cs typeface="Times New Roman" panose="02020603050405020304" pitchFamily="18" charset="0"/>
              </a:rPr>
              <a:t>2. As for the appearance of the ghost, Hamlet tells the men (Horatio and Marcellus) hat the event must remain a secret. He insists that they never reveal what they have seen no matter what happens.</a:t>
            </a:r>
          </a:p>
          <a:p>
            <a:pPr algn="l" rtl="0"/>
            <a:r>
              <a:rPr lang="en-US" sz="2800" dirty="0">
                <a:latin typeface="Times New Roman" panose="02020603050405020304" pitchFamily="18" charset="0"/>
                <a:cs typeface="Times New Roman" panose="02020603050405020304" pitchFamily="18" charset="0"/>
              </a:rPr>
              <a:t>3. Hamlet brings the men together  to swear  their silence. They hesitate. The ghost is watching and its voice tells them three times to “Swear”. Then, the men quickly comply and swear to silence on Hamlet’s sword. (Historical Allusion to the idea of Comradeship taken from the Vikings).</a:t>
            </a:r>
            <a:endParaRPr lang="ar-IQ"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2373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17960-5752-4E15-8942-6FC4E805A33A}"/>
              </a:ext>
            </a:extLst>
          </p:cNvPr>
          <p:cNvSpPr>
            <a:spLocks noGrp="1"/>
          </p:cNvSpPr>
          <p:nvPr>
            <p:ph type="title"/>
          </p:nvPr>
        </p:nvSpPr>
        <p:spPr/>
        <p:txBody>
          <a:bodyPr>
            <a:normAutofit/>
          </a:bodyPr>
          <a:lstStyle/>
          <a:p>
            <a:pPr algn="ctr" rtl="0"/>
            <a:r>
              <a:rPr lang="en-US" sz="3200" dirty="0">
                <a:solidFill>
                  <a:srgbClr val="00B0F0"/>
                </a:solidFill>
              </a:rPr>
              <a:t>The beginning of Hamlet’s Procrastination and Hesitation</a:t>
            </a:r>
            <a:endParaRPr lang="ar-IQ" sz="3200" dirty="0">
              <a:solidFill>
                <a:srgbClr val="00B0F0"/>
              </a:solidFill>
            </a:endParaRPr>
          </a:p>
        </p:txBody>
      </p:sp>
      <p:sp>
        <p:nvSpPr>
          <p:cNvPr id="3" name="Content Placeholder 2">
            <a:extLst>
              <a:ext uri="{FF2B5EF4-FFF2-40B4-BE49-F238E27FC236}">
                <a16:creationId xmlns:a16="http://schemas.microsoft.com/office/drawing/2014/main" id="{209FBC8B-98AA-4CF5-8D79-A5DB9A5D6FB5}"/>
              </a:ext>
            </a:extLst>
          </p:cNvPr>
          <p:cNvSpPr>
            <a:spLocks noGrp="1"/>
          </p:cNvSpPr>
          <p:nvPr>
            <p:ph idx="1"/>
          </p:nvPr>
        </p:nvSpPr>
        <p:spPr>
          <a:xfrm>
            <a:off x="562707" y="2103120"/>
            <a:ext cx="11015003" cy="4112286"/>
          </a:xfrm>
        </p:spPr>
        <p:txBody>
          <a:bodyPr>
            <a:normAutofit fontScale="92500"/>
          </a:bodyPr>
          <a:lstStyle/>
          <a:p>
            <a:pPr marL="0" indent="0" algn="just" rtl="0">
              <a:buNone/>
            </a:pPr>
            <a:r>
              <a:rPr lang="en-US" sz="2800" dirty="0">
                <a:latin typeface="Times New Roman" panose="02020603050405020304" pitchFamily="18" charset="0"/>
                <a:cs typeface="Times New Roman" panose="02020603050405020304" pitchFamily="18" charset="0"/>
              </a:rPr>
              <a:t>1. Hamlet has no trouble promising the ghost that he will carry out his wishes of revenge; but remember, Hamlet is passionate and impulsive. But he is also thoughtful, and in the next day, revenge will not come easily to him.</a:t>
            </a:r>
          </a:p>
          <a:p>
            <a:pPr marL="342900" indent="-342900" algn="just" rtl="0">
              <a:buAutoNum type="arabicPeriod"/>
            </a:pPr>
            <a:endParaRPr lang="en-US" sz="2800" dirty="0">
              <a:latin typeface="Times New Roman" panose="02020603050405020304" pitchFamily="18" charset="0"/>
              <a:cs typeface="Times New Roman" panose="02020603050405020304" pitchFamily="18" charset="0"/>
            </a:endParaRPr>
          </a:p>
          <a:p>
            <a:pPr marL="0" indent="0" algn="just" rtl="0">
              <a:buNone/>
            </a:pPr>
            <a:r>
              <a:rPr lang="en-US" sz="2800" dirty="0">
                <a:latin typeface="Times New Roman" panose="02020603050405020304" pitchFamily="18" charset="0"/>
                <a:cs typeface="Times New Roman" panose="02020603050405020304" pitchFamily="18" charset="0"/>
              </a:rPr>
              <a:t>2. Despite that Hamlet promised the ghost of his father to accomplish revenge, yet still, the mission of revenge is something he takes no pleasure in. At first he seemed almost anxious to kill his uncle, but by the end of the scene he considers his task in more serious terms. He knows that his job is immense.</a:t>
            </a:r>
          </a:p>
          <a:p>
            <a:pPr algn="just" rtl="0"/>
            <a:endParaRPr lang="en-US" sz="2800" dirty="0">
              <a:latin typeface="Times New Roman" panose="02020603050405020304" pitchFamily="18" charset="0"/>
              <a:cs typeface="Times New Roman" panose="02020603050405020304" pitchFamily="18" charset="0"/>
            </a:endParaRPr>
          </a:p>
          <a:p>
            <a:pPr algn="just" rtl="0"/>
            <a:endParaRPr lang="en-US" sz="2800" dirty="0">
              <a:latin typeface="Times New Roman" panose="02020603050405020304" pitchFamily="18" charset="0"/>
              <a:cs typeface="Times New Roman" panose="02020603050405020304" pitchFamily="18" charset="0"/>
            </a:endParaRPr>
          </a:p>
          <a:p>
            <a:pPr algn="just" rtl="0"/>
            <a:endParaRPr lang="ar-IQ"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7641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42D283-9F34-4CF2-9F61-D3826E15EB02}"/>
              </a:ext>
            </a:extLst>
          </p:cNvPr>
          <p:cNvSpPr>
            <a:spLocks noGrp="1"/>
          </p:cNvSpPr>
          <p:nvPr>
            <p:ph idx="4294967295"/>
          </p:nvPr>
        </p:nvSpPr>
        <p:spPr>
          <a:xfrm>
            <a:off x="1041008" y="815926"/>
            <a:ext cx="10677380" cy="5219749"/>
          </a:xfrm>
        </p:spPr>
        <p:txBody>
          <a:bodyPr>
            <a:normAutofit/>
          </a:bodyPr>
          <a:lstStyle/>
          <a:p>
            <a:pPr marL="0" indent="0" algn="ctr" rtl="0">
              <a:buNone/>
            </a:pPr>
            <a:endParaRPr lang="en-US" sz="3600" dirty="0">
              <a:highlight>
                <a:srgbClr val="FF00FF"/>
              </a:highlight>
            </a:endParaRPr>
          </a:p>
          <a:p>
            <a:pPr marL="0" indent="0" algn="ctr" rtl="0">
              <a:buNone/>
            </a:pPr>
            <a:endParaRPr lang="en-US" sz="3600" dirty="0">
              <a:highlight>
                <a:srgbClr val="FF00FF"/>
              </a:highlight>
            </a:endParaRPr>
          </a:p>
          <a:p>
            <a:pPr marL="0" indent="0" algn="ctr" rtl="0">
              <a:buNone/>
            </a:pPr>
            <a:endParaRPr lang="en-US" sz="3600" dirty="0">
              <a:highlight>
                <a:srgbClr val="FF00FF"/>
              </a:highlight>
            </a:endParaRPr>
          </a:p>
          <a:p>
            <a:pPr marL="0" indent="0" algn="ctr" rtl="0">
              <a:buNone/>
            </a:pPr>
            <a:r>
              <a:rPr lang="en-US" sz="3600" dirty="0">
                <a:highlight>
                  <a:srgbClr val="FF00FF"/>
                </a:highlight>
              </a:rPr>
              <a:t>Thank You for Being so Attentive and Intent</a:t>
            </a:r>
            <a:endParaRPr lang="ar-IQ" sz="3600" dirty="0">
              <a:highlight>
                <a:srgbClr val="FF00FF"/>
              </a:highlight>
            </a:endParaRPr>
          </a:p>
        </p:txBody>
      </p:sp>
    </p:spTree>
    <p:extLst>
      <p:ext uri="{BB962C8B-B14F-4D97-AF65-F5344CB8AC3E}">
        <p14:creationId xmlns:p14="http://schemas.microsoft.com/office/powerpoint/2010/main" val="3990906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859" y="1441937"/>
            <a:ext cx="10628142" cy="1878037"/>
          </a:xfrm>
        </p:spPr>
        <p:txBody>
          <a:bodyPr>
            <a:normAutofit fontScale="90000"/>
          </a:bodyPr>
          <a:lstStyle/>
          <a:p>
            <a:pPr algn="ctr" rtl="0"/>
            <a:r>
              <a:rPr lang="en-US" sz="5400" dirty="0"/>
              <a:t>Act I</a:t>
            </a:r>
            <a:br>
              <a:rPr lang="en-US" sz="5400" dirty="0"/>
            </a:br>
            <a:r>
              <a:rPr lang="en-US" sz="5400" dirty="0"/>
              <a:t>scene V</a:t>
            </a:r>
            <a:r>
              <a:rPr lang="ar-IQ" sz="5400" b="1" i="1" dirty="0">
                <a:solidFill>
                  <a:srgbClr val="00B0F0"/>
                </a:solidFill>
              </a:rPr>
              <a:t/>
            </a:r>
            <a:br>
              <a:rPr lang="ar-IQ" sz="5400" b="1" i="1" dirty="0">
                <a:solidFill>
                  <a:srgbClr val="00B0F0"/>
                </a:solidFill>
              </a:rPr>
            </a:br>
            <a:endParaRPr lang="ar-IQ" sz="5400" dirty="0"/>
          </a:p>
        </p:txBody>
      </p:sp>
      <p:sp>
        <p:nvSpPr>
          <p:cNvPr id="3" name="Subtitle 2"/>
          <p:cNvSpPr>
            <a:spLocks noGrp="1"/>
          </p:cNvSpPr>
          <p:nvPr>
            <p:ph type="body" idx="1"/>
          </p:nvPr>
        </p:nvSpPr>
        <p:spPr>
          <a:xfrm>
            <a:off x="1730326" y="3319975"/>
            <a:ext cx="8530092" cy="2096088"/>
          </a:xfrm>
        </p:spPr>
        <p:txBody>
          <a:bodyPr>
            <a:noAutofit/>
          </a:bodyPr>
          <a:lstStyle/>
          <a:p>
            <a:pPr algn="ctr" rtl="0"/>
            <a:r>
              <a:rPr lang="en-US" sz="2000" b="1" i="1" dirty="0">
                <a:solidFill>
                  <a:srgbClr val="00B050"/>
                </a:solidFill>
              </a:rPr>
              <a:t>Amjed Lateef Jabbar</a:t>
            </a:r>
          </a:p>
          <a:p>
            <a:pPr algn="ctr" rtl="0"/>
            <a:r>
              <a:rPr lang="en-US" sz="2000" b="1" i="1" dirty="0">
                <a:solidFill>
                  <a:srgbClr val="00B050"/>
                </a:solidFill>
              </a:rPr>
              <a:t>Ph.D. in English Literature</a:t>
            </a:r>
          </a:p>
          <a:p>
            <a:pPr algn="ctr" rtl="0"/>
            <a:r>
              <a:rPr lang="en-US" sz="2000" b="1" i="1" dirty="0" smtClean="0">
                <a:solidFill>
                  <a:srgbClr val="00B050"/>
                </a:solidFill>
              </a:rPr>
              <a:t>(</a:t>
            </a:r>
            <a:r>
              <a:rPr lang="en-US" sz="2000" b="1" i="1" dirty="0">
                <a:solidFill>
                  <a:srgbClr val="00B050"/>
                </a:solidFill>
              </a:rPr>
              <a:t>Elizabethan Drama</a:t>
            </a:r>
            <a:r>
              <a:rPr lang="en-US" sz="2000" b="1" i="1" dirty="0" smtClean="0">
                <a:solidFill>
                  <a:srgbClr val="00B050"/>
                </a:solidFill>
              </a:rPr>
              <a:t>)</a:t>
            </a:r>
            <a:endParaRPr lang="en-US" sz="2000" b="1" i="1" dirty="0">
              <a:solidFill>
                <a:srgbClr val="00B050"/>
              </a:solidFill>
            </a:endParaRPr>
          </a:p>
        </p:txBody>
      </p:sp>
    </p:spTree>
    <p:extLst>
      <p:ext uri="{BB962C8B-B14F-4D97-AF65-F5344CB8AC3E}">
        <p14:creationId xmlns:p14="http://schemas.microsoft.com/office/powerpoint/2010/main" val="3027538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31913" y="660400"/>
            <a:ext cx="8642081" cy="901700"/>
          </a:xfrm>
        </p:spPr>
        <p:txBody>
          <a:bodyPr>
            <a:normAutofit/>
          </a:bodyPr>
          <a:lstStyle/>
          <a:p>
            <a:pPr algn="ctr" rtl="0"/>
            <a:r>
              <a:rPr lang="en-US" dirty="0">
                <a:highlight>
                  <a:srgbClr val="00FF00"/>
                </a:highlight>
              </a:rPr>
              <a:t>OUTLINE</a:t>
            </a:r>
            <a:endParaRPr lang="ar-IQ" dirty="0">
              <a:highlight>
                <a:srgbClr val="00FF00"/>
              </a:highlight>
            </a:endParaRPr>
          </a:p>
        </p:txBody>
      </p:sp>
      <p:sp>
        <p:nvSpPr>
          <p:cNvPr id="3" name="Content Placeholder 2"/>
          <p:cNvSpPr>
            <a:spLocks noGrp="1"/>
          </p:cNvSpPr>
          <p:nvPr>
            <p:ph idx="4294967295"/>
          </p:nvPr>
        </p:nvSpPr>
        <p:spPr>
          <a:xfrm>
            <a:off x="576774" y="1687513"/>
            <a:ext cx="11000937" cy="4192587"/>
          </a:xfrm>
        </p:spPr>
        <p:txBody>
          <a:bodyPr>
            <a:normAutofit/>
          </a:bodyPr>
          <a:lstStyle/>
          <a:p>
            <a:pPr marL="0" indent="0" algn="just" rtl="0">
              <a:buNone/>
            </a:pPr>
            <a:r>
              <a:rPr lang="en-US" sz="2800" dirty="0">
                <a:latin typeface="Times New Roman" panose="02020603050405020304" pitchFamily="18" charset="0"/>
                <a:cs typeface="Times New Roman" panose="02020603050405020304" pitchFamily="18" charset="0"/>
              </a:rPr>
              <a:t>Hamlet is alone with the spirit of his father. The ghost reveals the details of his murder at the hands of Hamlet’s uncle, Claudius. Hamlet vows revenge. The spirit warns Hamlet not to hurt Gertrude. Horatio and Marcellus enter and find Hamlet a changed man. Hamlet makes the two men swear never to reveal what they have seen.</a:t>
            </a:r>
            <a:endParaRPr lang="ar-IQ"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1939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F0FA1-018A-442D-BACC-192C5A32BBD4}"/>
              </a:ext>
            </a:extLst>
          </p:cNvPr>
          <p:cNvSpPr>
            <a:spLocks noGrp="1"/>
          </p:cNvSpPr>
          <p:nvPr>
            <p:ph type="title" idx="4294967295"/>
          </p:nvPr>
        </p:nvSpPr>
        <p:spPr>
          <a:xfrm>
            <a:off x="3418449" y="703263"/>
            <a:ext cx="5795889" cy="647700"/>
          </a:xfrm>
        </p:spPr>
        <p:txBody>
          <a:bodyPr>
            <a:normAutofit fontScale="90000"/>
          </a:bodyPr>
          <a:lstStyle/>
          <a:p>
            <a:pPr algn="ctr" rtl="0"/>
            <a:r>
              <a:rPr lang="en-US" dirty="0">
                <a:solidFill>
                  <a:srgbClr val="00B050"/>
                </a:solidFill>
              </a:rPr>
              <a:t>TIPS FOR ANALYSIS</a:t>
            </a:r>
            <a:endParaRPr lang="ar-IQ" dirty="0">
              <a:solidFill>
                <a:srgbClr val="00B050"/>
              </a:solidFill>
            </a:endParaRPr>
          </a:p>
        </p:txBody>
      </p:sp>
      <p:sp>
        <p:nvSpPr>
          <p:cNvPr id="3" name="Content Placeholder 2">
            <a:extLst>
              <a:ext uri="{FF2B5EF4-FFF2-40B4-BE49-F238E27FC236}">
                <a16:creationId xmlns:a16="http://schemas.microsoft.com/office/drawing/2014/main" id="{51698753-E493-4F6F-98F7-66BC5D0FCA2B}"/>
              </a:ext>
            </a:extLst>
          </p:cNvPr>
          <p:cNvSpPr>
            <a:spLocks noGrp="1"/>
          </p:cNvSpPr>
          <p:nvPr>
            <p:ph idx="4294967295"/>
          </p:nvPr>
        </p:nvSpPr>
        <p:spPr>
          <a:xfrm>
            <a:off x="450166" y="1350963"/>
            <a:ext cx="11197883" cy="4803774"/>
          </a:xfrm>
        </p:spPr>
        <p:txBody>
          <a:bodyPr>
            <a:normAutofit/>
          </a:bodyPr>
          <a:lstStyle/>
          <a:p>
            <a:pPr marL="0" indent="0" algn="just" rtl="0">
              <a:buNone/>
            </a:pPr>
            <a:r>
              <a:rPr lang="en-US" sz="2800" dirty="0">
                <a:latin typeface="Times New Roman" panose="02020603050405020304" pitchFamily="18" charset="0"/>
                <a:cs typeface="Times New Roman" panose="02020603050405020304" pitchFamily="18" charset="0"/>
              </a:rPr>
              <a:t>This scene functions as:</a:t>
            </a:r>
          </a:p>
          <a:p>
            <a:pPr marL="514350" indent="-514350" algn="just" rtl="0">
              <a:buAutoNum type="arabicPeriod"/>
            </a:pPr>
            <a:r>
              <a:rPr lang="en-US" sz="2800" dirty="0">
                <a:latin typeface="Times New Roman" panose="02020603050405020304" pitchFamily="18" charset="0"/>
                <a:cs typeface="Times New Roman" panose="02020603050405020304" pitchFamily="18" charset="0"/>
              </a:rPr>
              <a:t>A conclusion and a suitable closing to ACT I. </a:t>
            </a:r>
          </a:p>
          <a:p>
            <a:pPr marL="514350" indent="-514350" algn="just" rtl="0">
              <a:buAutoNum type="arabicPeriod"/>
            </a:pPr>
            <a:r>
              <a:rPr lang="en-US" sz="2800" dirty="0">
                <a:latin typeface="Times New Roman" panose="02020603050405020304" pitchFamily="18" charset="0"/>
                <a:cs typeface="Times New Roman" panose="02020603050405020304" pitchFamily="18" charset="0"/>
              </a:rPr>
              <a:t>An ending point to the suspense which started as early as scene I of this act. </a:t>
            </a:r>
          </a:p>
          <a:p>
            <a:pPr marL="514350" indent="-514350" algn="just" rtl="0">
              <a:buAutoNum type="arabicPeriod"/>
            </a:pPr>
            <a:r>
              <a:rPr lang="en-US" sz="2800" dirty="0">
                <a:latin typeface="Times New Roman" panose="02020603050405020304" pitchFamily="18" charset="0"/>
                <a:cs typeface="Times New Roman" panose="02020603050405020304" pitchFamily="18" charset="0"/>
              </a:rPr>
              <a:t>Yet, it will start another, bigger and more significant suspense.</a:t>
            </a:r>
          </a:p>
          <a:p>
            <a:pPr marL="514350" indent="-514350" algn="just" rtl="0">
              <a:buAutoNum type="arabicPeriod"/>
            </a:pPr>
            <a:r>
              <a:rPr lang="en-US" sz="2800" dirty="0">
                <a:latin typeface="Times New Roman" panose="02020603050405020304" pitchFamily="18" charset="0"/>
                <a:cs typeface="Times New Roman" panose="02020603050405020304" pitchFamily="18" charset="0"/>
              </a:rPr>
              <a:t>A little break from the previous scene.</a:t>
            </a:r>
          </a:p>
          <a:p>
            <a:pPr marL="514350" indent="-514350" algn="just" rtl="0">
              <a:buAutoNum type="arabicPeriod"/>
            </a:pPr>
            <a:r>
              <a:rPr lang="en-US" sz="2800" dirty="0">
                <a:latin typeface="Times New Roman" panose="02020603050405020304" pitchFamily="18" charset="0"/>
                <a:cs typeface="Times New Roman" panose="02020603050405020304" pitchFamily="18" charset="0"/>
              </a:rPr>
              <a:t>A change to Hamlet’s future as his life will be, from now on, dedicated only to revenge. </a:t>
            </a:r>
          </a:p>
          <a:p>
            <a:pPr marL="0" indent="0" algn="just" rtl="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6378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89317" y="746125"/>
            <a:ext cx="9988208" cy="5246688"/>
          </a:xfrm>
        </p:spPr>
        <p:txBody>
          <a:bodyPr>
            <a:normAutofit/>
          </a:bodyPr>
          <a:lstStyle/>
          <a:p>
            <a:pPr marL="0" indent="0" algn="just" rtl="0">
              <a:buNone/>
            </a:pPr>
            <a:r>
              <a:rPr lang="en-US" sz="2800" dirty="0">
                <a:solidFill>
                  <a:srgbClr val="00B0F0"/>
                </a:solidFill>
              </a:rPr>
              <a:t>Staging of Spirits in the Time of Shakespeare:</a:t>
            </a:r>
          </a:p>
          <a:p>
            <a:pPr marL="0" indent="0" algn="just" rtl="0">
              <a:buNone/>
            </a:pPr>
            <a:endParaRPr lang="en-US" sz="2800" dirty="0"/>
          </a:p>
          <a:p>
            <a:pPr marL="0" indent="0" algn="just" rtl="0">
              <a:buNone/>
            </a:pPr>
            <a:r>
              <a:rPr lang="en-US" sz="2800" dirty="0"/>
              <a:t>Staging spirits and ghosts in Early Modern theatre required some kind of theatrical  device out of which the ghost could emerge and into which he could disappear, which may have been the </a:t>
            </a:r>
            <a:r>
              <a:rPr lang="en-US" sz="2800" dirty="0">
                <a:solidFill>
                  <a:srgbClr val="FF0000"/>
                </a:solidFill>
              </a:rPr>
              <a:t>trapdoor</a:t>
            </a:r>
            <a:r>
              <a:rPr lang="en-US" sz="2800" dirty="0"/>
              <a:t> in the stage floor of theatres such as the Globe. Otherwise, the actors would have to </a:t>
            </a:r>
            <a:r>
              <a:rPr lang="en-US" sz="2800" dirty="0">
                <a:solidFill>
                  <a:srgbClr val="FF0000"/>
                </a:solidFill>
              </a:rPr>
              <a:t>move from one part of the stage to another </a:t>
            </a:r>
            <a:r>
              <a:rPr lang="en-US" sz="2800" dirty="0"/>
              <a:t>so that the audience could accept the scene change.</a:t>
            </a:r>
            <a:endParaRPr lang="ar-IQ" sz="2800" dirty="0"/>
          </a:p>
        </p:txBody>
      </p:sp>
    </p:spTree>
    <p:extLst>
      <p:ext uri="{BB962C8B-B14F-4D97-AF65-F5344CB8AC3E}">
        <p14:creationId xmlns:p14="http://schemas.microsoft.com/office/powerpoint/2010/main" val="3334057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84325" y="309563"/>
            <a:ext cx="10607675" cy="1490662"/>
          </a:xfrm>
        </p:spPr>
        <p:txBody>
          <a:bodyPr>
            <a:normAutofit/>
          </a:bodyPr>
          <a:lstStyle/>
          <a:p>
            <a:pPr algn="ctr"/>
            <a:r>
              <a:rPr lang="en-US" sz="4400" dirty="0">
                <a:highlight>
                  <a:srgbClr val="00FF00"/>
                </a:highlight>
              </a:rPr>
              <a:t> </a:t>
            </a:r>
            <a:endParaRPr lang="ar-IQ" sz="4400" dirty="0">
              <a:highlight>
                <a:srgbClr val="00FF00"/>
              </a:highlight>
            </a:endParaRPr>
          </a:p>
        </p:txBody>
      </p:sp>
      <p:sp>
        <p:nvSpPr>
          <p:cNvPr id="3" name="Content Placeholder 2"/>
          <p:cNvSpPr>
            <a:spLocks noGrp="1"/>
          </p:cNvSpPr>
          <p:nvPr>
            <p:ph idx="4294967295"/>
          </p:nvPr>
        </p:nvSpPr>
        <p:spPr>
          <a:xfrm>
            <a:off x="464235" y="618978"/>
            <a:ext cx="11226018" cy="5556739"/>
          </a:xfrm>
        </p:spPr>
        <p:txBody>
          <a:bodyPr>
            <a:normAutofit/>
          </a:bodyPr>
          <a:lstStyle/>
          <a:p>
            <a:pPr marL="0" indent="0" algn="just" rtl="0">
              <a:buNone/>
            </a:pPr>
            <a:r>
              <a:rPr lang="en-US" sz="2800" dirty="0">
                <a:solidFill>
                  <a:srgbClr val="92D050"/>
                </a:solidFill>
                <a:latin typeface="Times New Roman" panose="02020603050405020304" pitchFamily="18" charset="0"/>
                <a:cs typeface="Times New Roman" panose="02020603050405020304" pitchFamily="18" charset="0"/>
              </a:rPr>
              <a:t>The staging of spirits in that time was something so </a:t>
            </a:r>
            <a:r>
              <a:rPr lang="en-US" sz="2800" dirty="0">
                <a:solidFill>
                  <a:srgbClr val="FF0000"/>
                </a:solidFill>
                <a:latin typeface="Times New Roman" panose="02020603050405020304" pitchFamily="18" charset="0"/>
                <a:cs typeface="Times New Roman" panose="02020603050405020304" pitchFamily="18" charset="0"/>
              </a:rPr>
              <a:t>daring</a:t>
            </a:r>
            <a:r>
              <a:rPr lang="en-US" sz="2800" dirty="0">
                <a:solidFill>
                  <a:srgbClr val="92D050"/>
                </a:solidFill>
                <a:latin typeface="Times New Roman" panose="02020603050405020304" pitchFamily="18" charset="0"/>
                <a:cs typeface="Times New Roman" panose="02020603050405020304" pitchFamily="18" charset="0"/>
              </a:rPr>
              <a:t> because of two reasons which reflect the </a:t>
            </a:r>
            <a:r>
              <a:rPr lang="en-US" sz="2800" dirty="0">
                <a:solidFill>
                  <a:srgbClr val="FF0000"/>
                </a:solidFill>
                <a:latin typeface="Times New Roman" panose="02020603050405020304" pitchFamily="18" charset="0"/>
                <a:cs typeface="Times New Roman" panose="02020603050405020304" pitchFamily="18" charset="0"/>
              </a:rPr>
              <a:t>cleverness</a:t>
            </a:r>
            <a:r>
              <a:rPr lang="en-US" sz="2800" dirty="0">
                <a:solidFill>
                  <a:srgbClr val="92D050"/>
                </a:solidFill>
                <a:latin typeface="Times New Roman" panose="02020603050405020304" pitchFamily="18" charset="0"/>
                <a:cs typeface="Times New Roman" panose="02020603050405020304" pitchFamily="18" charset="0"/>
              </a:rPr>
              <a:t> of William Shakespeare:</a:t>
            </a:r>
          </a:p>
          <a:p>
            <a:pPr marL="0" indent="0" algn="just" rtl="0">
              <a:buNone/>
            </a:pPr>
            <a:endParaRPr lang="en-US" sz="2800" dirty="0">
              <a:latin typeface="Times New Roman" panose="02020603050405020304" pitchFamily="18" charset="0"/>
              <a:cs typeface="Times New Roman" panose="02020603050405020304" pitchFamily="18" charset="0"/>
            </a:endParaRPr>
          </a:p>
          <a:p>
            <a:pPr marL="0" indent="0" algn="just" rtl="0">
              <a:buNone/>
            </a:pPr>
            <a:r>
              <a:rPr lang="en-US" sz="2800" dirty="0">
                <a:latin typeface="Times New Roman" panose="02020603050405020304" pitchFamily="18" charset="0"/>
                <a:cs typeface="Times New Roman" panose="02020603050405020304" pitchFamily="18" charset="0"/>
              </a:rPr>
              <a:t>1. A newly Protestant audience would expect a Protestant view-point to be presented onstage. Shakespeare  accommodated that expectation by having Hamlet and Horatio study in Wittenberg, a  sixteenth-century  center  of Protestant  thought and education with a scholarly respect for reason and a disregard for superstition and myth. </a:t>
            </a:r>
          </a:p>
          <a:p>
            <a:pPr marL="0" indent="0" algn="just" rtl="0">
              <a:buNone/>
            </a:pPr>
            <a:endParaRPr lang="ar-IQ"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1265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A246B12-84F5-4284-B0D5-08B61B098C9A}"/>
              </a:ext>
            </a:extLst>
          </p:cNvPr>
          <p:cNvSpPr>
            <a:spLocks noGrp="1"/>
          </p:cNvSpPr>
          <p:nvPr>
            <p:ph idx="4294967295"/>
          </p:nvPr>
        </p:nvSpPr>
        <p:spPr>
          <a:xfrm>
            <a:off x="590843" y="815926"/>
            <a:ext cx="11085341" cy="5219749"/>
          </a:xfrm>
        </p:spPr>
        <p:txBody>
          <a:bodyPr/>
          <a:lstStyle/>
          <a:p>
            <a:pPr algn="l" rtl="0"/>
            <a:r>
              <a:rPr lang="en-US" sz="2800" dirty="0">
                <a:latin typeface="Times New Roman" panose="02020603050405020304" pitchFamily="18" charset="0"/>
                <a:cs typeface="Times New Roman" panose="02020603050405020304" pitchFamily="18" charset="0"/>
              </a:rPr>
              <a:t>2. But the older Catholic view of hauntings and spirits and the belief in purgatory are integral parts of this scene as well. </a:t>
            </a:r>
          </a:p>
          <a:p>
            <a:pPr algn="l" rtl="0"/>
            <a:endParaRPr lang="en-US" sz="2800" dirty="0">
              <a:latin typeface="Times New Roman" panose="02020603050405020304" pitchFamily="18" charset="0"/>
              <a:cs typeface="Times New Roman" panose="02020603050405020304" pitchFamily="18" charset="0"/>
            </a:endParaRPr>
          </a:p>
          <a:p>
            <a:pPr algn="l" rtl="0"/>
            <a:endParaRPr lang="en-US" sz="2800" dirty="0">
              <a:latin typeface="Times New Roman" panose="02020603050405020304" pitchFamily="18" charset="0"/>
              <a:cs typeface="Times New Roman" panose="02020603050405020304" pitchFamily="18" charset="0"/>
            </a:endParaRPr>
          </a:p>
          <a:p>
            <a:pPr algn="l" rtl="0"/>
            <a:r>
              <a:rPr lang="en-US" sz="2800" dirty="0">
                <a:solidFill>
                  <a:srgbClr val="FF0000"/>
                </a:solidFill>
                <a:latin typeface="Times New Roman" panose="02020603050405020304" pitchFamily="18" charset="0"/>
                <a:cs typeface="Times New Roman" panose="02020603050405020304" pitchFamily="18" charset="0"/>
              </a:rPr>
              <a:t>Therefore</a:t>
            </a:r>
            <a:r>
              <a:rPr lang="en-US" sz="2800" dirty="0">
                <a:latin typeface="Times New Roman" panose="02020603050405020304" pitchFamily="18" charset="0"/>
                <a:cs typeface="Times New Roman" panose="02020603050405020304" pitchFamily="18" charset="0"/>
              </a:rPr>
              <a:t>, Horatio represents the Protestant notions and brings the voice of scholarly reason from Wittenberg; the ghost symbolizes the Catholic beliefs and echoes the voice of the past.</a:t>
            </a:r>
          </a:p>
          <a:p>
            <a:pPr algn="l" rtl="0"/>
            <a:endParaRPr lang="ar-IQ" dirty="0"/>
          </a:p>
        </p:txBody>
      </p:sp>
    </p:spTree>
    <p:extLst>
      <p:ext uri="{BB962C8B-B14F-4D97-AF65-F5344CB8AC3E}">
        <p14:creationId xmlns:p14="http://schemas.microsoft.com/office/powerpoint/2010/main" val="967803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E3601-68F4-4BDD-9C59-D46C0BD423BA}"/>
              </a:ext>
            </a:extLst>
          </p:cNvPr>
          <p:cNvSpPr>
            <a:spLocks noGrp="1"/>
          </p:cNvSpPr>
          <p:nvPr>
            <p:ph idx="4294967295"/>
          </p:nvPr>
        </p:nvSpPr>
        <p:spPr>
          <a:xfrm>
            <a:off x="520505" y="830263"/>
            <a:ext cx="11057206" cy="5289550"/>
          </a:xfrm>
        </p:spPr>
        <p:txBody>
          <a:bodyPr>
            <a:normAutofit/>
          </a:bodyPr>
          <a:lstStyle/>
          <a:p>
            <a:pPr algn="just" rtl="0">
              <a:lnSpc>
                <a:spcPct val="150000"/>
              </a:lnSpc>
            </a:pPr>
            <a:r>
              <a:rPr lang="en-US" sz="2400" dirty="0">
                <a:latin typeface="Times New Roman" panose="02020603050405020304" pitchFamily="18" charset="0"/>
                <a:cs typeface="Times New Roman" panose="02020603050405020304" pitchFamily="18" charset="0"/>
              </a:rPr>
              <a:t>The </a:t>
            </a:r>
            <a:r>
              <a:rPr lang="en-US" sz="2400" dirty="0">
                <a:solidFill>
                  <a:srgbClr val="FF0000"/>
                </a:solidFill>
                <a:latin typeface="Times New Roman" panose="02020603050405020304" pitchFamily="18" charset="0"/>
                <a:cs typeface="Times New Roman" panose="02020603050405020304" pitchFamily="18" charset="0"/>
              </a:rPr>
              <a:t>First full Meeting </a:t>
            </a:r>
            <a:r>
              <a:rPr lang="en-US" sz="2400" dirty="0">
                <a:latin typeface="Times New Roman" panose="02020603050405020304" pitchFamily="18" charset="0"/>
                <a:cs typeface="Times New Roman" panose="02020603050405020304" pitchFamily="18" charset="0"/>
              </a:rPr>
              <a:t>between Hamlet and the Ghost of his father:</a:t>
            </a:r>
          </a:p>
          <a:p>
            <a:pPr algn="just" rtl="0">
              <a:lnSpc>
                <a:spcPct val="150000"/>
              </a:lnSpc>
            </a:pPr>
            <a:r>
              <a:rPr lang="en-US" sz="2400" dirty="0">
                <a:latin typeface="Times New Roman" panose="02020603050405020304" pitchFamily="18" charset="0"/>
                <a:cs typeface="Times New Roman" panose="02020603050405020304" pitchFamily="18" charset="0"/>
              </a:rPr>
              <a:t>This meeting brings the following events:</a:t>
            </a:r>
          </a:p>
          <a:p>
            <a:pPr algn="just" rtl="0">
              <a:lnSpc>
                <a:spcPct val="150000"/>
              </a:lnSpc>
            </a:pPr>
            <a:r>
              <a:rPr lang="en-US" sz="2400" dirty="0">
                <a:latin typeface="Times New Roman" panose="02020603050405020304" pitchFamily="18" charset="0"/>
                <a:cs typeface="Times New Roman" panose="02020603050405020304" pitchFamily="18" charset="0"/>
              </a:rPr>
              <a:t>1. with a sense of dignity, authority, gentleness, and sadness, the ghost identifies himself to Hamlet by saying, “I am thy father’s spirit” (9).</a:t>
            </a:r>
          </a:p>
          <a:p>
            <a:pPr algn="just" rtl="0">
              <a:lnSpc>
                <a:spcPct val="150000"/>
              </a:lnSpc>
            </a:pPr>
            <a:r>
              <a:rPr lang="en-US" sz="2400" dirty="0">
                <a:latin typeface="Times New Roman" panose="02020603050405020304" pitchFamily="18" charset="0"/>
                <a:cs typeface="Times New Roman" panose="02020603050405020304" pitchFamily="18" charset="0"/>
              </a:rPr>
              <a:t>2. The apparition tells Hamlet that it is condemned to walk the night, it cannot rest until the sins on its soul are  burned away.</a:t>
            </a:r>
          </a:p>
          <a:p>
            <a:pPr algn="just" rtl="0">
              <a:lnSpc>
                <a:spcPct val="150000"/>
              </a:lnSpc>
            </a:pPr>
            <a:r>
              <a:rPr lang="en-US" sz="2400" dirty="0">
                <a:latin typeface="Times New Roman" panose="02020603050405020304" pitchFamily="18" charset="0"/>
                <a:cs typeface="Times New Roman" panose="02020603050405020304" pitchFamily="18" charset="0"/>
              </a:rPr>
              <a:t>3. The ghost cannot tell Hamlet what purgatory is like or how the spirit suffers in fire, because mortals cannot understand nor bear the such horrors.</a:t>
            </a:r>
          </a:p>
        </p:txBody>
      </p:sp>
    </p:spTree>
    <p:extLst>
      <p:ext uri="{BB962C8B-B14F-4D97-AF65-F5344CB8AC3E}">
        <p14:creationId xmlns:p14="http://schemas.microsoft.com/office/powerpoint/2010/main" val="3373379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5FEA68-B580-4E1A-A6B9-A3DC620E824B}"/>
              </a:ext>
            </a:extLst>
          </p:cNvPr>
          <p:cNvSpPr>
            <a:spLocks noGrp="1"/>
          </p:cNvSpPr>
          <p:nvPr>
            <p:ph idx="4294967295"/>
          </p:nvPr>
        </p:nvSpPr>
        <p:spPr>
          <a:xfrm>
            <a:off x="548640" y="675249"/>
            <a:ext cx="11127546" cy="5500468"/>
          </a:xfrm>
        </p:spPr>
        <p:txBody>
          <a:bodyPr>
            <a:normAutofit/>
          </a:bodyPr>
          <a:lstStyle/>
          <a:p>
            <a:pPr algn="just" rtl="0"/>
            <a:endParaRPr lang="en-US" sz="2800" dirty="0">
              <a:solidFill>
                <a:srgbClr val="00B050"/>
              </a:solidFill>
              <a:latin typeface="Times New Roman" panose="02020603050405020304" pitchFamily="18" charset="0"/>
              <a:cs typeface="Times New Roman" panose="02020603050405020304" pitchFamily="18" charset="0"/>
            </a:endParaRPr>
          </a:p>
          <a:p>
            <a:pPr algn="just" rtl="0"/>
            <a:r>
              <a:rPr lang="en-US" sz="2800" dirty="0">
                <a:latin typeface="Times New Roman" panose="02020603050405020304" pitchFamily="18" charset="0"/>
                <a:cs typeface="Times New Roman" panose="02020603050405020304" pitchFamily="18" charset="0"/>
              </a:rPr>
              <a:t>4. Hamlet is now speechless and he wants only to hear what the ghost has come to tell him. He focuses all his attention on the spirit’s words. The words “mu[r]der” and “[r]</a:t>
            </a:r>
            <a:r>
              <a:rPr lang="en-US" sz="2800" dirty="0" err="1">
                <a:latin typeface="Times New Roman" panose="02020603050405020304" pitchFamily="18" charset="0"/>
                <a:cs typeface="Times New Roman" panose="02020603050405020304" pitchFamily="18" charset="0"/>
              </a:rPr>
              <a:t>evenge</a:t>
            </a:r>
            <a:r>
              <a:rPr lang="en-US" sz="2800" dirty="0">
                <a:latin typeface="Times New Roman" panose="02020603050405020304" pitchFamily="18" charset="0"/>
                <a:cs typeface="Times New Roman" panose="02020603050405020304" pitchFamily="18" charset="0"/>
              </a:rPr>
              <a:t>” are stressed, and they resound against Hamlet’s ears like physical blows (25).</a:t>
            </a:r>
          </a:p>
          <a:p>
            <a:pPr algn="just" rtl="0"/>
            <a:endParaRPr lang="en-US" sz="2800" dirty="0">
              <a:latin typeface="Times New Roman" panose="02020603050405020304" pitchFamily="18" charset="0"/>
              <a:cs typeface="Times New Roman" panose="02020603050405020304" pitchFamily="18" charset="0"/>
            </a:endParaRPr>
          </a:p>
          <a:p>
            <a:pPr algn="just" rtl="0"/>
            <a:endParaRPr lang="en-US" sz="2800" dirty="0">
              <a:latin typeface="Times New Roman" panose="02020603050405020304" pitchFamily="18" charset="0"/>
              <a:cs typeface="Times New Roman" panose="02020603050405020304" pitchFamily="18" charset="0"/>
            </a:endParaRPr>
          </a:p>
          <a:p>
            <a:pPr algn="just" rtl="0"/>
            <a:r>
              <a:rPr lang="en-US" sz="2800" dirty="0">
                <a:latin typeface="Times New Roman" panose="02020603050405020304" pitchFamily="18" charset="0"/>
                <a:cs typeface="Times New Roman" panose="02020603050405020304" pitchFamily="18" charset="0"/>
              </a:rPr>
              <a:t>5. The spirit tells the story of his death. He was not stung by a serpent as everyone had been led to believe; instead he was poisoned by Claudius.</a:t>
            </a:r>
          </a:p>
          <a:p>
            <a:pPr marL="0" indent="0" algn="just" rtl="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69655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373545"/>
      </a:dk2>
      <a:lt2>
        <a:srgbClr val="BCD0E0"/>
      </a:lt2>
      <a:accent1>
        <a:srgbClr val="3494BA"/>
      </a:accent1>
      <a:accent2>
        <a:srgbClr val="58B6C0"/>
      </a:accent2>
      <a:accent3>
        <a:srgbClr val="75BDA7"/>
      </a:accent3>
      <a:accent4>
        <a:srgbClr val="7A8C8E"/>
      </a:accent4>
      <a:accent5>
        <a:srgbClr val="84ACB6"/>
      </a:accent5>
      <a:accent6>
        <a:srgbClr val="6793CD"/>
      </a:accent6>
      <a:hlink>
        <a:srgbClr val="6B9F25"/>
      </a:hlink>
      <a:folHlink>
        <a:srgbClr val="9F6715"/>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913DB040-6816-4415-960D-8178C78575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2735</TotalTime>
  <Words>1189</Words>
  <Application>Microsoft Office PowerPoint</Application>
  <PresentationFormat>Widescreen</PresentationFormat>
  <Paragraphs>61</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Century Gothic</vt:lpstr>
      <vt:lpstr>Tahoma</vt:lpstr>
      <vt:lpstr>Times New Roman</vt:lpstr>
      <vt:lpstr>Savon</vt:lpstr>
      <vt:lpstr>PowerPoint Presentation</vt:lpstr>
      <vt:lpstr>Act I scene V </vt:lpstr>
      <vt:lpstr>OUTLINE</vt:lpstr>
      <vt:lpstr>TIPS FOR ANALYSIS</vt:lpstr>
      <vt:lpstr>PowerPoint Presentation</vt:lpstr>
      <vt:lpstr> </vt:lpstr>
      <vt:lpstr>PowerPoint Presentation</vt:lpstr>
      <vt:lpstr>PowerPoint Presentation</vt:lpstr>
      <vt:lpstr>PowerPoint Presentation</vt:lpstr>
      <vt:lpstr>Hamlet’s mission</vt:lpstr>
      <vt:lpstr>PowerPoint Presentation</vt:lpstr>
      <vt:lpstr>PowerPoint Presentation</vt:lpstr>
      <vt:lpstr>Hamlet’s plan</vt:lpstr>
      <vt:lpstr>The beginning of Hamlet’s Procrastination and Hesitation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William Shakespeare</dc:title>
  <dc:creator>amjed duleimy</dc:creator>
  <cp:lastModifiedBy>AMJED</cp:lastModifiedBy>
  <cp:revision>93</cp:revision>
  <dcterms:created xsi:type="dcterms:W3CDTF">2014-02-18T16:09:59Z</dcterms:created>
  <dcterms:modified xsi:type="dcterms:W3CDTF">2025-01-18T13:10:48Z</dcterms:modified>
</cp:coreProperties>
</file>