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245"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EA4C82-E318-4968-8B2D-A08C3D9D1A9A}"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C366A58-C8D7-4024-869C-AFF0897A3816}" type="slidenum">
              <a:rPr lang="ar-IQ" smtClean="0"/>
              <a:t>‹#›</a:t>
            </a:fld>
            <a:endParaRPr lang="ar-IQ"/>
          </a:p>
        </p:txBody>
      </p:sp>
    </p:spTree>
    <p:extLst>
      <p:ext uri="{BB962C8B-B14F-4D97-AF65-F5344CB8AC3E}">
        <p14:creationId xmlns:p14="http://schemas.microsoft.com/office/powerpoint/2010/main" val="1578087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EA4C82-E318-4968-8B2D-A08C3D9D1A9A}"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C366A58-C8D7-4024-869C-AFF0897A3816}" type="slidenum">
              <a:rPr lang="ar-IQ" smtClean="0"/>
              <a:t>‹#›</a:t>
            </a:fld>
            <a:endParaRPr lang="ar-IQ"/>
          </a:p>
        </p:txBody>
      </p:sp>
    </p:spTree>
    <p:extLst>
      <p:ext uri="{BB962C8B-B14F-4D97-AF65-F5344CB8AC3E}">
        <p14:creationId xmlns:p14="http://schemas.microsoft.com/office/powerpoint/2010/main" val="4226550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EA4C82-E318-4968-8B2D-A08C3D9D1A9A}"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C366A58-C8D7-4024-869C-AFF0897A3816}" type="slidenum">
              <a:rPr lang="ar-IQ" smtClean="0"/>
              <a:t>‹#›</a:t>
            </a:fld>
            <a:endParaRPr lang="ar-IQ"/>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51034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EA4C82-E318-4968-8B2D-A08C3D9D1A9A}"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C366A58-C8D7-4024-869C-AFF0897A3816}" type="slidenum">
              <a:rPr lang="ar-IQ" smtClean="0"/>
              <a:t>‹#›</a:t>
            </a:fld>
            <a:endParaRPr lang="ar-IQ"/>
          </a:p>
        </p:txBody>
      </p:sp>
    </p:spTree>
    <p:extLst>
      <p:ext uri="{BB962C8B-B14F-4D97-AF65-F5344CB8AC3E}">
        <p14:creationId xmlns:p14="http://schemas.microsoft.com/office/powerpoint/2010/main" val="39672541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EA4C82-E318-4968-8B2D-A08C3D9D1A9A}"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C366A58-C8D7-4024-869C-AFF0897A3816}" type="slidenum">
              <a:rPr lang="ar-IQ" smtClean="0"/>
              <a:t>‹#›</a:t>
            </a:fld>
            <a:endParaRPr lang="ar-IQ"/>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206522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EA4C82-E318-4968-8B2D-A08C3D9D1A9A}"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C366A58-C8D7-4024-869C-AFF0897A3816}" type="slidenum">
              <a:rPr lang="ar-IQ" smtClean="0"/>
              <a:t>‹#›</a:t>
            </a:fld>
            <a:endParaRPr lang="ar-IQ"/>
          </a:p>
        </p:txBody>
      </p:sp>
    </p:spTree>
    <p:extLst>
      <p:ext uri="{BB962C8B-B14F-4D97-AF65-F5344CB8AC3E}">
        <p14:creationId xmlns:p14="http://schemas.microsoft.com/office/powerpoint/2010/main" val="29776937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EA4C82-E318-4968-8B2D-A08C3D9D1A9A}"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C366A58-C8D7-4024-869C-AFF0897A3816}" type="slidenum">
              <a:rPr lang="ar-IQ" smtClean="0"/>
              <a:t>‹#›</a:t>
            </a:fld>
            <a:endParaRPr lang="ar-IQ"/>
          </a:p>
        </p:txBody>
      </p:sp>
    </p:spTree>
    <p:extLst>
      <p:ext uri="{BB962C8B-B14F-4D97-AF65-F5344CB8AC3E}">
        <p14:creationId xmlns:p14="http://schemas.microsoft.com/office/powerpoint/2010/main" val="3040639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EA4C82-E318-4968-8B2D-A08C3D9D1A9A}"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C366A58-C8D7-4024-869C-AFF0897A3816}" type="slidenum">
              <a:rPr lang="ar-IQ" smtClean="0"/>
              <a:t>‹#›</a:t>
            </a:fld>
            <a:endParaRPr lang="ar-IQ"/>
          </a:p>
        </p:txBody>
      </p:sp>
    </p:spTree>
    <p:extLst>
      <p:ext uri="{BB962C8B-B14F-4D97-AF65-F5344CB8AC3E}">
        <p14:creationId xmlns:p14="http://schemas.microsoft.com/office/powerpoint/2010/main" val="3676118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EA4C82-E318-4968-8B2D-A08C3D9D1A9A}"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C366A58-C8D7-4024-869C-AFF0897A3816}" type="slidenum">
              <a:rPr lang="ar-IQ" smtClean="0"/>
              <a:t>‹#›</a:t>
            </a:fld>
            <a:endParaRPr lang="ar-IQ"/>
          </a:p>
        </p:txBody>
      </p:sp>
    </p:spTree>
    <p:extLst>
      <p:ext uri="{BB962C8B-B14F-4D97-AF65-F5344CB8AC3E}">
        <p14:creationId xmlns:p14="http://schemas.microsoft.com/office/powerpoint/2010/main" val="1454692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EA4C82-E318-4968-8B2D-A08C3D9D1A9A}"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C366A58-C8D7-4024-869C-AFF0897A3816}" type="slidenum">
              <a:rPr lang="ar-IQ" smtClean="0"/>
              <a:t>‹#›</a:t>
            </a:fld>
            <a:endParaRPr lang="ar-IQ"/>
          </a:p>
        </p:txBody>
      </p:sp>
    </p:spTree>
    <p:extLst>
      <p:ext uri="{BB962C8B-B14F-4D97-AF65-F5344CB8AC3E}">
        <p14:creationId xmlns:p14="http://schemas.microsoft.com/office/powerpoint/2010/main" val="1685267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EA4C82-E318-4968-8B2D-A08C3D9D1A9A}"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C366A58-C8D7-4024-869C-AFF0897A3816}" type="slidenum">
              <a:rPr lang="ar-IQ" smtClean="0"/>
              <a:t>‹#›</a:t>
            </a:fld>
            <a:endParaRPr lang="ar-IQ"/>
          </a:p>
        </p:txBody>
      </p:sp>
    </p:spTree>
    <p:extLst>
      <p:ext uri="{BB962C8B-B14F-4D97-AF65-F5344CB8AC3E}">
        <p14:creationId xmlns:p14="http://schemas.microsoft.com/office/powerpoint/2010/main" val="4265178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EA4C82-E318-4968-8B2D-A08C3D9D1A9A}" type="datetimeFigureOut">
              <a:rPr lang="ar-IQ" smtClean="0"/>
              <a:t>19/07/1446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C366A58-C8D7-4024-869C-AFF0897A3816}" type="slidenum">
              <a:rPr lang="ar-IQ" smtClean="0"/>
              <a:t>‹#›</a:t>
            </a:fld>
            <a:endParaRPr lang="ar-IQ"/>
          </a:p>
        </p:txBody>
      </p:sp>
    </p:spTree>
    <p:extLst>
      <p:ext uri="{BB962C8B-B14F-4D97-AF65-F5344CB8AC3E}">
        <p14:creationId xmlns:p14="http://schemas.microsoft.com/office/powerpoint/2010/main" val="3626214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EA4C82-E318-4968-8B2D-A08C3D9D1A9A}" type="datetimeFigureOut">
              <a:rPr lang="ar-IQ" smtClean="0"/>
              <a:t>19/07/1446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C366A58-C8D7-4024-869C-AFF0897A3816}" type="slidenum">
              <a:rPr lang="ar-IQ" smtClean="0"/>
              <a:t>‹#›</a:t>
            </a:fld>
            <a:endParaRPr lang="ar-IQ"/>
          </a:p>
        </p:txBody>
      </p:sp>
    </p:spTree>
    <p:extLst>
      <p:ext uri="{BB962C8B-B14F-4D97-AF65-F5344CB8AC3E}">
        <p14:creationId xmlns:p14="http://schemas.microsoft.com/office/powerpoint/2010/main" val="2957998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A4C82-E318-4968-8B2D-A08C3D9D1A9A}" type="datetimeFigureOut">
              <a:rPr lang="ar-IQ" smtClean="0"/>
              <a:t>19/07/1446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C366A58-C8D7-4024-869C-AFF0897A3816}" type="slidenum">
              <a:rPr lang="ar-IQ" smtClean="0"/>
              <a:t>‹#›</a:t>
            </a:fld>
            <a:endParaRPr lang="ar-IQ"/>
          </a:p>
        </p:txBody>
      </p:sp>
    </p:spTree>
    <p:extLst>
      <p:ext uri="{BB962C8B-B14F-4D97-AF65-F5344CB8AC3E}">
        <p14:creationId xmlns:p14="http://schemas.microsoft.com/office/powerpoint/2010/main" val="3686104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EA4C82-E318-4968-8B2D-A08C3D9D1A9A}"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C366A58-C8D7-4024-869C-AFF0897A3816}" type="slidenum">
              <a:rPr lang="ar-IQ" smtClean="0"/>
              <a:t>‹#›</a:t>
            </a:fld>
            <a:endParaRPr lang="ar-IQ"/>
          </a:p>
        </p:txBody>
      </p:sp>
    </p:spTree>
    <p:extLst>
      <p:ext uri="{BB962C8B-B14F-4D97-AF65-F5344CB8AC3E}">
        <p14:creationId xmlns:p14="http://schemas.microsoft.com/office/powerpoint/2010/main" val="851063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EA4C82-E318-4968-8B2D-A08C3D9D1A9A}"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C366A58-C8D7-4024-869C-AFF0897A3816}" type="slidenum">
              <a:rPr lang="ar-IQ" smtClean="0"/>
              <a:t>‹#›</a:t>
            </a:fld>
            <a:endParaRPr lang="ar-IQ"/>
          </a:p>
        </p:txBody>
      </p:sp>
    </p:spTree>
    <p:extLst>
      <p:ext uri="{BB962C8B-B14F-4D97-AF65-F5344CB8AC3E}">
        <p14:creationId xmlns:p14="http://schemas.microsoft.com/office/powerpoint/2010/main" val="4272975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9EA4C82-E318-4968-8B2D-A08C3D9D1A9A}" type="datetimeFigureOut">
              <a:rPr lang="ar-IQ" smtClean="0"/>
              <a:t>19/07/1446</a:t>
            </a:fld>
            <a:endParaRPr lang="ar-IQ"/>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C366A58-C8D7-4024-869C-AFF0897A3816}" type="slidenum">
              <a:rPr lang="ar-IQ" smtClean="0"/>
              <a:t>‹#›</a:t>
            </a:fld>
            <a:endParaRPr lang="ar-IQ"/>
          </a:p>
        </p:txBody>
      </p:sp>
    </p:spTree>
    <p:extLst>
      <p:ext uri="{BB962C8B-B14F-4D97-AF65-F5344CB8AC3E}">
        <p14:creationId xmlns:p14="http://schemas.microsoft.com/office/powerpoint/2010/main" val="1601729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003271" y="331630"/>
            <a:ext cx="1944793" cy="1828959"/>
          </a:xfrm>
          <a:prstGeom prst="rect">
            <a:avLst/>
          </a:prstGeom>
        </p:spPr>
      </p:pic>
      <p:sp>
        <p:nvSpPr>
          <p:cNvPr id="3" name="Content Placeholder 2"/>
          <p:cNvSpPr>
            <a:spLocks noGrp="1"/>
          </p:cNvSpPr>
          <p:nvPr>
            <p:ph idx="4294967295"/>
          </p:nvPr>
        </p:nvSpPr>
        <p:spPr>
          <a:xfrm>
            <a:off x="0" y="2914650"/>
            <a:ext cx="8596313" cy="3127375"/>
          </a:xfrm>
        </p:spPr>
        <p:txBody>
          <a:bodyPr/>
          <a:lstStyle/>
          <a:p>
            <a:pPr marL="0" indent="0">
              <a:buNone/>
            </a:pPr>
            <a:endParaRPr lang="ar-IQ" dirty="0" smtClean="0"/>
          </a:p>
          <a:p>
            <a:pPr marL="0" indent="0">
              <a:buNone/>
            </a:pPr>
            <a:r>
              <a:rPr lang="ar-IQ" dirty="0" smtClean="0"/>
              <a:t>كلية التربية للعلوم الانسانية / قسم اللغة الانكليزية</a:t>
            </a:r>
          </a:p>
          <a:p>
            <a:pPr marL="0" indent="0">
              <a:buNone/>
            </a:pPr>
            <a:r>
              <a:rPr lang="ar-IQ" dirty="0" smtClean="0"/>
              <a:t>المسرح الاليزابيثي / المرحلة الثالثة</a:t>
            </a:r>
          </a:p>
          <a:p>
            <a:pPr marL="0" indent="0">
              <a:buNone/>
            </a:pPr>
            <a:r>
              <a:rPr lang="ar-IQ" dirty="0" smtClean="0"/>
              <a:t>ا.م.د أمجد لطيف جبار</a:t>
            </a:r>
          </a:p>
        </p:txBody>
      </p:sp>
    </p:spTree>
    <p:extLst>
      <p:ext uri="{BB962C8B-B14F-4D97-AF65-F5344CB8AC3E}">
        <p14:creationId xmlns:p14="http://schemas.microsoft.com/office/powerpoint/2010/main" val="3844426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13A28D-2B28-45F1-A9A8-BB4D4D57B3AB}"/>
              </a:ext>
            </a:extLst>
          </p:cNvPr>
          <p:cNvSpPr>
            <a:spLocks noGrp="1"/>
          </p:cNvSpPr>
          <p:nvPr>
            <p:ph idx="4294967295"/>
          </p:nvPr>
        </p:nvSpPr>
        <p:spPr>
          <a:xfrm>
            <a:off x="0" y="196948"/>
            <a:ext cx="9481625" cy="6400800"/>
          </a:xfrm>
        </p:spPr>
        <p:txBody>
          <a:bodyPr>
            <a:normAutofit/>
          </a:bodyPr>
          <a:lstStyle/>
          <a:p>
            <a:pPr algn="just" rtl="0"/>
            <a:r>
              <a:rPr lang="en-US" sz="2400" dirty="0">
                <a:latin typeface="Times New Roman" panose="02020603050405020304" pitchFamily="18" charset="0"/>
                <a:cs typeface="Times New Roman" panose="02020603050405020304" pitchFamily="18" charset="0"/>
              </a:rPr>
              <a:t>Text specific remarks:</a:t>
            </a: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1. line 62, king says to Laertes </a:t>
            </a:r>
          </a:p>
          <a:p>
            <a:pPr algn="just" rtl="0"/>
            <a:r>
              <a:rPr lang="en-US" sz="2400" dirty="0">
                <a:latin typeface="Times New Roman" panose="02020603050405020304" pitchFamily="18" charset="0"/>
                <a:cs typeface="Times New Roman" panose="02020603050405020304" pitchFamily="18" charset="0"/>
              </a:rPr>
              <a:t>Take thy fair hour, Laertes; time be thine,</a:t>
            </a:r>
          </a:p>
          <a:p>
            <a:pPr algn="just" rtl="0"/>
            <a:r>
              <a:rPr lang="en-US" sz="2400" dirty="0">
                <a:latin typeface="Times New Roman" panose="02020603050405020304" pitchFamily="18" charset="0"/>
                <a:cs typeface="Times New Roman" panose="02020603050405020304" pitchFamily="18" charset="0"/>
              </a:rPr>
              <a:t>And thy best graces spend it at thy will.</a:t>
            </a:r>
          </a:p>
          <a:p>
            <a:pPr algn="just" rtl="0"/>
            <a:r>
              <a:rPr lang="en-US" sz="2400" dirty="0">
                <a:latin typeface="Times New Roman" panose="02020603050405020304" pitchFamily="18" charset="0"/>
                <a:cs typeface="Times New Roman" panose="02020603050405020304" pitchFamily="18" charset="0"/>
              </a:rPr>
              <a:t>But now, my cousin Hamlet, and my son, ------</a:t>
            </a:r>
          </a:p>
          <a:p>
            <a:pPr algn="just" rtl="0"/>
            <a:endParaRPr lang="en-US" sz="2400" dirty="0">
              <a:latin typeface="Times New Roman" panose="02020603050405020304" pitchFamily="18" charset="0"/>
              <a:cs typeface="Times New Roman" panose="02020603050405020304" pitchFamily="18" charset="0"/>
            </a:endParaRP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2. line 65, Hamlet says an </a:t>
            </a:r>
            <a:r>
              <a:rPr lang="en-US" sz="2400" b="1" u="sng" dirty="0">
                <a:latin typeface="Times New Roman" panose="02020603050405020304" pitchFamily="18" charset="0"/>
                <a:cs typeface="Times New Roman" panose="02020603050405020304" pitchFamily="18" charset="0"/>
              </a:rPr>
              <a:t>Aside</a:t>
            </a:r>
            <a:r>
              <a:rPr lang="en-US" sz="2400" dirty="0">
                <a:latin typeface="Times New Roman" panose="02020603050405020304" pitchFamily="18" charset="0"/>
                <a:cs typeface="Times New Roman" panose="02020603050405020304" pitchFamily="18" charset="0"/>
              </a:rPr>
              <a:t>?</a:t>
            </a:r>
          </a:p>
          <a:p>
            <a:pPr algn="just" rtl="0"/>
            <a:endParaRPr lang="en-US" sz="2400" dirty="0">
              <a:latin typeface="Times New Roman" panose="02020603050405020304" pitchFamily="18" charset="0"/>
              <a:cs typeface="Times New Roman" panose="02020603050405020304" pitchFamily="18" charset="0"/>
            </a:endParaRP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3. line 140, a mythological allusion to Hyperion Vs. Satyr.</a:t>
            </a:r>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7695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3452DE-7BC9-4CBB-A1E3-D8AB9A69D07A}"/>
              </a:ext>
            </a:extLst>
          </p:cNvPr>
          <p:cNvSpPr>
            <a:spLocks noGrp="1"/>
          </p:cNvSpPr>
          <p:nvPr>
            <p:ph idx="4294967295"/>
          </p:nvPr>
        </p:nvSpPr>
        <p:spPr>
          <a:xfrm>
            <a:off x="0" y="647114"/>
            <a:ext cx="10213145" cy="5394911"/>
          </a:xfrm>
        </p:spPr>
        <p:txBody>
          <a:bodyPr>
            <a:normAutofit/>
          </a:bodyPr>
          <a:lstStyle/>
          <a:p>
            <a:pPr algn="just" rtl="0"/>
            <a:r>
              <a:rPr lang="en-US" sz="2400" dirty="0">
                <a:latin typeface="Times New Roman" panose="02020603050405020304" pitchFamily="18" charset="0"/>
                <a:cs typeface="Times New Roman" panose="02020603050405020304" pitchFamily="18" charset="0"/>
              </a:rPr>
              <a:t>4. line 146, Hamlet says “Frailty, thy name is woman.”</a:t>
            </a:r>
          </a:p>
          <a:p>
            <a:pPr algn="just" rtl="0"/>
            <a:endParaRPr lang="en-US" sz="2400" dirty="0">
              <a:latin typeface="Times New Roman" panose="02020603050405020304" pitchFamily="18" charset="0"/>
              <a:cs typeface="Times New Roman" panose="02020603050405020304" pitchFamily="18" charset="0"/>
            </a:endParaRP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5. line 149, a mythological allusion to Niobe.</a:t>
            </a:r>
          </a:p>
          <a:p>
            <a:pPr algn="just" rtl="0"/>
            <a:endParaRPr lang="en-US" sz="2400" dirty="0">
              <a:latin typeface="Times New Roman" panose="02020603050405020304" pitchFamily="18" charset="0"/>
              <a:cs typeface="Times New Roman" panose="02020603050405020304" pitchFamily="18" charset="0"/>
            </a:endParaRP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6. line 153, a mythological allusion to Hercules.</a:t>
            </a:r>
          </a:p>
          <a:p>
            <a:pPr algn="just" rtl="0"/>
            <a:endParaRPr lang="en-US" sz="2400" dirty="0">
              <a:latin typeface="Times New Roman" panose="02020603050405020304" pitchFamily="18" charset="0"/>
              <a:cs typeface="Times New Roman" panose="02020603050405020304" pitchFamily="18" charset="0"/>
            </a:endParaRP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7. lines 244-245, Hamlet’s exaggerations (a man of words?).</a:t>
            </a:r>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2352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388FB01-35CE-41DD-8A90-743C5264D326}"/>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 y="0"/>
            <a:ext cx="12192000" cy="6858000"/>
          </a:xfrm>
        </p:spPr>
      </p:pic>
    </p:spTree>
    <p:extLst>
      <p:ext uri="{BB962C8B-B14F-4D97-AF65-F5344CB8AC3E}">
        <p14:creationId xmlns:p14="http://schemas.microsoft.com/office/powerpoint/2010/main" val="874615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E0AA2D0-E43B-4F69-B033-8BC929E29568}"/>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0"/>
            <a:ext cx="12192000" cy="6857999"/>
          </a:xfrm>
        </p:spPr>
      </p:pic>
    </p:spTree>
    <p:extLst>
      <p:ext uri="{BB962C8B-B14F-4D97-AF65-F5344CB8AC3E}">
        <p14:creationId xmlns:p14="http://schemas.microsoft.com/office/powerpoint/2010/main" val="1572627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3B16699F-2EA8-47B5-9CC0-08EA1C11398B}"/>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 y="0"/>
            <a:ext cx="12192000" cy="6857999"/>
          </a:xfrm>
        </p:spPr>
      </p:pic>
    </p:spTree>
    <p:extLst>
      <p:ext uri="{BB962C8B-B14F-4D97-AF65-F5344CB8AC3E}">
        <p14:creationId xmlns:p14="http://schemas.microsoft.com/office/powerpoint/2010/main" val="1126541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3A6395FF-24D8-43BA-A4D7-76A9C3611E10}"/>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746241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5AEEAD6-042C-4DFF-AD16-86DD92131BA7}"/>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Tree>
    <p:extLst>
      <p:ext uri="{BB962C8B-B14F-4D97-AF65-F5344CB8AC3E}">
        <p14:creationId xmlns:p14="http://schemas.microsoft.com/office/powerpoint/2010/main" val="4004762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94E901F-54F1-4C6E-9ACA-387A5B57D513}"/>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681090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A6414184-8478-49E4-AD0A-517DE3BD5E14}"/>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Tree>
    <p:extLst>
      <p:ext uri="{BB962C8B-B14F-4D97-AF65-F5344CB8AC3E}">
        <p14:creationId xmlns:p14="http://schemas.microsoft.com/office/powerpoint/2010/main" val="273585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58229-E19E-47DB-B2E9-4351F1A2DE07}"/>
              </a:ext>
            </a:extLst>
          </p:cNvPr>
          <p:cNvSpPr>
            <a:spLocks noGrp="1"/>
          </p:cNvSpPr>
          <p:nvPr>
            <p:ph type="ctrTitle"/>
          </p:nvPr>
        </p:nvSpPr>
        <p:spPr>
          <a:xfrm>
            <a:off x="1507067" y="633046"/>
            <a:ext cx="7766936" cy="1856936"/>
          </a:xfrm>
        </p:spPr>
        <p:txBody>
          <a:bodyPr/>
          <a:lstStyle/>
          <a:p>
            <a:pPr algn="l" rtl="0"/>
            <a:r>
              <a:rPr lang="en-US" dirty="0">
                <a:latin typeface="Algerian" panose="04020705040A02060702" pitchFamily="82" charset="0"/>
              </a:rPr>
              <a:t>Act I</a:t>
            </a:r>
            <a:br>
              <a:rPr lang="en-US" dirty="0">
                <a:latin typeface="Algerian" panose="04020705040A02060702" pitchFamily="82" charset="0"/>
              </a:rPr>
            </a:br>
            <a:r>
              <a:rPr lang="en-US" dirty="0">
                <a:latin typeface="Algerian" panose="04020705040A02060702" pitchFamily="82" charset="0"/>
              </a:rPr>
              <a:t>scene II</a:t>
            </a:r>
            <a:endParaRPr lang="ar-IQ" dirty="0">
              <a:latin typeface="Algerian" panose="04020705040A02060702" pitchFamily="82" charset="0"/>
            </a:endParaRPr>
          </a:p>
        </p:txBody>
      </p:sp>
      <p:sp>
        <p:nvSpPr>
          <p:cNvPr id="3" name="Subtitle 2">
            <a:extLst>
              <a:ext uri="{FF2B5EF4-FFF2-40B4-BE49-F238E27FC236}">
                <a16:creationId xmlns:a16="http://schemas.microsoft.com/office/drawing/2014/main" id="{18AF3E71-C2B2-4BF1-A445-3EAF7083AD3F}"/>
              </a:ext>
            </a:extLst>
          </p:cNvPr>
          <p:cNvSpPr>
            <a:spLocks noGrp="1"/>
          </p:cNvSpPr>
          <p:nvPr>
            <p:ph type="subTitle" idx="1"/>
          </p:nvPr>
        </p:nvSpPr>
        <p:spPr>
          <a:xfrm>
            <a:off x="1507067" y="3559127"/>
            <a:ext cx="7766936" cy="1294227"/>
          </a:xfrm>
        </p:spPr>
        <p:txBody>
          <a:bodyPr>
            <a:normAutofit/>
          </a:bodyPr>
          <a:lstStyle/>
          <a:p>
            <a:pPr algn="l" rtl="0"/>
            <a:r>
              <a:rPr lang="en-US" sz="2800" b="1" i="1" dirty="0">
                <a:solidFill>
                  <a:srgbClr val="00B050"/>
                </a:solidFill>
                <a:latin typeface="Algerian" panose="04020705040A02060702" pitchFamily="82" charset="0"/>
              </a:rPr>
              <a:t>Amjed Lateef Jabbar</a:t>
            </a:r>
          </a:p>
          <a:p>
            <a:pPr algn="l" rtl="0"/>
            <a:r>
              <a:rPr lang="en-US" sz="2800" b="1" i="1" dirty="0">
                <a:solidFill>
                  <a:srgbClr val="00B050"/>
                </a:solidFill>
                <a:latin typeface="Algerian" panose="04020705040A02060702" pitchFamily="82" charset="0"/>
              </a:rPr>
              <a:t>Ph.D. in English Literature</a:t>
            </a:r>
            <a:endParaRPr lang="ar-IQ" sz="2800" b="1" i="1" dirty="0">
              <a:solidFill>
                <a:srgbClr val="00B050"/>
              </a:solidFill>
              <a:latin typeface="Algerian" panose="04020705040A02060702" pitchFamily="82" charset="0"/>
            </a:endParaRPr>
          </a:p>
        </p:txBody>
      </p:sp>
    </p:spTree>
    <p:extLst>
      <p:ext uri="{BB962C8B-B14F-4D97-AF65-F5344CB8AC3E}">
        <p14:creationId xmlns:p14="http://schemas.microsoft.com/office/powerpoint/2010/main" val="2081057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BCDA18-8EEA-458C-AF16-B113A07CB2F0}"/>
              </a:ext>
            </a:extLst>
          </p:cNvPr>
          <p:cNvSpPr>
            <a:spLocks noGrp="1"/>
          </p:cNvSpPr>
          <p:nvPr>
            <p:ph idx="4294967295"/>
          </p:nvPr>
        </p:nvSpPr>
        <p:spPr>
          <a:xfrm>
            <a:off x="0" y="773724"/>
            <a:ext cx="8596313" cy="5268302"/>
          </a:xfrm>
        </p:spPr>
        <p:txBody>
          <a:bodyPr>
            <a:normAutofit/>
          </a:bodyPr>
          <a:lstStyle/>
          <a:p>
            <a:pPr algn="just" rtl="0"/>
            <a:r>
              <a:rPr lang="en-US" sz="2800" dirty="0">
                <a:latin typeface="Times New Roman" panose="02020603050405020304" pitchFamily="18" charset="0"/>
                <a:cs typeface="Times New Roman" panose="02020603050405020304" pitchFamily="18" charset="0"/>
              </a:rPr>
              <a:t>The Scene functions as an introduction to the play.</a:t>
            </a:r>
          </a:p>
          <a:p>
            <a:pPr algn="just" rtl="0"/>
            <a:endParaRPr lang="en-US" sz="2800" dirty="0">
              <a:latin typeface="Times New Roman" panose="02020603050405020304" pitchFamily="18" charset="0"/>
              <a:cs typeface="Times New Roman" panose="02020603050405020304" pitchFamily="18" charset="0"/>
            </a:endParaRPr>
          </a:p>
          <a:p>
            <a:pPr algn="just" rtl="0"/>
            <a:r>
              <a:rPr lang="en-US" sz="2800" dirty="0">
                <a:latin typeface="Times New Roman" panose="02020603050405020304" pitchFamily="18" charset="0"/>
                <a:cs typeface="Times New Roman" panose="02020603050405020304" pitchFamily="18" charset="0"/>
              </a:rPr>
              <a:t>It highlights the contrast between scene 1 and scene 2.</a:t>
            </a:r>
          </a:p>
          <a:p>
            <a:pPr algn="just" rtl="0"/>
            <a:endParaRPr lang="en-US" sz="2800" dirty="0">
              <a:latin typeface="Times New Roman" panose="02020603050405020304" pitchFamily="18" charset="0"/>
              <a:cs typeface="Times New Roman" panose="02020603050405020304" pitchFamily="18" charset="0"/>
            </a:endParaRPr>
          </a:p>
          <a:p>
            <a:pPr algn="just" rtl="0"/>
            <a:r>
              <a:rPr lang="en-US" sz="2800" dirty="0">
                <a:latin typeface="Times New Roman" panose="02020603050405020304" pitchFamily="18" charset="0"/>
                <a:cs typeface="Times New Roman" panose="02020603050405020304" pitchFamily="18" charset="0"/>
              </a:rPr>
              <a:t>It presents the similarities between Hamlet and Fortinbras in terms of; kingdom, lost fathers, and revenge.</a:t>
            </a:r>
          </a:p>
        </p:txBody>
      </p:sp>
    </p:spTree>
    <p:extLst>
      <p:ext uri="{BB962C8B-B14F-4D97-AF65-F5344CB8AC3E}">
        <p14:creationId xmlns:p14="http://schemas.microsoft.com/office/powerpoint/2010/main" val="4181161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DDB6D9-E501-4663-B668-1815A0E4C46B}"/>
              </a:ext>
            </a:extLst>
          </p:cNvPr>
          <p:cNvSpPr>
            <a:spLocks noGrp="1"/>
          </p:cNvSpPr>
          <p:nvPr>
            <p:ph idx="4294967295"/>
          </p:nvPr>
        </p:nvSpPr>
        <p:spPr>
          <a:xfrm>
            <a:off x="0" y="745588"/>
            <a:ext cx="9608234" cy="5296437"/>
          </a:xfrm>
        </p:spPr>
        <p:txBody>
          <a:bodyPr>
            <a:normAutofit/>
          </a:bodyPr>
          <a:lstStyle/>
          <a:p>
            <a:pPr lvl="0" algn="just" rtl="0">
              <a:buClr>
                <a:srgbClr val="90C226"/>
              </a:buClr>
            </a:pPr>
            <a:r>
              <a:rPr lang="en-US" sz="2800" dirty="0">
                <a:solidFill>
                  <a:prstClr val="black">
                    <a:lumMod val="75000"/>
                    <a:lumOff val="25000"/>
                  </a:prstClr>
                </a:solidFill>
                <a:latin typeface="Times New Roman" panose="02020603050405020304" pitchFamily="18" charset="0"/>
                <a:cs typeface="Times New Roman" panose="02020603050405020304" pitchFamily="18" charset="0"/>
              </a:rPr>
              <a:t>This scene focuses on 3 questions:</a:t>
            </a:r>
          </a:p>
          <a:p>
            <a:pPr lvl="0" algn="just" rtl="0">
              <a:buClr>
                <a:srgbClr val="90C226"/>
              </a:buClr>
            </a:pPr>
            <a:r>
              <a:rPr lang="en-US" sz="2800" dirty="0">
                <a:solidFill>
                  <a:prstClr val="black">
                    <a:lumMod val="75000"/>
                    <a:lumOff val="25000"/>
                  </a:prstClr>
                </a:solidFill>
                <a:latin typeface="Times New Roman" panose="02020603050405020304" pitchFamily="18" charset="0"/>
                <a:cs typeface="Times New Roman" panose="02020603050405020304" pitchFamily="18" charset="0"/>
              </a:rPr>
              <a:t>A: why is Claudius king, not Hamlet?</a:t>
            </a:r>
          </a:p>
          <a:p>
            <a:pPr lvl="0" algn="just" rtl="0">
              <a:buClr>
                <a:srgbClr val="90C226"/>
              </a:buClr>
            </a:pPr>
            <a:endParaRPr lang="en-US" sz="2800" dirty="0">
              <a:solidFill>
                <a:prstClr val="black">
                  <a:lumMod val="75000"/>
                  <a:lumOff val="25000"/>
                </a:prstClr>
              </a:solidFill>
              <a:latin typeface="Times New Roman" panose="02020603050405020304" pitchFamily="18" charset="0"/>
              <a:cs typeface="Times New Roman" panose="02020603050405020304" pitchFamily="18" charset="0"/>
            </a:endParaRPr>
          </a:p>
          <a:p>
            <a:pPr lvl="0" algn="just" rtl="0">
              <a:buClr>
                <a:srgbClr val="90C226"/>
              </a:buClr>
            </a:pPr>
            <a:r>
              <a:rPr lang="en-US" sz="2800" dirty="0">
                <a:solidFill>
                  <a:prstClr val="black">
                    <a:lumMod val="75000"/>
                    <a:lumOff val="25000"/>
                  </a:prstClr>
                </a:solidFill>
                <a:latin typeface="Times New Roman" panose="02020603050405020304" pitchFamily="18" charset="0"/>
                <a:cs typeface="Times New Roman" panose="02020603050405020304" pitchFamily="18" charset="0"/>
              </a:rPr>
              <a:t>B: how can Claudius mourn and smile at the same time?</a:t>
            </a:r>
          </a:p>
          <a:p>
            <a:pPr lvl="0" algn="just" rtl="0">
              <a:buClr>
                <a:srgbClr val="90C226"/>
              </a:buClr>
            </a:pPr>
            <a:endParaRPr lang="en-US" sz="2800" dirty="0">
              <a:solidFill>
                <a:prstClr val="black">
                  <a:lumMod val="75000"/>
                  <a:lumOff val="25000"/>
                </a:prstClr>
              </a:solidFill>
              <a:latin typeface="Times New Roman" panose="02020603050405020304" pitchFamily="18" charset="0"/>
              <a:cs typeface="Times New Roman" panose="02020603050405020304" pitchFamily="18" charset="0"/>
            </a:endParaRPr>
          </a:p>
          <a:p>
            <a:pPr lvl="0" algn="just" rtl="0">
              <a:buClr>
                <a:srgbClr val="90C226"/>
              </a:buClr>
            </a:pPr>
            <a:r>
              <a:rPr lang="en-US" sz="2800" dirty="0">
                <a:solidFill>
                  <a:prstClr val="black">
                    <a:lumMod val="75000"/>
                    <a:lumOff val="25000"/>
                  </a:prstClr>
                </a:solidFill>
                <a:latin typeface="Times New Roman" panose="02020603050405020304" pitchFamily="18" charset="0"/>
                <a:cs typeface="Times New Roman" panose="02020603050405020304" pitchFamily="18" charset="0"/>
              </a:rPr>
              <a:t>C: are Claudius and Gertrude guilty of incest and adultery?</a:t>
            </a:r>
            <a:endParaRPr lang="ar-IQ" sz="2800" dirty="0">
              <a:solidFill>
                <a:prstClr val="black">
                  <a:lumMod val="75000"/>
                  <a:lumOff val="25000"/>
                </a:prstClr>
              </a:solidFill>
              <a:latin typeface="Times New Roman" panose="02020603050405020304" pitchFamily="18" charset="0"/>
              <a:cs typeface="Times New Roman" panose="02020603050405020304" pitchFamily="18" charset="0"/>
            </a:endParaRPr>
          </a:p>
          <a:p>
            <a:pPr algn="just" rtl="0"/>
            <a:endParaRPr lang="ar-IQ"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2644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264B8E-B3C7-4688-9B27-0FEEEF12822E}"/>
              </a:ext>
            </a:extLst>
          </p:cNvPr>
          <p:cNvSpPr>
            <a:spLocks noGrp="1"/>
          </p:cNvSpPr>
          <p:nvPr>
            <p:ph idx="4294967295"/>
          </p:nvPr>
        </p:nvSpPr>
        <p:spPr>
          <a:xfrm>
            <a:off x="0" y="609600"/>
            <a:ext cx="9732963" cy="5834063"/>
          </a:xfrm>
        </p:spPr>
        <p:txBody>
          <a:bodyPr>
            <a:normAutofit/>
          </a:bodyPr>
          <a:lstStyle/>
          <a:p>
            <a:pPr algn="just" rtl="0"/>
            <a:r>
              <a:rPr lang="en-US" sz="2400" dirty="0">
                <a:latin typeface="Times New Roman" panose="02020603050405020304" pitchFamily="18" charset="0"/>
                <a:cs typeface="Times New Roman" panose="02020603050405020304" pitchFamily="18" charset="0"/>
              </a:rPr>
              <a:t>Hamlet’s witty pun (line 67) “I am too much in the sun” which carries three possible meanings: son (3 times), sun (melancholy), and a very dedicated son to his father.</a:t>
            </a: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At this stage in the play, Hamlet is hurt by and angry at his mother because he thinks that she shamed him and the memory of his father, so he is trying to shame her.</a:t>
            </a: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Hamlet is poetic and idealistic in soul, thus he is now shocked (everything SEEMS), nothing is as he thought it to be.</a:t>
            </a:r>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4070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B46DA4-B119-456E-8C7A-0816A5BAC439}"/>
              </a:ext>
            </a:extLst>
          </p:cNvPr>
          <p:cNvSpPr>
            <a:spLocks noGrp="1"/>
          </p:cNvSpPr>
          <p:nvPr>
            <p:ph idx="4294967295"/>
          </p:nvPr>
        </p:nvSpPr>
        <p:spPr>
          <a:xfrm>
            <a:off x="1" y="815926"/>
            <a:ext cx="9791114" cy="5226099"/>
          </a:xfrm>
        </p:spPr>
        <p:txBody>
          <a:bodyPr>
            <a:normAutofit/>
          </a:bodyPr>
          <a:lstStyle/>
          <a:p>
            <a:pPr algn="just" rtl="0"/>
            <a:r>
              <a:rPr lang="en-US" sz="2400" dirty="0">
                <a:latin typeface="Times New Roman" panose="02020603050405020304" pitchFamily="18" charset="0"/>
                <a:cs typeface="Times New Roman" panose="02020603050405020304" pitchFamily="18" charset="0"/>
              </a:rPr>
              <a:t>First soliloquy in the play, line 254 (dramatic irony), it tells 3 things about Hamlet:</a:t>
            </a: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1. the extent of his disturbance even before the appearance of the ghost.</a:t>
            </a: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2. his fury and shock at his mother.</a:t>
            </a: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3. the crux of his melancholy (the world in chaos, all feels wrong). </a:t>
            </a:r>
          </a:p>
          <a:p>
            <a:pPr algn="just" rtl="0"/>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0669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2CC78C-E21B-4E09-9320-9FBAC35C5393}"/>
              </a:ext>
            </a:extLst>
          </p:cNvPr>
          <p:cNvSpPr>
            <a:spLocks noGrp="1"/>
          </p:cNvSpPr>
          <p:nvPr>
            <p:ph idx="4294967295"/>
          </p:nvPr>
        </p:nvSpPr>
        <p:spPr>
          <a:xfrm>
            <a:off x="0" y="717452"/>
            <a:ext cx="10086535" cy="5324573"/>
          </a:xfrm>
        </p:spPr>
        <p:txBody>
          <a:bodyPr>
            <a:normAutofit/>
          </a:bodyPr>
          <a:lstStyle/>
          <a:p>
            <a:pPr algn="just" rtl="0"/>
            <a:r>
              <a:rPr lang="en-US" sz="2400" dirty="0">
                <a:latin typeface="Times New Roman" panose="02020603050405020304" pitchFamily="18" charset="0"/>
                <a:cs typeface="Times New Roman" panose="02020603050405020304" pitchFamily="18" charset="0"/>
              </a:rPr>
              <a:t>Hamlet embodies all the features of melancholy:</a:t>
            </a: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1. he despises life.</a:t>
            </a: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2. he wishes he were dead.</a:t>
            </a: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3. he feels that he has no control over his own self nor his surroundings.</a:t>
            </a: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To make it worse, he must be silent: he cannot change it, but cannot accept it.</a:t>
            </a:r>
          </a:p>
          <a:p>
            <a:pPr algn="just" rtl="0"/>
            <a:endParaRPr lang="en-US" sz="2400" dirty="0">
              <a:latin typeface="Times New Roman" panose="02020603050405020304" pitchFamily="18" charset="0"/>
              <a:cs typeface="Times New Roman" panose="02020603050405020304" pitchFamily="18" charset="0"/>
            </a:endParaRPr>
          </a:p>
          <a:p>
            <a:pPr algn="just" rtl="0"/>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447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E12CAC-C979-4E6E-8196-58489ED21EA0}"/>
              </a:ext>
            </a:extLst>
          </p:cNvPr>
          <p:cNvSpPr>
            <a:spLocks noGrp="1"/>
          </p:cNvSpPr>
          <p:nvPr>
            <p:ph idx="4294967295"/>
          </p:nvPr>
        </p:nvSpPr>
        <p:spPr>
          <a:xfrm>
            <a:off x="0" y="337626"/>
            <a:ext cx="9622302" cy="5704400"/>
          </a:xfrm>
        </p:spPr>
        <p:txBody>
          <a:bodyPr>
            <a:normAutofit/>
          </a:bodyPr>
          <a:lstStyle/>
          <a:p>
            <a:pPr algn="just" rtl="0"/>
            <a:r>
              <a:rPr lang="en-US" sz="2400" dirty="0">
                <a:latin typeface="Times New Roman" panose="02020603050405020304" pitchFamily="18" charset="0"/>
                <a:cs typeface="Times New Roman" panose="02020603050405020304" pitchFamily="18" charset="0"/>
              </a:rPr>
              <a:t>this scene shows Hamlet’s enthusiasm and happiness for seeing Horatio (lord, sponsor?).</a:t>
            </a: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The exchange between Hamlet and Horatio is an example of Stichomythia:</a:t>
            </a: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It is the technique in which two actors deliver speech in alternating lines.</a:t>
            </a: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It functions as: 1. emphasizing the significance of what is discussed, and, 2. the scene gains force and excitement from it.</a:t>
            </a:r>
          </a:p>
          <a:p>
            <a:pPr algn="just" rtl="0"/>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5366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7E4E57-5975-4646-B3AF-CB21DE11EDBD}"/>
              </a:ext>
            </a:extLst>
          </p:cNvPr>
          <p:cNvSpPr>
            <a:spLocks noGrp="1"/>
          </p:cNvSpPr>
          <p:nvPr>
            <p:ph idx="4294967295"/>
          </p:nvPr>
        </p:nvSpPr>
        <p:spPr>
          <a:xfrm>
            <a:off x="0" y="2588454"/>
            <a:ext cx="9537895" cy="3453571"/>
          </a:xfrm>
        </p:spPr>
        <p:txBody>
          <a:bodyPr>
            <a:normAutofit/>
          </a:bodyPr>
          <a:lstStyle/>
          <a:p>
            <a:pPr algn="just" rtl="0"/>
            <a:r>
              <a:rPr lang="en-US" sz="2800" dirty="0">
                <a:latin typeface="Times New Roman" panose="02020603050405020304" pitchFamily="18" charset="0"/>
                <a:cs typeface="Times New Roman" panose="02020603050405020304" pitchFamily="18" charset="0"/>
              </a:rPr>
              <a:t>As usual in Shakespearean drama, the scene ends in suspense.</a:t>
            </a:r>
            <a:endParaRPr lang="ar-IQ"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41495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122</TotalTime>
  <Words>534</Words>
  <Application>Microsoft Office PowerPoint</Application>
  <PresentationFormat>Widescreen</PresentationFormat>
  <Paragraphs>69</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Algerian</vt:lpstr>
      <vt:lpstr>Arial</vt:lpstr>
      <vt:lpstr>Tahoma</vt:lpstr>
      <vt:lpstr>Times New Roman</vt:lpstr>
      <vt:lpstr>Trebuchet MS</vt:lpstr>
      <vt:lpstr>Wingdings 3</vt:lpstr>
      <vt:lpstr>Facet</vt:lpstr>
      <vt:lpstr>PowerPoint Presentation</vt:lpstr>
      <vt:lpstr>Act I scene II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 I scene II</dc:title>
  <dc:creator>Lenovo</dc:creator>
  <cp:lastModifiedBy>AMJED</cp:lastModifiedBy>
  <cp:revision>19</cp:revision>
  <dcterms:created xsi:type="dcterms:W3CDTF">2020-02-15T18:46:07Z</dcterms:created>
  <dcterms:modified xsi:type="dcterms:W3CDTF">2025-01-18T13:14:23Z</dcterms:modified>
</cp:coreProperties>
</file>