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12" r:id="rId1"/>
  </p:sldMasterIdLst>
  <p:notesMasterIdLst>
    <p:notesMasterId r:id="rId13"/>
  </p:notesMasterIdLst>
  <p:sldIdLst>
    <p:sldId id="306" r:id="rId2"/>
    <p:sldId id="256" r:id="rId3"/>
    <p:sldId id="257" r:id="rId4"/>
    <p:sldId id="293" r:id="rId5"/>
    <p:sldId id="258" r:id="rId6"/>
    <p:sldId id="259" r:id="rId7"/>
    <p:sldId id="302" r:id="rId8"/>
    <p:sldId id="280" r:id="rId9"/>
    <p:sldId id="294" r:id="rId10"/>
    <p:sldId id="295" r:id="rId11"/>
    <p:sldId id="30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6" d="100"/>
          <a:sy n="66" d="100"/>
        </p:scale>
        <p:origin x="-876"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IQ"/>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6AE8349E-00F6-4065-B389-73513B1D5946}" type="datetimeFigureOut">
              <a:rPr lang="ar-IQ" smtClean="0"/>
              <a:pPr/>
              <a:t>20/07/1446</a:t>
            </a:fld>
            <a:endParaRPr lang="ar-IQ"/>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ar-IQ"/>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IQ"/>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27CC1286-6CDF-47C0-9840-3FB50F64D00D}" type="slidenum">
              <a:rPr lang="ar-IQ" smtClean="0"/>
              <a:pPr/>
              <a:t>‹#›</a:t>
            </a:fld>
            <a:endParaRPr lang="ar-IQ"/>
          </a:p>
        </p:txBody>
      </p:sp>
    </p:spTree>
    <p:extLst>
      <p:ext uri="{BB962C8B-B14F-4D97-AF65-F5344CB8AC3E}">
        <p14:creationId xmlns:p14="http://schemas.microsoft.com/office/powerpoint/2010/main" xmlns="" val="1171647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cstate="print">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910AA2B-7DA2-473E-82F2-CDA880DB6375}" type="datetimeFigureOut">
              <a:rPr lang="ar-IQ" smtClean="0"/>
              <a:pPr/>
              <a:t>20/07/1446</a:t>
            </a:fld>
            <a:endParaRPr lang="ar-IQ"/>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ar-IQ"/>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7F560880-79E0-4BD7-9A8F-4787C03F55D8}" type="slidenum">
              <a:rPr lang="ar-IQ" smtClean="0"/>
              <a:pPr/>
              <a:t>‹#›</a:t>
            </a:fld>
            <a:endParaRPr lang="ar-IQ"/>
          </a:p>
        </p:txBody>
      </p:sp>
    </p:spTree>
    <p:extLst>
      <p:ext uri="{BB962C8B-B14F-4D97-AF65-F5344CB8AC3E}">
        <p14:creationId xmlns:p14="http://schemas.microsoft.com/office/powerpoint/2010/main" xmlns="" val="22630455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10AA2B-7DA2-473E-82F2-CDA880DB6375}" type="datetimeFigureOut">
              <a:rPr lang="ar-IQ" smtClean="0"/>
              <a:pPr/>
              <a:t>20/07/1446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F560880-79E0-4BD7-9A8F-4787C03F55D8}" type="slidenum">
              <a:rPr lang="ar-IQ" smtClean="0"/>
              <a:pPr/>
              <a:t>‹#›</a:t>
            </a:fld>
            <a:endParaRPr lang="ar-IQ"/>
          </a:p>
        </p:txBody>
      </p:sp>
    </p:spTree>
    <p:extLst>
      <p:ext uri="{BB962C8B-B14F-4D97-AF65-F5344CB8AC3E}">
        <p14:creationId xmlns:p14="http://schemas.microsoft.com/office/powerpoint/2010/main" xmlns="" val="1569994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10AA2B-7DA2-473E-82F2-CDA880DB6375}" type="datetimeFigureOut">
              <a:rPr lang="ar-IQ" smtClean="0"/>
              <a:pPr/>
              <a:t>20/07/1446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F560880-79E0-4BD7-9A8F-4787C03F55D8}" type="slidenum">
              <a:rPr lang="ar-IQ" smtClean="0"/>
              <a:pPr/>
              <a:t>‹#›</a:t>
            </a:fld>
            <a:endParaRPr lang="ar-IQ"/>
          </a:p>
        </p:txBody>
      </p:sp>
    </p:spTree>
    <p:extLst>
      <p:ext uri="{BB962C8B-B14F-4D97-AF65-F5344CB8AC3E}">
        <p14:creationId xmlns:p14="http://schemas.microsoft.com/office/powerpoint/2010/main" xmlns="" val="103976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10AA2B-7DA2-473E-82F2-CDA880DB6375}" type="datetimeFigureOut">
              <a:rPr lang="ar-IQ" smtClean="0"/>
              <a:pPr/>
              <a:t>20/07/1446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F560880-79E0-4BD7-9A8F-4787C03F55D8}" type="slidenum">
              <a:rPr lang="ar-IQ" smtClean="0"/>
              <a:pPr/>
              <a:t>‹#›</a:t>
            </a:fld>
            <a:endParaRPr lang="ar-IQ"/>
          </a:p>
        </p:txBody>
      </p:sp>
    </p:spTree>
    <p:extLst>
      <p:ext uri="{BB962C8B-B14F-4D97-AF65-F5344CB8AC3E}">
        <p14:creationId xmlns:p14="http://schemas.microsoft.com/office/powerpoint/2010/main" xmlns="" val="3746763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cstate="print">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D910AA2B-7DA2-473E-82F2-CDA880DB6375}" type="datetimeFigureOut">
              <a:rPr lang="ar-IQ" smtClean="0"/>
              <a:pPr/>
              <a:t>20/07/1446</a:t>
            </a:fld>
            <a:endParaRPr lang="ar-IQ"/>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ar-IQ"/>
          </a:p>
        </p:txBody>
      </p:sp>
      <p:sp>
        <p:nvSpPr>
          <p:cNvPr id="6" name="Slide Number Placeholder 5"/>
          <p:cNvSpPr>
            <a:spLocks noGrp="1"/>
          </p:cNvSpPr>
          <p:nvPr>
            <p:ph type="sldNum" sz="quarter" idx="12"/>
          </p:nvPr>
        </p:nvSpPr>
        <p:spPr>
          <a:xfrm>
            <a:off x="8604504" y="5211060"/>
            <a:ext cx="2112264" cy="228600"/>
          </a:xfrm>
        </p:spPr>
        <p:txBody>
          <a:bodyPr/>
          <a:lstStyle/>
          <a:p>
            <a:fld id="{7F560880-79E0-4BD7-9A8F-4787C03F55D8}" type="slidenum">
              <a:rPr lang="ar-IQ" smtClean="0"/>
              <a:pPr/>
              <a:t>‹#›</a:t>
            </a:fld>
            <a:endParaRPr lang="ar-IQ"/>
          </a:p>
        </p:txBody>
      </p:sp>
    </p:spTree>
    <p:extLst>
      <p:ext uri="{BB962C8B-B14F-4D97-AF65-F5344CB8AC3E}">
        <p14:creationId xmlns:p14="http://schemas.microsoft.com/office/powerpoint/2010/main" xmlns="" val="135497867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10AA2B-7DA2-473E-82F2-CDA880DB6375}" type="datetimeFigureOut">
              <a:rPr lang="ar-IQ" smtClean="0"/>
              <a:pPr/>
              <a:t>20/07/1446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F560880-79E0-4BD7-9A8F-4787C03F55D8}" type="slidenum">
              <a:rPr lang="ar-IQ" smtClean="0"/>
              <a:pPr/>
              <a:t>‹#›</a:t>
            </a:fld>
            <a:endParaRPr lang="ar-IQ"/>
          </a:p>
        </p:txBody>
      </p:sp>
    </p:spTree>
    <p:extLst>
      <p:ext uri="{BB962C8B-B14F-4D97-AF65-F5344CB8AC3E}">
        <p14:creationId xmlns:p14="http://schemas.microsoft.com/office/powerpoint/2010/main" xmlns="" val="2461065295"/>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10AA2B-7DA2-473E-82F2-CDA880DB6375}" type="datetimeFigureOut">
              <a:rPr lang="ar-IQ" smtClean="0"/>
              <a:pPr/>
              <a:t>20/07/1446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F560880-79E0-4BD7-9A8F-4787C03F55D8}" type="slidenum">
              <a:rPr lang="ar-IQ" smtClean="0"/>
              <a:pPr/>
              <a:t>‹#›</a:t>
            </a:fld>
            <a:endParaRPr lang="ar-IQ"/>
          </a:p>
        </p:txBody>
      </p:sp>
    </p:spTree>
    <p:extLst>
      <p:ext uri="{BB962C8B-B14F-4D97-AF65-F5344CB8AC3E}">
        <p14:creationId xmlns:p14="http://schemas.microsoft.com/office/powerpoint/2010/main" xmlns="" val="4262588839"/>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10AA2B-7DA2-473E-82F2-CDA880DB6375}" type="datetimeFigureOut">
              <a:rPr lang="ar-IQ" smtClean="0"/>
              <a:pPr/>
              <a:t>20/07/1446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F560880-79E0-4BD7-9A8F-4787C03F55D8}" type="slidenum">
              <a:rPr lang="ar-IQ" smtClean="0"/>
              <a:pPr/>
              <a:t>‹#›</a:t>
            </a:fld>
            <a:endParaRPr lang="ar-IQ"/>
          </a:p>
        </p:txBody>
      </p:sp>
    </p:spTree>
    <p:extLst>
      <p:ext uri="{BB962C8B-B14F-4D97-AF65-F5344CB8AC3E}">
        <p14:creationId xmlns:p14="http://schemas.microsoft.com/office/powerpoint/2010/main" xmlns="" val="2748974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10AA2B-7DA2-473E-82F2-CDA880DB6375}" type="datetimeFigureOut">
              <a:rPr lang="ar-IQ" smtClean="0"/>
              <a:pPr/>
              <a:t>20/07/1446</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F560880-79E0-4BD7-9A8F-4787C03F55D8}" type="slidenum">
              <a:rPr lang="ar-IQ" smtClean="0"/>
              <a:pPr/>
              <a:t>‹#›</a:t>
            </a:fld>
            <a:endParaRPr lang="ar-IQ"/>
          </a:p>
        </p:txBody>
      </p:sp>
    </p:spTree>
    <p:extLst>
      <p:ext uri="{BB962C8B-B14F-4D97-AF65-F5344CB8AC3E}">
        <p14:creationId xmlns:p14="http://schemas.microsoft.com/office/powerpoint/2010/main" xmlns="" val="3756696230"/>
      </p:ext>
    </p:extLst>
  </p:cSld>
  <p:clrMapOvr>
    <a:masterClrMapping/>
  </p:clrMapOvr>
  <p:extLst>
    <p:ext uri="{DCECCB84-F9BA-43D5-87BE-67443E8EF086}">
      <p15:sldGuideLst xmlns:p15="http://schemas.microsoft.com/office/powerpoint/2012/main" xmlns=""/>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D910AA2B-7DA2-473E-82F2-CDA880DB6375}" type="datetimeFigureOut">
              <a:rPr lang="ar-IQ" smtClean="0"/>
              <a:pPr/>
              <a:t>20/07/1446</a:t>
            </a:fld>
            <a:endParaRPr lang="ar-IQ"/>
          </a:p>
        </p:txBody>
      </p:sp>
      <p:sp>
        <p:nvSpPr>
          <p:cNvPr id="9" name="Footer Placeholder 8"/>
          <p:cNvSpPr>
            <a:spLocks noGrp="1"/>
          </p:cNvSpPr>
          <p:nvPr>
            <p:ph type="ftr" sz="quarter" idx="11"/>
          </p:nvPr>
        </p:nvSpPr>
        <p:spPr/>
        <p:txBody>
          <a:bodyPr/>
          <a:lstStyle>
            <a:lvl1pPr algn="r">
              <a:defRPr/>
            </a:lvl1pPr>
          </a:lstStyle>
          <a:p>
            <a:endParaRPr lang="ar-IQ"/>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7F560880-79E0-4BD7-9A8F-4787C03F55D8}" type="slidenum">
              <a:rPr lang="ar-IQ" smtClean="0"/>
              <a:pPr/>
              <a:t>‹#›</a:t>
            </a:fld>
            <a:endParaRPr lang="ar-IQ"/>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3740580082"/>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D910AA2B-7DA2-473E-82F2-CDA880DB6375}" type="datetimeFigureOut">
              <a:rPr lang="ar-IQ" smtClean="0"/>
              <a:pPr/>
              <a:t>20/07/1446</a:t>
            </a:fld>
            <a:endParaRPr lang="ar-IQ"/>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ar-IQ"/>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7F560880-79E0-4BD7-9A8F-4787C03F55D8}" type="slidenum">
              <a:rPr lang="ar-IQ" smtClean="0"/>
              <a:pPr/>
              <a:t>‹#›</a:t>
            </a:fld>
            <a:endParaRPr lang="ar-IQ"/>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937365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D910AA2B-7DA2-473E-82F2-CDA880DB6375}" type="datetimeFigureOut">
              <a:rPr lang="ar-IQ" smtClean="0"/>
              <a:pPr/>
              <a:t>20/07/1446</a:t>
            </a:fld>
            <a:endParaRPr lang="ar-IQ"/>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ar-IQ"/>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7F560880-79E0-4BD7-9A8F-4787C03F55D8}" type="slidenum">
              <a:rPr lang="ar-IQ" smtClean="0"/>
              <a:pPr/>
              <a:t>‹#›</a:t>
            </a:fld>
            <a:endParaRPr lang="ar-IQ"/>
          </a:p>
        </p:txBody>
      </p:sp>
    </p:spTree>
    <p:extLst>
      <p:ext uri="{BB962C8B-B14F-4D97-AF65-F5344CB8AC3E}">
        <p14:creationId xmlns:p14="http://schemas.microsoft.com/office/powerpoint/2010/main" xmlns="" val="3581498124"/>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defTabSz="914400" rtl="1"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r" defTabSz="914400" rtl="1"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List_of_early_spring_flowers" TargetMode="External"/><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hyperlink" Target="https://creativecommons.org/licenses/by-sa/3.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3623" y="3008709"/>
            <a:ext cx="9070848" cy="1673352"/>
          </a:xfrm>
        </p:spPr>
        <p:txBody>
          <a:bodyPr/>
          <a:lstStyle/>
          <a:p>
            <a:r>
              <a:rPr lang="ar-IQ" sz="2800" dirty="0" smtClean="0"/>
              <a:t>كلية التربية للعلوم الانسانية / قسم اللغة الانكليزية</a:t>
            </a:r>
            <a:br>
              <a:rPr lang="ar-IQ" sz="2800" dirty="0" smtClean="0"/>
            </a:br>
            <a:r>
              <a:rPr lang="ar-IQ" sz="2800" dirty="0" smtClean="0"/>
              <a:t/>
            </a:r>
            <a:br>
              <a:rPr lang="ar-IQ" sz="2800" dirty="0" smtClean="0"/>
            </a:br>
            <a:r>
              <a:rPr lang="ar-IQ" sz="2800" dirty="0" smtClean="0"/>
              <a:t>المرحلة الثالثة / المسرح الاليزابيثي</a:t>
            </a:r>
            <a:endParaRPr lang="en-US" sz="2800" dirty="0"/>
          </a:p>
        </p:txBody>
      </p:sp>
      <p:sp>
        <p:nvSpPr>
          <p:cNvPr id="3" name="Text Placeholder 2"/>
          <p:cNvSpPr>
            <a:spLocks noGrp="1"/>
          </p:cNvSpPr>
          <p:nvPr>
            <p:ph type="body" idx="1"/>
          </p:nvPr>
        </p:nvSpPr>
        <p:spPr/>
        <p:txBody>
          <a:bodyPr>
            <a:normAutofit/>
          </a:bodyPr>
          <a:lstStyle/>
          <a:p>
            <a:r>
              <a:rPr lang="ar-IQ" sz="2000" b="1" dirty="0" smtClean="0"/>
              <a:t>ا.م.د أمجد لطيف جبار</a:t>
            </a:r>
            <a:endParaRPr lang="en-US" sz="20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127497" y="1245223"/>
            <a:ext cx="1943100" cy="1828800"/>
          </a:xfrm>
          <a:prstGeom prst="rect">
            <a:avLst/>
          </a:prstGeom>
        </p:spPr>
      </p:pic>
    </p:spTree>
    <p:extLst>
      <p:ext uri="{BB962C8B-B14F-4D97-AF65-F5344CB8AC3E}">
        <p14:creationId xmlns:p14="http://schemas.microsoft.com/office/powerpoint/2010/main" xmlns="" val="2461460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A5D2934-C2E1-4749-846A-A3DFFB70004E}"/>
              </a:ext>
            </a:extLst>
          </p:cNvPr>
          <p:cNvSpPr>
            <a:spLocks noGrp="1"/>
          </p:cNvSpPr>
          <p:nvPr>
            <p:ph idx="4294967295"/>
          </p:nvPr>
        </p:nvSpPr>
        <p:spPr>
          <a:xfrm>
            <a:off x="618978" y="1476375"/>
            <a:ext cx="10705514" cy="4600575"/>
          </a:xfrm>
        </p:spPr>
        <p:txBody>
          <a:bodyPr>
            <a:normAutofit/>
          </a:bodyPr>
          <a:lstStyle/>
          <a:p>
            <a:pPr marL="0" indent="0" algn="just" rtl="0">
              <a:buNone/>
            </a:pPr>
            <a:r>
              <a:rPr lang="en-US" sz="2800" dirty="0">
                <a:latin typeface="Times New Roman" panose="02020603050405020304" pitchFamily="18" charset="0"/>
                <a:cs typeface="Times New Roman" panose="02020603050405020304" pitchFamily="18" charset="0"/>
              </a:rPr>
              <a:t>This type of society is completely controlled by Males (men), because in the Elizabethan Era, people were believing that all men are better than all women (social hierarchy). An example of this sort of society in this scene is:</a:t>
            </a:r>
          </a:p>
          <a:p>
            <a:pPr marL="0" indent="0" algn="just" rtl="0">
              <a:buNone/>
            </a:pPr>
            <a:r>
              <a:rPr lang="en-US" sz="2800" dirty="0">
                <a:latin typeface="Times New Roman" panose="02020603050405020304" pitchFamily="18" charset="0"/>
                <a:cs typeface="Times New Roman" panose="02020603050405020304" pitchFamily="18" charset="0"/>
              </a:rPr>
              <a:t>When Polonius asks his daughter Ophelia if she has been talking to Hamlet, she explains that she </a:t>
            </a:r>
            <a:r>
              <a:rPr lang="en-US" sz="2800" dirty="0">
                <a:solidFill>
                  <a:srgbClr val="FF0000"/>
                </a:solidFill>
                <a:latin typeface="Times New Roman" panose="02020603050405020304" pitchFamily="18" charset="0"/>
                <a:cs typeface="Times New Roman" panose="02020603050405020304" pitchFamily="18" charset="0"/>
              </a:rPr>
              <a:t>ceased</a:t>
            </a:r>
            <a:r>
              <a:rPr lang="en-US" sz="2800" dirty="0">
                <a:latin typeface="Times New Roman" panose="02020603050405020304" pitchFamily="18" charset="0"/>
                <a:cs typeface="Times New Roman" panose="02020603050405020304" pitchFamily="18" charset="0"/>
              </a:rPr>
              <a:t> contact with Hamlet, just as her father </a:t>
            </a:r>
            <a:r>
              <a:rPr lang="en-US" sz="2800" dirty="0">
                <a:solidFill>
                  <a:srgbClr val="FF0000"/>
                </a:solidFill>
                <a:latin typeface="Times New Roman" panose="02020603050405020304" pitchFamily="18" charset="0"/>
                <a:cs typeface="Times New Roman" panose="02020603050405020304" pitchFamily="18" charset="0"/>
              </a:rPr>
              <a:t>ordered</a:t>
            </a:r>
            <a:r>
              <a:rPr lang="en-US" sz="2800" dirty="0">
                <a:latin typeface="Times New Roman" panose="02020603050405020304" pitchFamily="18" charset="0"/>
                <a:cs typeface="Times New Roman" panose="02020603050405020304" pitchFamily="18" charset="0"/>
              </a:rPr>
              <a:t>.</a:t>
            </a:r>
          </a:p>
          <a:p>
            <a:pPr marL="0" indent="0" algn="just" rtl="0">
              <a:buNone/>
            </a:pPr>
            <a:endParaRPr lang="en-US" sz="2800" dirty="0">
              <a:latin typeface="Times New Roman" panose="02020603050405020304" pitchFamily="18" charset="0"/>
              <a:cs typeface="Times New Roman" panose="02020603050405020304" pitchFamily="18" charset="0"/>
            </a:endParaRPr>
          </a:p>
          <a:p>
            <a:pPr marL="0" indent="0" algn="just" rtl="0">
              <a:buNone/>
            </a:pPr>
            <a:endParaRPr lang="ar-IQ" sz="2800" dirty="0">
              <a:latin typeface="Times New Roman" panose="02020603050405020304" pitchFamily="18" charset="0"/>
              <a:cs typeface="Times New Roman" panose="02020603050405020304" pitchFamily="18" charset="0"/>
            </a:endParaRPr>
          </a:p>
        </p:txBody>
      </p:sp>
      <p:sp>
        <p:nvSpPr>
          <p:cNvPr id="2" name="Title 1">
            <a:extLst>
              <a:ext uri="{FF2B5EF4-FFF2-40B4-BE49-F238E27FC236}">
                <a16:creationId xmlns:a16="http://schemas.microsoft.com/office/drawing/2014/main" xmlns="" id="{3C2561E1-3CF5-4E0D-BA83-C6505C1B6895}"/>
              </a:ext>
            </a:extLst>
          </p:cNvPr>
          <p:cNvSpPr>
            <a:spLocks noGrp="1"/>
          </p:cNvSpPr>
          <p:nvPr>
            <p:ph type="title" idx="4294967295"/>
          </p:nvPr>
        </p:nvSpPr>
        <p:spPr>
          <a:xfrm>
            <a:off x="2391508" y="660400"/>
            <a:ext cx="7131905" cy="815975"/>
          </a:xfrm>
        </p:spPr>
        <p:txBody>
          <a:bodyPr>
            <a:normAutofit/>
          </a:bodyPr>
          <a:lstStyle/>
          <a:p>
            <a:pPr algn="ctr"/>
            <a:r>
              <a:rPr lang="en-US" dirty="0">
                <a:solidFill>
                  <a:srgbClr val="00B050"/>
                </a:solidFill>
              </a:rPr>
              <a:t>A Patriarchal Society</a:t>
            </a:r>
            <a:endParaRPr lang="ar-IQ" dirty="0">
              <a:solidFill>
                <a:srgbClr val="00B050"/>
              </a:solidFill>
            </a:endParaRPr>
          </a:p>
        </p:txBody>
      </p:sp>
    </p:spTree>
    <p:extLst>
      <p:ext uri="{BB962C8B-B14F-4D97-AF65-F5344CB8AC3E}">
        <p14:creationId xmlns:p14="http://schemas.microsoft.com/office/powerpoint/2010/main" xmlns="" val="454099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xmlns="" id="{5C9F0315-169B-4580-882D-A4DD29E8428C}"/>
              </a:ext>
            </a:extLst>
          </p:cNvPr>
          <p:cNvPicPr>
            <a:picLocks noGrp="1" noChangeAspect="1"/>
          </p:cNvPicPr>
          <p:nvPr>
            <p:ph idx="4294967295"/>
          </p:nvPr>
        </p:nvPicPr>
        <p:blipFill>
          <a:blip r:embed="rId2" cstate="print">
            <a:extLst>
              <a:ext uri="{28A0092B-C50C-407E-A947-70E740481C1C}">
                <a14:useLocalDpi xmlns:a14="http://schemas.microsoft.com/office/drawing/2010/main" xmlns="" val="0"/>
              </a:ext>
              <a:ext uri="{837473B0-CC2E-450A-ABE3-18F120FF3D39}">
                <a1611:picAttrSrcUrl xmlns="" xmlns:a1611="http://schemas.microsoft.com/office/drawing/2016/11/main" r:id="rId3"/>
              </a:ext>
            </a:extLst>
          </a:blip>
          <a:stretch>
            <a:fillRect/>
          </a:stretch>
        </p:blipFill>
        <p:spPr>
          <a:xfrm>
            <a:off x="0" y="0"/>
            <a:ext cx="12192000" cy="6858000"/>
          </a:xfrm>
        </p:spPr>
      </p:pic>
      <p:sp>
        <p:nvSpPr>
          <p:cNvPr id="5" name="TextBox 4">
            <a:extLst>
              <a:ext uri="{FF2B5EF4-FFF2-40B4-BE49-F238E27FC236}">
                <a16:creationId xmlns:a16="http://schemas.microsoft.com/office/drawing/2014/main" xmlns="" id="{3A1367F8-5FE9-43B1-A888-F781D6525696}"/>
              </a:ext>
            </a:extLst>
          </p:cNvPr>
          <p:cNvSpPr txBox="1"/>
          <p:nvPr/>
        </p:nvSpPr>
        <p:spPr>
          <a:xfrm>
            <a:off x="0" y="5711825"/>
            <a:ext cx="12192000" cy="230832"/>
          </a:xfrm>
          <a:prstGeom prst="rect">
            <a:avLst/>
          </a:prstGeom>
          <a:noFill/>
        </p:spPr>
        <p:txBody>
          <a:bodyPr wrap="square" rtlCol="1">
            <a:spAutoFit/>
          </a:bodyPr>
          <a:lstStyle/>
          <a:p>
            <a:r>
              <a:rPr lang="ar-IQ" sz="900">
                <a:hlinkClick r:id="rId3" tooltip="https://en.wikipedia.org/wiki/List_of_early_spring_flowers"/>
              </a:rPr>
              <a:t>This Photo</a:t>
            </a:r>
            <a:r>
              <a:rPr lang="ar-IQ" sz="900"/>
              <a:t> by Unknown Author is licensed under </a:t>
            </a:r>
            <a:r>
              <a:rPr lang="ar-IQ" sz="900">
                <a:hlinkClick r:id="rId4" tooltip="https://creativecommons.org/licenses/by-sa/3.0/"/>
              </a:rPr>
              <a:t>CC BY-SA</a:t>
            </a:r>
            <a:endParaRPr lang="ar-IQ" sz="900"/>
          </a:p>
        </p:txBody>
      </p:sp>
    </p:spTree>
    <p:extLst>
      <p:ext uri="{BB962C8B-B14F-4D97-AF65-F5344CB8AC3E}">
        <p14:creationId xmlns:p14="http://schemas.microsoft.com/office/powerpoint/2010/main" xmlns="" val="3990906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859" y="1441937"/>
            <a:ext cx="10628142" cy="1878037"/>
          </a:xfrm>
        </p:spPr>
        <p:txBody>
          <a:bodyPr>
            <a:normAutofit fontScale="90000"/>
          </a:bodyPr>
          <a:lstStyle/>
          <a:p>
            <a:pPr algn="ctr" rtl="0"/>
            <a:r>
              <a:rPr lang="en-US" sz="5400" dirty="0"/>
              <a:t>Act II</a:t>
            </a:r>
            <a:br>
              <a:rPr lang="en-US" sz="5400" dirty="0"/>
            </a:br>
            <a:r>
              <a:rPr lang="en-US" sz="5400" dirty="0"/>
              <a:t>scene I</a:t>
            </a:r>
            <a:r>
              <a:rPr lang="ar-IQ" sz="5400" b="1" i="1" dirty="0">
                <a:solidFill>
                  <a:srgbClr val="00B0F0"/>
                </a:solidFill>
              </a:rPr>
              <a:t/>
            </a:r>
            <a:br>
              <a:rPr lang="ar-IQ" sz="5400" b="1" i="1" dirty="0">
                <a:solidFill>
                  <a:srgbClr val="00B0F0"/>
                </a:solidFill>
              </a:rPr>
            </a:br>
            <a:endParaRPr lang="ar-IQ" sz="5400" dirty="0"/>
          </a:p>
        </p:txBody>
      </p:sp>
      <p:sp>
        <p:nvSpPr>
          <p:cNvPr id="3" name="Subtitle 2"/>
          <p:cNvSpPr>
            <a:spLocks noGrp="1"/>
          </p:cNvSpPr>
          <p:nvPr>
            <p:ph type="body" idx="1"/>
          </p:nvPr>
        </p:nvSpPr>
        <p:spPr>
          <a:xfrm>
            <a:off x="1730326" y="3319975"/>
            <a:ext cx="8530092" cy="2096088"/>
          </a:xfrm>
        </p:spPr>
        <p:txBody>
          <a:bodyPr>
            <a:noAutofit/>
          </a:bodyPr>
          <a:lstStyle/>
          <a:p>
            <a:pPr algn="ctr" rtl="0"/>
            <a:r>
              <a:rPr lang="en-US" sz="2000" b="1" i="1" dirty="0">
                <a:solidFill>
                  <a:srgbClr val="00B050"/>
                </a:solidFill>
              </a:rPr>
              <a:t>Amjed Lateef Jabbar</a:t>
            </a:r>
          </a:p>
          <a:p>
            <a:pPr algn="ctr" rtl="0"/>
            <a:r>
              <a:rPr lang="en-US" sz="2000" b="1" i="1" dirty="0">
                <a:solidFill>
                  <a:srgbClr val="00B050"/>
                </a:solidFill>
              </a:rPr>
              <a:t>Ph.D. in English Literature</a:t>
            </a:r>
          </a:p>
          <a:p>
            <a:pPr algn="ctr" rtl="0"/>
            <a:r>
              <a:rPr lang="en-US" sz="2000" b="1" i="1" dirty="0">
                <a:solidFill>
                  <a:srgbClr val="00B050"/>
                </a:solidFill>
              </a:rPr>
              <a:t>Google Classroom (Elizabethan Drama)</a:t>
            </a:r>
          </a:p>
          <a:p>
            <a:pPr algn="ctr" rtl="0"/>
            <a:r>
              <a:rPr lang="en-US" sz="2000" b="1" i="1" dirty="0">
                <a:solidFill>
                  <a:srgbClr val="00B050"/>
                </a:solidFill>
              </a:rPr>
              <a:t>Class Code (</a:t>
            </a:r>
            <a:r>
              <a:rPr lang="en-US" sz="2000" dirty="0">
                <a:solidFill>
                  <a:srgbClr val="00B050"/>
                </a:solidFill>
                <a:latin typeface="Google Sans Display"/>
              </a:rPr>
              <a:t>52zj6rj</a:t>
            </a:r>
            <a:r>
              <a:rPr lang="en-US" sz="2000" b="1" i="1" dirty="0">
                <a:solidFill>
                  <a:srgbClr val="00B050"/>
                </a:solidFill>
              </a:rPr>
              <a:t>)</a:t>
            </a:r>
            <a:endParaRPr lang="ar-IQ" sz="2000" b="1" i="1" dirty="0">
              <a:solidFill>
                <a:srgbClr val="00B050"/>
              </a:solidFill>
            </a:endParaRPr>
          </a:p>
        </p:txBody>
      </p:sp>
    </p:spTree>
    <p:extLst>
      <p:ext uri="{BB962C8B-B14F-4D97-AF65-F5344CB8AC3E}">
        <p14:creationId xmlns:p14="http://schemas.microsoft.com/office/powerpoint/2010/main" xmlns="" val="3027538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629464" y="660400"/>
            <a:ext cx="5012885" cy="901700"/>
          </a:xfrm>
        </p:spPr>
        <p:txBody>
          <a:bodyPr>
            <a:normAutofit/>
          </a:bodyPr>
          <a:lstStyle/>
          <a:p>
            <a:pPr algn="ctr" rtl="0"/>
            <a:r>
              <a:rPr lang="en-US" dirty="0">
                <a:highlight>
                  <a:srgbClr val="00FF00"/>
                </a:highlight>
              </a:rPr>
              <a:t>Summary</a:t>
            </a:r>
            <a:endParaRPr lang="ar-IQ" dirty="0">
              <a:highlight>
                <a:srgbClr val="00FF00"/>
              </a:highlight>
            </a:endParaRPr>
          </a:p>
        </p:txBody>
      </p:sp>
      <p:sp>
        <p:nvSpPr>
          <p:cNvPr id="3" name="Content Placeholder 2"/>
          <p:cNvSpPr>
            <a:spLocks noGrp="1"/>
          </p:cNvSpPr>
          <p:nvPr>
            <p:ph idx="4294967295"/>
          </p:nvPr>
        </p:nvSpPr>
        <p:spPr>
          <a:xfrm>
            <a:off x="689316" y="1687513"/>
            <a:ext cx="10733649" cy="4192587"/>
          </a:xfrm>
        </p:spPr>
        <p:txBody>
          <a:bodyPr>
            <a:normAutofit/>
          </a:bodyPr>
          <a:lstStyle/>
          <a:p>
            <a:pPr marL="0" indent="0" algn="just" rtl="0">
              <a:buNone/>
            </a:pPr>
            <a:r>
              <a:rPr lang="en-US" sz="2800" dirty="0">
                <a:latin typeface="Times New Roman" panose="02020603050405020304" pitchFamily="18" charset="0"/>
                <a:cs typeface="Times New Roman" panose="02020603050405020304" pitchFamily="18" charset="0"/>
              </a:rPr>
              <a:t>Polonius sends Reynaldo  to Paris to spy on Laertes. A distressed Ophelia tells her father of a strange encounter with Hamlet. She reveals that she has ceased all contact with Hamlet, as her father had ordered. Polonius decides that Hamlet has lost his mind because of his love for Ophelia. Polonius rushes to tell the king and queen.</a:t>
            </a:r>
            <a:endParaRPr lang="ar-IQ"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531939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2F0FA1-018A-442D-BACC-192C5A32BBD4}"/>
              </a:ext>
            </a:extLst>
          </p:cNvPr>
          <p:cNvSpPr>
            <a:spLocks noGrp="1"/>
          </p:cNvSpPr>
          <p:nvPr>
            <p:ph type="title" idx="4294967295"/>
          </p:nvPr>
        </p:nvSpPr>
        <p:spPr>
          <a:xfrm>
            <a:off x="3066757" y="703263"/>
            <a:ext cx="5697415" cy="647700"/>
          </a:xfrm>
        </p:spPr>
        <p:txBody>
          <a:bodyPr>
            <a:normAutofit fontScale="90000"/>
          </a:bodyPr>
          <a:lstStyle/>
          <a:p>
            <a:pPr algn="ctr" rtl="0"/>
            <a:r>
              <a:rPr lang="en-US" dirty="0">
                <a:solidFill>
                  <a:srgbClr val="00B050"/>
                </a:solidFill>
              </a:rPr>
              <a:t>ANALYSIS TIPS</a:t>
            </a:r>
            <a:endParaRPr lang="ar-IQ" dirty="0">
              <a:solidFill>
                <a:srgbClr val="00B050"/>
              </a:solidFill>
            </a:endParaRPr>
          </a:p>
        </p:txBody>
      </p:sp>
      <p:sp>
        <p:nvSpPr>
          <p:cNvPr id="3" name="Content Placeholder 2">
            <a:extLst>
              <a:ext uri="{FF2B5EF4-FFF2-40B4-BE49-F238E27FC236}">
                <a16:creationId xmlns:a16="http://schemas.microsoft.com/office/drawing/2014/main" xmlns="" id="{51698753-E493-4F6F-98F7-66BC5D0FCA2B}"/>
              </a:ext>
            </a:extLst>
          </p:cNvPr>
          <p:cNvSpPr>
            <a:spLocks noGrp="1"/>
          </p:cNvSpPr>
          <p:nvPr>
            <p:ph idx="4294967295"/>
          </p:nvPr>
        </p:nvSpPr>
        <p:spPr>
          <a:xfrm>
            <a:off x="506436" y="1350963"/>
            <a:ext cx="11155681" cy="4993566"/>
          </a:xfrm>
        </p:spPr>
        <p:txBody>
          <a:bodyPr>
            <a:normAutofit/>
          </a:bodyPr>
          <a:lstStyle/>
          <a:p>
            <a:pPr marL="0" indent="0" algn="just" rtl="0">
              <a:buNone/>
            </a:pPr>
            <a:r>
              <a:rPr lang="en-US" sz="2800" dirty="0">
                <a:solidFill>
                  <a:srgbClr val="FF0000"/>
                </a:solidFill>
                <a:latin typeface="Times New Roman" panose="02020603050405020304" pitchFamily="18" charset="0"/>
                <a:cs typeface="Times New Roman" panose="02020603050405020304" pitchFamily="18" charset="0"/>
              </a:rPr>
              <a:t>Differences in family relations:</a:t>
            </a:r>
          </a:p>
          <a:p>
            <a:pPr marL="0" indent="0" algn="just" rtl="0">
              <a:buNone/>
            </a:pPr>
            <a:endParaRPr lang="en-US" sz="2800" dirty="0">
              <a:latin typeface="Times New Roman" panose="02020603050405020304" pitchFamily="18" charset="0"/>
              <a:cs typeface="Times New Roman" panose="02020603050405020304" pitchFamily="18" charset="0"/>
            </a:endParaRPr>
          </a:p>
          <a:p>
            <a:pPr marL="514350" indent="-514350" algn="just" rtl="0">
              <a:buAutoNum type="arabicPeriod"/>
            </a:pPr>
            <a:r>
              <a:rPr lang="en-US" sz="2800" dirty="0">
                <a:latin typeface="Times New Roman" panose="02020603050405020304" pitchFamily="18" charset="0"/>
                <a:cs typeface="Times New Roman" panose="02020603050405020304" pitchFamily="18" charset="0"/>
              </a:rPr>
              <a:t>Hamlet and his father have a loving and loyal relationship, capable of spanning the gulf and bridging the gap between the worlds of the living and the dead.</a:t>
            </a:r>
          </a:p>
          <a:p>
            <a:pPr marL="514350" indent="-514350" algn="just" rtl="0">
              <a:buAutoNum type="arabicPeriod"/>
            </a:pPr>
            <a:endParaRPr lang="en-US" sz="2800" dirty="0">
              <a:latin typeface="Times New Roman" panose="02020603050405020304" pitchFamily="18" charset="0"/>
              <a:cs typeface="Times New Roman" panose="02020603050405020304" pitchFamily="18" charset="0"/>
            </a:endParaRPr>
          </a:p>
          <a:p>
            <a:pPr marL="514350" indent="-514350" algn="just" rtl="0">
              <a:buAutoNum type="arabicPeriod"/>
            </a:pPr>
            <a:r>
              <a:rPr lang="en-US" sz="2800" dirty="0" smtClean="0"/>
              <a:t>Act II</a:t>
            </a:r>
            <a:br>
              <a:rPr lang="en-US" sz="2800" dirty="0" smtClean="0"/>
            </a:br>
            <a:r>
              <a:rPr lang="en-US" sz="2800" dirty="0" smtClean="0"/>
              <a:t>scene I</a:t>
            </a:r>
            <a:r>
              <a:rPr lang="ar-IQ" sz="2800" b="1" i="1" smtClean="0">
                <a:solidFill>
                  <a:srgbClr val="00B0F0"/>
                </a:solidFill>
              </a:rPr>
              <a:t/>
            </a:r>
            <a:br>
              <a:rPr lang="ar-IQ" sz="2800" b="1" i="1" smtClean="0">
                <a:solidFill>
                  <a:srgbClr val="00B0F0"/>
                </a:solidFill>
              </a:rPr>
            </a:br>
            <a:r>
              <a:rPr lang="en-US" sz="2800" smtClean="0">
                <a:latin typeface="Times New Roman" panose="02020603050405020304" pitchFamily="18" charset="0"/>
                <a:cs typeface="Times New Roman" panose="02020603050405020304" pitchFamily="18" charset="0"/>
              </a:rPr>
              <a:t>and </a:t>
            </a:r>
            <a:r>
              <a:rPr lang="en-US" sz="2800" dirty="0">
                <a:latin typeface="Times New Roman" panose="02020603050405020304" pitchFamily="18" charset="0"/>
                <a:cs typeface="Times New Roman" panose="02020603050405020304" pitchFamily="18" charset="0"/>
              </a:rPr>
              <a:t>Laertes have a relationship that is based on lies and mistrust.</a:t>
            </a:r>
          </a:p>
        </p:txBody>
      </p:sp>
    </p:spTree>
    <p:extLst>
      <p:ext uri="{BB962C8B-B14F-4D97-AF65-F5344CB8AC3E}">
        <p14:creationId xmlns:p14="http://schemas.microsoft.com/office/powerpoint/2010/main" xmlns="" val="1696378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92368" y="746125"/>
            <a:ext cx="11226020" cy="5246688"/>
          </a:xfrm>
        </p:spPr>
        <p:txBody>
          <a:bodyPr>
            <a:normAutofit/>
          </a:bodyPr>
          <a:lstStyle/>
          <a:p>
            <a:pPr marL="0" indent="0" algn="just" rtl="0">
              <a:buNone/>
            </a:pPr>
            <a:r>
              <a:rPr lang="en-US" sz="2800" dirty="0">
                <a:solidFill>
                  <a:srgbClr val="00B0F0"/>
                </a:solidFill>
              </a:rPr>
              <a:t>An analysis of the personality of Polonius:</a:t>
            </a:r>
          </a:p>
          <a:p>
            <a:pPr marL="0" indent="0" algn="just" rtl="0">
              <a:buNone/>
            </a:pPr>
            <a:endParaRPr lang="en-US" sz="2800" dirty="0">
              <a:solidFill>
                <a:srgbClr val="00B0F0"/>
              </a:solidFill>
            </a:endParaRPr>
          </a:p>
          <a:p>
            <a:pPr marL="514350" indent="-514350" algn="just" rtl="0">
              <a:buAutoNum type="arabicPeriod"/>
            </a:pPr>
            <a:r>
              <a:rPr lang="en-US" sz="2800" dirty="0"/>
              <a:t>Polonius sends his servant Reynaldo to Paris, seemingly to bring money to Laertes. In reality, he sends Reynaldo to find out what Laertes is doing and to report back to Polonius. </a:t>
            </a:r>
            <a:r>
              <a:rPr lang="en-US" sz="2800" dirty="0">
                <a:solidFill>
                  <a:srgbClr val="FF0000"/>
                </a:solidFill>
              </a:rPr>
              <a:t>Control, or the illusion of it</a:t>
            </a:r>
            <a:r>
              <a:rPr lang="en-US" sz="2800" dirty="0"/>
              <a:t>, is very important to Polonius.</a:t>
            </a:r>
          </a:p>
          <a:p>
            <a:pPr marL="514350" indent="-514350" algn="just" rtl="0">
              <a:buAutoNum type="arabicPeriod"/>
            </a:pPr>
            <a:endParaRPr lang="en-US" sz="2800" dirty="0"/>
          </a:p>
          <a:p>
            <a:pPr marL="514350" indent="-514350" algn="just" rtl="0">
              <a:buAutoNum type="arabicPeriod"/>
            </a:pPr>
            <a:r>
              <a:rPr lang="en-US" sz="2800" dirty="0"/>
              <a:t>Polonius’s sense of control is based on his ability to </a:t>
            </a:r>
            <a:r>
              <a:rPr lang="en-US" sz="2800" dirty="0">
                <a:solidFill>
                  <a:srgbClr val="FF0000"/>
                </a:solidFill>
              </a:rPr>
              <a:t>eavesdrop, gossip, and spy</a:t>
            </a:r>
            <a:r>
              <a:rPr lang="en-US" sz="2800" dirty="0"/>
              <a:t>, all the while acting like an absentminded, forgetful old man. </a:t>
            </a:r>
          </a:p>
        </p:txBody>
      </p:sp>
    </p:spTree>
    <p:extLst>
      <p:ext uri="{BB962C8B-B14F-4D97-AF65-F5344CB8AC3E}">
        <p14:creationId xmlns:p14="http://schemas.microsoft.com/office/powerpoint/2010/main" xmlns="" val="3334057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84325" y="309563"/>
            <a:ext cx="10607675" cy="1490662"/>
          </a:xfrm>
        </p:spPr>
        <p:txBody>
          <a:bodyPr>
            <a:normAutofit/>
          </a:bodyPr>
          <a:lstStyle/>
          <a:p>
            <a:pPr algn="ctr"/>
            <a:r>
              <a:rPr lang="en-US" sz="4400" dirty="0">
                <a:highlight>
                  <a:srgbClr val="00FF00"/>
                </a:highlight>
              </a:rPr>
              <a:t> </a:t>
            </a:r>
            <a:endParaRPr lang="ar-IQ" sz="4400" dirty="0">
              <a:highlight>
                <a:srgbClr val="00FF00"/>
              </a:highlight>
            </a:endParaRPr>
          </a:p>
        </p:txBody>
      </p:sp>
      <p:sp>
        <p:nvSpPr>
          <p:cNvPr id="3" name="Content Placeholder 2"/>
          <p:cNvSpPr>
            <a:spLocks noGrp="1"/>
          </p:cNvSpPr>
          <p:nvPr>
            <p:ph idx="4294967295"/>
          </p:nvPr>
        </p:nvSpPr>
        <p:spPr>
          <a:xfrm>
            <a:off x="464234" y="619125"/>
            <a:ext cx="11240086" cy="5556250"/>
          </a:xfrm>
        </p:spPr>
        <p:txBody>
          <a:bodyPr>
            <a:normAutofit/>
          </a:bodyPr>
          <a:lstStyle/>
          <a:p>
            <a:pPr marL="0" indent="0" algn="just" rtl="0">
              <a:buNone/>
            </a:pPr>
            <a:r>
              <a:rPr lang="en-US" sz="2800" dirty="0">
                <a:solidFill>
                  <a:srgbClr val="00B0F0"/>
                </a:solidFill>
                <a:latin typeface="Times New Roman" panose="02020603050405020304" pitchFamily="18" charset="0"/>
                <a:cs typeface="Times New Roman" panose="02020603050405020304" pitchFamily="18" charset="0"/>
              </a:rPr>
              <a:t>3.</a:t>
            </a:r>
            <a:r>
              <a:rPr lang="en-US" sz="2800" dirty="0">
                <a:solidFill>
                  <a:srgbClr val="92D050"/>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He seems unaware that this kind of </a:t>
            </a:r>
            <a:r>
              <a:rPr lang="en-US" sz="2800" dirty="0">
                <a:solidFill>
                  <a:srgbClr val="FF0000"/>
                </a:solidFill>
                <a:latin typeface="Times New Roman" panose="02020603050405020304" pitchFamily="18" charset="0"/>
                <a:cs typeface="Times New Roman" panose="02020603050405020304" pitchFamily="18" charset="0"/>
              </a:rPr>
              <a:t>intrusion</a:t>
            </a:r>
            <a:r>
              <a:rPr lang="en-US" sz="2800" dirty="0">
                <a:latin typeface="Times New Roman" panose="02020603050405020304" pitchFamily="18" charset="0"/>
                <a:cs typeface="Times New Roman" panose="02020603050405020304" pitchFamily="18" charset="0"/>
              </a:rPr>
              <a:t> into other people’s lives can have disastrous results. His </a:t>
            </a:r>
            <a:r>
              <a:rPr lang="en-US" sz="2800" dirty="0">
                <a:solidFill>
                  <a:srgbClr val="FF0000"/>
                </a:solidFill>
                <a:latin typeface="Times New Roman" panose="02020603050405020304" pitchFamily="18" charset="0"/>
                <a:cs typeface="Times New Roman" panose="02020603050405020304" pitchFamily="18" charset="0"/>
              </a:rPr>
              <a:t>meddling</a:t>
            </a:r>
            <a:r>
              <a:rPr lang="en-US" sz="2800" dirty="0">
                <a:latin typeface="Times New Roman" panose="02020603050405020304" pitchFamily="18" charset="0"/>
                <a:cs typeface="Times New Roman" panose="02020603050405020304" pitchFamily="18" charset="0"/>
              </a:rPr>
              <a:t> will eventually have deadly consequences for his entire family (foreshadowing).</a:t>
            </a:r>
          </a:p>
          <a:p>
            <a:pPr marL="0" indent="0" algn="just" rtl="0">
              <a:buNone/>
            </a:pPr>
            <a:endParaRPr lang="en-US" sz="2800" dirty="0">
              <a:latin typeface="Times New Roman" panose="02020603050405020304" pitchFamily="18" charset="0"/>
              <a:cs typeface="Times New Roman" panose="02020603050405020304" pitchFamily="18" charset="0"/>
            </a:endParaRPr>
          </a:p>
          <a:p>
            <a:pPr marL="0" indent="0" algn="just" rtl="0">
              <a:buNone/>
            </a:pPr>
            <a:r>
              <a:rPr lang="en-US" sz="2800" dirty="0">
                <a:solidFill>
                  <a:srgbClr val="00B0F0"/>
                </a:solidFill>
                <a:latin typeface="Times New Roman" panose="02020603050405020304" pitchFamily="18" charset="0"/>
                <a:cs typeface="Times New Roman" panose="02020603050405020304" pitchFamily="18" charset="0"/>
              </a:rPr>
              <a:t>4</a:t>
            </a:r>
            <a:r>
              <a:rPr lang="en-US" sz="2800" dirty="0">
                <a:latin typeface="Times New Roman" panose="02020603050405020304" pitchFamily="18" charset="0"/>
                <a:cs typeface="Times New Roman" panose="02020603050405020304" pitchFamily="18" charset="0"/>
              </a:rPr>
              <a:t>. For the first and last time in the play, Polonius sounds genuinely </a:t>
            </a:r>
            <a:r>
              <a:rPr lang="en-US" sz="2800" dirty="0">
                <a:solidFill>
                  <a:srgbClr val="FF0000"/>
                </a:solidFill>
                <a:latin typeface="Times New Roman" panose="02020603050405020304" pitchFamily="18" charset="0"/>
                <a:cs typeface="Times New Roman" panose="02020603050405020304" pitchFamily="18" charset="0"/>
              </a:rPr>
              <a:t>sorry</a:t>
            </a:r>
            <a:r>
              <a:rPr lang="en-US" sz="2800" dirty="0">
                <a:latin typeface="Times New Roman" panose="02020603050405020304" pitchFamily="18" charset="0"/>
                <a:cs typeface="Times New Roman" panose="02020603050405020304" pitchFamily="18" charset="0"/>
              </a:rPr>
              <a:t> for his interference, and he makes </a:t>
            </a:r>
            <a:r>
              <a:rPr lang="en-US" sz="2800" dirty="0">
                <a:solidFill>
                  <a:srgbClr val="FF0000"/>
                </a:solidFill>
                <a:latin typeface="Times New Roman" panose="02020603050405020304" pitchFamily="18" charset="0"/>
                <a:cs typeface="Times New Roman" panose="02020603050405020304" pitchFamily="18" charset="0"/>
              </a:rPr>
              <a:t>logical sense</a:t>
            </a:r>
            <a:r>
              <a:rPr lang="en-US" sz="2800" dirty="0">
                <a:latin typeface="Times New Roman" panose="02020603050405020304" pitchFamily="18" charset="0"/>
                <a:cs typeface="Times New Roman" panose="02020603050405020304" pitchFamily="18" charset="0"/>
              </a:rPr>
              <a:t>.</a:t>
            </a:r>
          </a:p>
          <a:p>
            <a:pPr marL="0" indent="0" algn="just" rtl="0">
              <a:buNone/>
            </a:pPr>
            <a:endParaRPr lang="en-US" sz="2800" dirty="0">
              <a:latin typeface="Times New Roman" panose="02020603050405020304" pitchFamily="18" charset="0"/>
              <a:cs typeface="Times New Roman" panose="02020603050405020304" pitchFamily="18" charset="0"/>
            </a:endParaRPr>
          </a:p>
          <a:p>
            <a:pPr marL="0" indent="0" algn="just" rtl="0">
              <a:buNone/>
            </a:pPr>
            <a:r>
              <a:rPr lang="en-US" sz="2800" dirty="0">
                <a:solidFill>
                  <a:srgbClr val="00B0F0"/>
                </a:solidFill>
                <a:latin typeface="Times New Roman" panose="02020603050405020304" pitchFamily="18" charset="0"/>
                <a:cs typeface="Times New Roman" panose="02020603050405020304" pitchFamily="18" charset="0"/>
              </a:rPr>
              <a:t>5</a:t>
            </a:r>
            <a:r>
              <a:rPr lang="en-US" sz="2800" dirty="0">
                <a:latin typeface="Times New Roman" panose="02020603050405020304" pitchFamily="18" charset="0"/>
                <a:cs typeface="Times New Roman" panose="02020603050405020304" pitchFamily="18" charset="0"/>
              </a:rPr>
              <a:t>. Still, in his need to feel </a:t>
            </a:r>
            <a:r>
              <a:rPr lang="en-US" sz="2800" dirty="0">
                <a:solidFill>
                  <a:srgbClr val="FF0000"/>
                </a:solidFill>
                <a:latin typeface="Times New Roman" panose="02020603050405020304" pitchFamily="18" charset="0"/>
                <a:cs typeface="Times New Roman" panose="02020603050405020304" pitchFamily="18" charset="0"/>
              </a:rPr>
              <a:t>important</a:t>
            </a:r>
            <a:r>
              <a:rPr lang="en-US" sz="2800" dirty="0">
                <a:latin typeface="Times New Roman" panose="02020603050405020304" pitchFamily="18" charset="0"/>
                <a:cs typeface="Times New Roman" panose="02020603050405020304" pitchFamily="18" charset="0"/>
              </a:rPr>
              <a:t>, he decides to bring this news immediately to the king.</a:t>
            </a:r>
          </a:p>
          <a:p>
            <a:pPr marL="0" indent="0" algn="just" rtl="0">
              <a:buNone/>
            </a:pPr>
            <a:endParaRPr lang="en-US" sz="2800" dirty="0">
              <a:latin typeface="Times New Roman" panose="02020603050405020304" pitchFamily="18" charset="0"/>
              <a:cs typeface="Times New Roman" panose="02020603050405020304" pitchFamily="18" charset="0"/>
            </a:endParaRPr>
          </a:p>
          <a:p>
            <a:pPr marL="0" indent="0" algn="just" rtl="0">
              <a:buNone/>
            </a:pPr>
            <a:endParaRPr lang="en-US" sz="2800" dirty="0">
              <a:latin typeface="Times New Roman" panose="02020603050405020304" pitchFamily="18" charset="0"/>
              <a:cs typeface="Times New Roman" panose="02020603050405020304" pitchFamily="18" charset="0"/>
            </a:endParaRPr>
          </a:p>
          <a:p>
            <a:pPr marL="0" indent="0" algn="just" rtl="0">
              <a:buNone/>
            </a:pPr>
            <a:endParaRPr lang="en-US" sz="2800" dirty="0">
              <a:latin typeface="Times New Roman" panose="02020603050405020304" pitchFamily="18" charset="0"/>
              <a:cs typeface="Times New Roman" panose="02020603050405020304" pitchFamily="18" charset="0"/>
            </a:endParaRPr>
          </a:p>
          <a:p>
            <a:pPr marL="0" indent="0" algn="just" rtl="0">
              <a:buNone/>
            </a:pPr>
            <a:endParaRPr lang="ar-IQ"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251265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xmlns="" id="{5A246B12-84F5-4284-B0D5-08B61B098C9A}"/>
              </a:ext>
            </a:extLst>
          </p:cNvPr>
          <p:cNvSpPr>
            <a:spLocks noGrp="1"/>
          </p:cNvSpPr>
          <p:nvPr>
            <p:ph idx="4294967295"/>
          </p:nvPr>
        </p:nvSpPr>
        <p:spPr>
          <a:xfrm>
            <a:off x="422031" y="562708"/>
            <a:ext cx="11268221" cy="5781821"/>
          </a:xfrm>
        </p:spPr>
        <p:txBody>
          <a:bodyPr>
            <a:normAutofit/>
          </a:bodyPr>
          <a:lstStyle/>
          <a:p>
            <a:pPr algn="l" rtl="0">
              <a:lnSpc>
                <a:spcPct val="150000"/>
              </a:lnSpc>
            </a:pPr>
            <a:r>
              <a:rPr lang="en-US" sz="2800" dirty="0">
                <a:solidFill>
                  <a:srgbClr val="00B0F0"/>
                </a:solidFill>
                <a:latin typeface="Times New Roman" panose="02020603050405020304" pitchFamily="18" charset="0"/>
                <a:cs typeface="Times New Roman" panose="02020603050405020304" pitchFamily="18" charset="0"/>
              </a:rPr>
              <a:t>The strange behavior of Hamlet:</a:t>
            </a:r>
            <a:endParaRPr lang="en-US" sz="2800" dirty="0">
              <a:latin typeface="Times New Roman" panose="02020603050405020304" pitchFamily="18" charset="0"/>
              <a:cs typeface="Times New Roman" panose="02020603050405020304" pitchFamily="18" charset="0"/>
            </a:endParaRPr>
          </a:p>
          <a:p>
            <a:pPr algn="l" rtl="0">
              <a:lnSpc>
                <a:spcPct val="150000"/>
              </a:lnSpc>
            </a:pPr>
            <a:endParaRPr lang="en-US" sz="2800" dirty="0">
              <a:latin typeface="Times New Roman" panose="02020603050405020304" pitchFamily="18" charset="0"/>
              <a:cs typeface="Times New Roman" panose="02020603050405020304" pitchFamily="18" charset="0"/>
            </a:endParaRPr>
          </a:p>
          <a:p>
            <a:pPr algn="just" rtl="0">
              <a:lnSpc>
                <a:spcPct val="150000"/>
              </a:lnSpc>
            </a:pPr>
            <a:r>
              <a:rPr lang="en-US" sz="2800" dirty="0">
                <a:latin typeface="Times New Roman" panose="02020603050405020304" pitchFamily="18" charset="0"/>
                <a:cs typeface="Times New Roman" panose="02020603050405020304" pitchFamily="18" charset="0"/>
              </a:rPr>
              <a:t>Hamlet, in this scene, behaves like a model of the Elizabethan </a:t>
            </a:r>
            <a:r>
              <a:rPr lang="en-US" sz="2800" dirty="0">
                <a:solidFill>
                  <a:srgbClr val="FF0000"/>
                </a:solidFill>
                <a:latin typeface="Times New Roman" panose="02020603050405020304" pitchFamily="18" charset="0"/>
                <a:cs typeface="Times New Roman" panose="02020603050405020304" pitchFamily="18" charset="0"/>
              </a:rPr>
              <a:t>melancholic lover</a:t>
            </a:r>
            <a:r>
              <a:rPr lang="en-US" sz="2800" dirty="0">
                <a:latin typeface="Times New Roman" panose="02020603050405020304" pitchFamily="18" charset="0"/>
                <a:cs typeface="Times New Roman" panose="02020603050405020304" pitchFamily="18" charset="0"/>
              </a:rPr>
              <a:t>: He is disheveled and pale, unable to make a sound beyond a sigh. That is why, in his meeting with his beloved Ophelia, he looked at her sadly, grabbed her wrist, stared at her face, and sighed deeply. Then, without ever having said a word, he left her.</a:t>
            </a:r>
          </a:p>
          <a:p>
            <a:pPr algn="l" rtl="0">
              <a:lnSpc>
                <a:spcPct val="150000"/>
              </a:lnSpc>
            </a:pPr>
            <a:r>
              <a:rPr lang="en-US" sz="2800" dirty="0">
                <a:latin typeface="Times New Roman" panose="02020603050405020304" pitchFamily="18" charset="0"/>
                <a:cs typeface="Times New Roman" panose="02020603050405020304" pitchFamily="18" charset="0"/>
              </a:rPr>
              <a:t> </a:t>
            </a:r>
          </a:p>
          <a:p>
            <a:pPr algn="l" rtl="0">
              <a:lnSpc>
                <a:spcPct val="150000"/>
              </a:lnSpc>
            </a:pPr>
            <a:endParaRPr lang="ar-IQ" dirty="0"/>
          </a:p>
        </p:txBody>
      </p:sp>
    </p:spTree>
    <p:extLst>
      <p:ext uri="{BB962C8B-B14F-4D97-AF65-F5344CB8AC3E}">
        <p14:creationId xmlns:p14="http://schemas.microsoft.com/office/powerpoint/2010/main" xmlns="" val="967803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51E3601-68F4-4BDD-9C59-D46C0BD423BA}"/>
              </a:ext>
            </a:extLst>
          </p:cNvPr>
          <p:cNvSpPr>
            <a:spLocks noGrp="1"/>
          </p:cNvSpPr>
          <p:nvPr>
            <p:ph idx="4294967295"/>
          </p:nvPr>
        </p:nvSpPr>
        <p:spPr>
          <a:xfrm>
            <a:off x="393894" y="590842"/>
            <a:ext cx="11310426" cy="5711483"/>
          </a:xfrm>
        </p:spPr>
        <p:txBody>
          <a:bodyPr>
            <a:normAutofit/>
          </a:bodyPr>
          <a:lstStyle/>
          <a:p>
            <a:pPr algn="just" rtl="0">
              <a:lnSpc>
                <a:spcPct val="150000"/>
              </a:lnSpc>
            </a:pPr>
            <a:r>
              <a:rPr lang="en-US" sz="2800" dirty="0">
                <a:solidFill>
                  <a:srgbClr val="00B0F0"/>
                </a:solidFill>
                <a:latin typeface="Times New Roman" panose="02020603050405020304" pitchFamily="18" charset="0"/>
                <a:cs typeface="Times New Roman" panose="02020603050405020304" pitchFamily="18" charset="0"/>
              </a:rPr>
              <a:t>The strange behavior of Hamlet in this scene can be interpreted in two ways:</a:t>
            </a:r>
          </a:p>
          <a:p>
            <a:pPr algn="just" rtl="0">
              <a:lnSpc>
                <a:spcPct val="150000"/>
              </a:lnSpc>
            </a:pPr>
            <a:endParaRPr lang="en-US" sz="2800" dirty="0">
              <a:latin typeface="Times New Roman" panose="02020603050405020304" pitchFamily="18" charset="0"/>
              <a:cs typeface="Times New Roman" panose="02020603050405020304" pitchFamily="18" charset="0"/>
            </a:endParaRPr>
          </a:p>
          <a:p>
            <a:pPr marL="0" indent="0" algn="just" rtl="0">
              <a:lnSpc>
                <a:spcPct val="150000"/>
              </a:lnSpc>
              <a:buNone/>
            </a:pPr>
            <a:r>
              <a:rPr lang="en-US" sz="2800" dirty="0">
                <a:latin typeface="Times New Roman" panose="02020603050405020304" pitchFamily="18" charset="0"/>
                <a:cs typeface="Times New Roman" panose="02020603050405020304" pitchFamily="18" charset="0"/>
              </a:rPr>
              <a:t>1. This behavior may be part of Hamlet’s feigned madness or “antic disposition.” According to this interpretation, Hamlet may be using Ophelia as a pawn in his game of cat-and-mouse. If he feigns madness, surely she will report it to Polonius, who will then tell the king and queen. As Hamlet indicated at the end of Act I, he wants to create the impression that he is not stable.</a:t>
            </a:r>
          </a:p>
        </p:txBody>
      </p:sp>
    </p:spTree>
    <p:extLst>
      <p:ext uri="{BB962C8B-B14F-4D97-AF65-F5344CB8AC3E}">
        <p14:creationId xmlns:p14="http://schemas.microsoft.com/office/powerpoint/2010/main" xmlns="" val="3373379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15FEA68-B580-4E1A-A6B9-A3DC620E824B}"/>
              </a:ext>
            </a:extLst>
          </p:cNvPr>
          <p:cNvSpPr>
            <a:spLocks noGrp="1"/>
          </p:cNvSpPr>
          <p:nvPr>
            <p:ph idx="4294967295"/>
          </p:nvPr>
        </p:nvSpPr>
        <p:spPr>
          <a:xfrm>
            <a:off x="436098" y="674688"/>
            <a:ext cx="11226020" cy="5500687"/>
          </a:xfrm>
        </p:spPr>
        <p:txBody>
          <a:bodyPr>
            <a:normAutofit lnSpcReduction="10000"/>
          </a:bodyPr>
          <a:lstStyle/>
          <a:p>
            <a:pPr algn="just" rtl="0"/>
            <a:endParaRPr lang="en-US" sz="2800" dirty="0">
              <a:solidFill>
                <a:srgbClr val="00B050"/>
              </a:solidFill>
              <a:latin typeface="Times New Roman" panose="02020603050405020304" pitchFamily="18" charset="0"/>
              <a:cs typeface="Times New Roman" panose="02020603050405020304" pitchFamily="18" charset="0"/>
            </a:endParaRPr>
          </a:p>
          <a:p>
            <a:pPr algn="just" rtl="0">
              <a:lnSpc>
                <a:spcPct val="150000"/>
              </a:lnSpc>
            </a:pPr>
            <a:r>
              <a:rPr lang="en-US" sz="2800" dirty="0">
                <a:solidFill>
                  <a:srgbClr val="00B050"/>
                </a:solidFill>
                <a:latin typeface="Times New Roman" panose="02020603050405020304" pitchFamily="18" charset="0"/>
                <a:cs typeface="Times New Roman" panose="02020603050405020304" pitchFamily="18" charset="0"/>
              </a:rPr>
              <a:t>2. </a:t>
            </a:r>
            <a:r>
              <a:rPr lang="en-US" sz="2800" dirty="0">
                <a:latin typeface="Times New Roman" panose="02020603050405020304" pitchFamily="18" charset="0"/>
                <a:cs typeface="Times New Roman" panose="02020603050405020304" pitchFamily="18" charset="0"/>
              </a:rPr>
              <a:t>His actions  may be the genuine result of his keenly felt disappointment in Ophelia. Hamlet may have spent the day trying to come to terms with the horrifying news he received from the ghost. He may have wanted to talk to someone, and, naturally, Ophelia (his beloved) would be the one he would choose as confident. But Ophelia has been avoiding him and sending his letters back unopened. Ophelia’s rejection could not have come at a worse time for Hamlet. Perhaps his behavior in her room was meant to convey his disappointment.</a:t>
            </a:r>
          </a:p>
        </p:txBody>
      </p:sp>
    </p:spTree>
    <p:extLst>
      <p:ext uri="{BB962C8B-B14F-4D97-AF65-F5344CB8AC3E}">
        <p14:creationId xmlns:p14="http://schemas.microsoft.com/office/powerpoint/2010/main" xmlns="" val="40069655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xmlns=""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Savon</Template>
  <TotalTime>3104</TotalTime>
  <Words>673</Words>
  <Application>Microsoft Office PowerPoint</Application>
  <PresentationFormat>Custom</PresentationFormat>
  <Paragraphs>41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Savon</vt:lpstr>
      <vt:lpstr>كلية التربية للعلوم الانسانية / قسم اللغة الانكليزية  المرحلة الثالثة / المسرح الاليزابيثي</vt:lpstr>
      <vt:lpstr>Act II scene I </vt:lpstr>
      <vt:lpstr>Summary</vt:lpstr>
      <vt:lpstr>ANALYSIS TIPS</vt:lpstr>
      <vt:lpstr>Slide 5</vt:lpstr>
      <vt:lpstr> </vt:lpstr>
      <vt:lpstr>Slide 7</vt:lpstr>
      <vt:lpstr>Slide 8</vt:lpstr>
      <vt:lpstr>Slide 9</vt:lpstr>
      <vt:lpstr>A Patriarchal Society</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William Shakespeare</dc:title>
  <dc:creator>amjed duleimy</dc:creator>
  <cp:lastModifiedBy>DELL</cp:lastModifiedBy>
  <cp:revision>104</cp:revision>
  <dcterms:created xsi:type="dcterms:W3CDTF">2014-02-18T16:09:59Z</dcterms:created>
  <dcterms:modified xsi:type="dcterms:W3CDTF">2025-01-19T10:46:37Z</dcterms:modified>
</cp:coreProperties>
</file>