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86" r:id="rId3"/>
    <p:sldId id="278" r:id="rId4"/>
    <p:sldId id="279" r:id="rId5"/>
    <p:sldId id="269" r:id="rId6"/>
    <p:sldId id="270" r:id="rId7"/>
    <p:sldId id="271" r:id="rId8"/>
    <p:sldId id="272" r:id="rId9"/>
    <p:sldId id="285" r:id="rId10"/>
    <p:sldId id="274" r:id="rId11"/>
    <p:sldId id="275" r:id="rId12"/>
    <p:sldId id="276" r:id="rId13"/>
    <p:sldId id="277" r:id="rId14"/>
    <p:sldId id="284" r:id="rId15"/>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94" d="100"/>
          <a:sy n="94" d="100"/>
        </p:scale>
        <p:origin x="245"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10AA2B-7DA2-473E-82F2-CDA880DB6375}" type="datetimeFigureOut">
              <a:rPr lang="ar-IQ" smtClean="0"/>
              <a:t>19/07/1446</a:t>
            </a:fld>
            <a:endParaRPr lang="ar-IQ"/>
          </a:p>
        </p:txBody>
      </p:sp>
      <p:sp>
        <p:nvSpPr>
          <p:cNvPr id="5" name="Footer Placeholder 4"/>
          <p:cNvSpPr>
            <a:spLocks noGrp="1"/>
          </p:cNvSpPr>
          <p:nvPr>
            <p:ph type="ftr" sz="quarter" idx="11"/>
          </p:nvPr>
        </p:nvSpPr>
        <p:spPr>
          <a:xfrm>
            <a:off x="5332412" y="5883275"/>
            <a:ext cx="4324044" cy="365125"/>
          </a:xfrm>
        </p:spPr>
        <p:txBody>
          <a:bodyPr/>
          <a:lstStyle/>
          <a:p>
            <a:endParaRPr lang="ar-IQ"/>
          </a:p>
        </p:txBody>
      </p:sp>
      <p:sp>
        <p:nvSpPr>
          <p:cNvPr id="6" name="Slide Number Placeholder 5"/>
          <p:cNvSpPr>
            <a:spLocks noGrp="1"/>
          </p:cNvSpPr>
          <p:nvPr>
            <p:ph type="sldNum" sz="quarter" idx="12"/>
          </p:nvPr>
        </p:nvSpPr>
        <p:spPr/>
        <p:txBody>
          <a:bodyPr/>
          <a:lstStyle/>
          <a:p>
            <a:fld id="{7F560880-79E0-4BD7-9A8F-4787C03F55D8}" type="slidenum">
              <a:rPr lang="ar-IQ" smtClean="0"/>
              <a:t>‹#›</a:t>
            </a:fld>
            <a:endParaRPr lang="ar-IQ"/>
          </a:p>
        </p:txBody>
      </p:sp>
    </p:spTree>
    <p:extLst>
      <p:ext uri="{BB962C8B-B14F-4D97-AF65-F5344CB8AC3E}">
        <p14:creationId xmlns:p14="http://schemas.microsoft.com/office/powerpoint/2010/main" val="716418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910AA2B-7DA2-473E-82F2-CDA880DB6375}" type="datetimeFigureOut">
              <a:rPr lang="ar-IQ" smtClean="0"/>
              <a:t>19/07/1446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F560880-79E0-4BD7-9A8F-4787C03F55D8}" type="slidenum">
              <a:rPr lang="ar-IQ" smtClean="0"/>
              <a:t>‹#›</a:t>
            </a:fld>
            <a:endParaRPr lang="ar-IQ"/>
          </a:p>
        </p:txBody>
      </p:sp>
    </p:spTree>
    <p:extLst>
      <p:ext uri="{BB962C8B-B14F-4D97-AF65-F5344CB8AC3E}">
        <p14:creationId xmlns:p14="http://schemas.microsoft.com/office/powerpoint/2010/main" val="3414859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10AA2B-7DA2-473E-82F2-CDA880DB6375}"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F560880-79E0-4BD7-9A8F-4787C03F55D8}" type="slidenum">
              <a:rPr lang="ar-IQ" smtClean="0"/>
              <a:t>‹#›</a:t>
            </a:fld>
            <a:endParaRPr lang="ar-IQ"/>
          </a:p>
        </p:txBody>
      </p:sp>
    </p:spTree>
    <p:extLst>
      <p:ext uri="{BB962C8B-B14F-4D97-AF65-F5344CB8AC3E}">
        <p14:creationId xmlns:p14="http://schemas.microsoft.com/office/powerpoint/2010/main" val="19955472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10AA2B-7DA2-473E-82F2-CDA880DB6375}"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F560880-79E0-4BD7-9A8F-4787C03F55D8}" type="slidenum">
              <a:rPr lang="ar-IQ" smtClean="0"/>
              <a:t>‹#›</a:t>
            </a:fld>
            <a:endParaRPr lang="ar-IQ"/>
          </a:p>
        </p:txBody>
      </p:sp>
    </p:spTree>
    <p:extLst>
      <p:ext uri="{BB962C8B-B14F-4D97-AF65-F5344CB8AC3E}">
        <p14:creationId xmlns:p14="http://schemas.microsoft.com/office/powerpoint/2010/main" val="3692281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10AA2B-7DA2-473E-82F2-CDA880DB6375}"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F560880-79E0-4BD7-9A8F-4787C03F55D8}" type="slidenum">
              <a:rPr lang="ar-IQ" smtClean="0"/>
              <a:t>‹#›</a:t>
            </a:fld>
            <a:endParaRPr lang="ar-IQ"/>
          </a:p>
        </p:txBody>
      </p:sp>
    </p:spTree>
    <p:extLst>
      <p:ext uri="{BB962C8B-B14F-4D97-AF65-F5344CB8AC3E}">
        <p14:creationId xmlns:p14="http://schemas.microsoft.com/office/powerpoint/2010/main" val="271986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10AA2B-7DA2-473E-82F2-CDA880DB6375}"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F560880-79E0-4BD7-9A8F-4787C03F55D8}" type="slidenum">
              <a:rPr lang="ar-IQ" smtClean="0"/>
              <a:t>‹#›</a:t>
            </a:fld>
            <a:endParaRPr lang="ar-IQ"/>
          </a:p>
        </p:txBody>
      </p:sp>
    </p:spTree>
    <p:extLst>
      <p:ext uri="{BB962C8B-B14F-4D97-AF65-F5344CB8AC3E}">
        <p14:creationId xmlns:p14="http://schemas.microsoft.com/office/powerpoint/2010/main" val="17278553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10AA2B-7DA2-473E-82F2-CDA880DB6375}"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F560880-79E0-4BD7-9A8F-4787C03F55D8}" type="slidenum">
              <a:rPr lang="ar-IQ" smtClean="0"/>
              <a:t>‹#›</a:t>
            </a:fld>
            <a:endParaRPr lang="ar-IQ"/>
          </a:p>
        </p:txBody>
      </p:sp>
    </p:spTree>
    <p:extLst>
      <p:ext uri="{BB962C8B-B14F-4D97-AF65-F5344CB8AC3E}">
        <p14:creationId xmlns:p14="http://schemas.microsoft.com/office/powerpoint/2010/main" val="15040460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10AA2B-7DA2-473E-82F2-CDA880DB6375}"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F560880-79E0-4BD7-9A8F-4787C03F55D8}" type="slidenum">
              <a:rPr lang="ar-IQ" smtClean="0"/>
              <a:t>‹#›</a:t>
            </a:fld>
            <a:endParaRPr lang="ar-IQ"/>
          </a:p>
        </p:txBody>
      </p:sp>
    </p:spTree>
    <p:extLst>
      <p:ext uri="{BB962C8B-B14F-4D97-AF65-F5344CB8AC3E}">
        <p14:creationId xmlns:p14="http://schemas.microsoft.com/office/powerpoint/2010/main" val="18408585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10AA2B-7DA2-473E-82F2-CDA880DB6375}"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F560880-79E0-4BD7-9A8F-4787C03F55D8}" type="slidenum">
              <a:rPr lang="ar-IQ" smtClean="0"/>
              <a:t>‹#›</a:t>
            </a:fld>
            <a:endParaRPr lang="ar-IQ"/>
          </a:p>
        </p:txBody>
      </p:sp>
    </p:spTree>
    <p:extLst>
      <p:ext uri="{BB962C8B-B14F-4D97-AF65-F5344CB8AC3E}">
        <p14:creationId xmlns:p14="http://schemas.microsoft.com/office/powerpoint/2010/main" val="3582111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10AA2B-7DA2-473E-82F2-CDA880DB6375}"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a:xfrm>
            <a:off x="10951856" y="5867131"/>
            <a:ext cx="551167" cy="365125"/>
          </a:xfrm>
        </p:spPr>
        <p:txBody>
          <a:bodyPr/>
          <a:lstStyle/>
          <a:p>
            <a:fld id="{7F560880-79E0-4BD7-9A8F-4787C03F55D8}" type="slidenum">
              <a:rPr lang="ar-IQ" smtClean="0"/>
              <a:t>‹#›</a:t>
            </a:fld>
            <a:endParaRPr lang="ar-IQ"/>
          </a:p>
        </p:txBody>
      </p:sp>
    </p:spTree>
    <p:extLst>
      <p:ext uri="{BB962C8B-B14F-4D97-AF65-F5344CB8AC3E}">
        <p14:creationId xmlns:p14="http://schemas.microsoft.com/office/powerpoint/2010/main" val="129129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10AA2B-7DA2-473E-82F2-CDA880DB6375}" type="datetimeFigureOut">
              <a:rPr lang="ar-IQ" smtClean="0"/>
              <a:t>19/07/1446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F560880-79E0-4BD7-9A8F-4787C03F55D8}" type="slidenum">
              <a:rPr lang="ar-IQ" smtClean="0"/>
              <a:t>‹#›</a:t>
            </a:fld>
            <a:endParaRPr lang="ar-IQ"/>
          </a:p>
        </p:txBody>
      </p:sp>
    </p:spTree>
    <p:extLst>
      <p:ext uri="{BB962C8B-B14F-4D97-AF65-F5344CB8AC3E}">
        <p14:creationId xmlns:p14="http://schemas.microsoft.com/office/powerpoint/2010/main" val="113293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910AA2B-7DA2-473E-82F2-CDA880DB6375}" type="datetimeFigureOut">
              <a:rPr lang="ar-IQ" smtClean="0"/>
              <a:t>19/07/1446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F560880-79E0-4BD7-9A8F-4787C03F55D8}" type="slidenum">
              <a:rPr lang="ar-IQ" smtClean="0"/>
              <a:t>‹#›</a:t>
            </a:fld>
            <a:endParaRPr lang="ar-IQ"/>
          </a:p>
        </p:txBody>
      </p:sp>
    </p:spTree>
    <p:extLst>
      <p:ext uri="{BB962C8B-B14F-4D97-AF65-F5344CB8AC3E}">
        <p14:creationId xmlns:p14="http://schemas.microsoft.com/office/powerpoint/2010/main" val="1665549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10AA2B-7DA2-473E-82F2-CDA880DB6375}" type="datetimeFigureOut">
              <a:rPr lang="ar-IQ" smtClean="0"/>
              <a:t>19/07/1446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7F560880-79E0-4BD7-9A8F-4787C03F55D8}" type="slidenum">
              <a:rPr lang="ar-IQ" smtClean="0"/>
              <a:t>‹#›</a:t>
            </a:fld>
            <a:endParaRPr lang="ar-IQ"/>
          </a:p>
        </p:txBody>
      </p:sp>
    </p:spTree>
    <p:extLst>
      <p:ext uri="{BB962C8B-B14F-4D97-AF65-F5344CB8AC3E}">
        <p14:creationId xmlns:p14="http://schemas.microsoft.com/office/powerpoint/2010/main" val="2969769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910AA2B-7DA2-473E-82F2-CDA880DB6375}" type="datetimeFigureOut">
              <a:rPr lang="ar-IQ" smtClean="0"/>
              <a:t>19/07/1446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7F560880-79E0-4BD7-9A8F-4787C03F55D8}" type="slidenum">
              <a:rPr lang="ar-IQ" smtClean="0"/>
              <a:t>‹#›</a:t>
            </a:fld>
            <a:endParaRPr lang="ar-IQ"/>
          </a:p>
        </p:txBody>
      </p:sp>
    </p:spTree>
    <p:extLst>
      <p:ext uri="{BB962C8B-B14F-4D97-AF65-F5344CB8AC3E}">
        <p14:creationId xmlns:p14="http://schemas.microsoft.com/office/powerpoint/2010/main" val="1345684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10AA2B-7DA2-473E-82F2-CDA880DB6375}" type="datetimeFigureOut">
              <a:rPr lang="ar-IQ" smtClean="0"/>
              <a:t>19/07/1446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7F560880-79E0-4BD7-9A8F-4787C03F55D8}" type="slidenum">
              <a:rPr lang="ar-IQ" smtClean="0"/>
              <a:t>‹#›</a:t>
            </a:fld>
            <a:endParaRPr lang="ar-IQ"/>
          </a:p>
        </p:txBody>
      </p:sp>
    </p:spTree>
    <p:extLst>
      <p:ext uri="{BB962C8B-B14F-4D97-AF65-F5344CB8AC3E}">
        <p14:creationId xmlns:p14="http://schemas.microsoft.com/office/powerpoint/2010/main" val="4026490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910AA2B-7DA2-473E-82F2-CDA880DB6375}" type="datetimeFigureOut">
              <a:rPr lang="ar-IQ" smtClean="0"/>
              <a:t>19/07/1446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F560880-79E0-4BD7-9A8F-4787C03F55D8}" type="slidenum">
              <a:rPr lang="ar-IQ" smtClean="0"/>
              <a:t>‹#›</a:t>
            </a:fld>
            <a:endParaRPr lang="ar-IQ"/>
          </a:p>
        </p:txBody>
      </p:sp>
    </p:spTree>
    <p:extLst>
      <p:ext uri="{BB962C8B-B14F-4D97-AF65-F5344CB8AC3E}">
        <p14:creationId xmlns:p14="http://schemas.microsoft.com/office/powerpoint/2010/main" val="3052787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910AA2B-7DA2-473E-82F2-CDA880DB6375}" type="datetimeFigureOut">
              <a:rPr lang="ar-IQ" smtClean="0"/>
              <a:t>19/07/1446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F560880-79E0-4BD7-9A8F-4787C03F55D8}" type="slidenum">
              <a:rPr lang="ar-IQ" smtClean="0"/>
              <a:t>‹#›</a:t>
            </a:fld>
            <a:endParaRPr lang="ar-IQ"/>
          </a:p>
        </p:txBody>
      </p:sp>
    </p:spTree>
    <p:extLst>
      <p:ext uri="{BB962C8B-B14F-4D97-AF65-F5344CB8AC3E}">
        <p14:creationId xmlns:p14="http://schemas.microsoft.com/office/powerpoint/2010/main" val="2721857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910AA2B-7DA2-473E-82F2-CDA880DB6375}" type="datetimeFigureOut">
              <a:rPr lang="ar-IQ" smtClean="0"/>
              <a:t>19/07/1446</a:t>
            </a:fld>
            <a:endParaRPr lang="ar-IQ"/>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ar-IQ"/>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F560880-79E0-4BD7-9A8F-4787C03F55D8}" type="slidenum">
              <a:rPr lang="ar-IQ" smtClean="0"/>
              <a:t>‹#›</a:t>
            </a:fld>
            <a:endParaRPr lang="ar-IQ"/>
          </a:p>
        </p:txBody>
      </p:sp>
    </p:spTree>
    <p:extLst>
      <p:ext uri="{BB962C8B-B14F-4D97-AF65-F5344CB8AC3E}">
        <p14:creationId xmlns:p14="http://schemas.microsoft.com/office/powerpoint/2010/main" val="31080694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1" eaLnBrk="1" latinLnBrk="0" hangingPunct="1">
        <a:spcBef>
          <a:spcPct val="0"/>
        </a:spcBef>
        <a:buNone/>
        <a:defRPr sz="4000" kern="1200" cap="none">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19643" y="548640"/>
            <a:ext cx="9083380" cy="2630658"/>
          </a:xfrm>
        </p:spPr>
        <p:txBody>
          <a:bodyPr>
            <a:normAutofit fontScale="90000"/>
          </a:bodyPr>
          <a:lstStyle/>
          <a:p>
            <a:pPr algn="ctr" rtl="0"/>
            <a:r>
              <a:rPr lang="en-US" dirty="0">
                <a:highlight>
                  <a:srgbClr val="00FF00"/>
                </a:highlight>
              </a:rPr>
              <a:t>Tragedy</a:t>
            </a:r>
            <a:br>
              <a:rPr lang="en-US" dirty="0">
                <a:highlight>
                  <a:srgbClr val="00FF00"/>
                </a:highlight>
              </a:rPr>
            </a:br>
            <a:r>
              <a:rPr lang="en-US" b="1" i="1" dirty="0">
                <a:solidFill>
                  <a:srgbClr val="00B0F0"/>
                </a:solidFill>
                <a:highlight>
                  <a:srgbClr val="00FF00"/>
                </a:highlight>
              </a:rPr>
              <a:t>An Introduction</a:t>
            </a:r>
            <a:r>
              <a:rPr lang="ar-IQ" b="1" i="1" dirty="0">
                <a:solidFill>
                  <a:srgbClr val="00B0F0"/>
                </a:solidFill>
                <a:highlight>
                  <a:srgbClr val="00FF00"/>
                </a:highlight>
              </a:rPr>
              <a:t/>
            </a:r>
            <a:br>
              <a:rPr lang="ar-IQ" b="1" i="1" dirty="0">
                <a:solidFill>
                  <a:srgbClr val="00B0F0"/>
                </a:solidFill>
                <a:highlight>
                  <a:srgbClr val="00FF00"/>
                </a:highlight>
              </a:rPr>
            </a:br>
            <a:endParaRPr lang="ar-IQ" dirty="0">
              <a:highlight>
                <a:srgbClr val="00FF00"/>
              </a:highlight>
            </a:endParaRPr>
          </a:p>
        </p:txBody>
      </p:sp>
      <p:sp>
        <p:nvSpPr>
          <p:cNvPr id="3" name="Subtitle 2"/>
          <p:cNvSpPr>
            <a:spLocks noGrp="1"/>
          </p:cNvSpPr>
          <p:nvPr>
            <p:ph type="subTitle" idx="1"/>
          </p:nvPr>
        </p:nvSpPr>
        <p:spPr>
          <a:xfrm>
            <a:off x="3305908" y="2883877"/>
            <a:ext cx="7272998" cy="2500923"/>
          </a:xfrm>
        </p:spPr>
        <p:txBody>
          <a:bodyPr>
            <a:normAutofit/>
          </a:bodyPr>
          <a:lstStyle/>
          <a:p>
            <a:pPr algn="ctr" rtl="0"/>
            <a:r>
              <a:rPr lang="en-US" sz="3600" b="1" i="1" dirty="0">
                <a:solidFill>
                  <a:srgbClr val="00B0F0"/>
                </a:solidFill>
              </a:rPr>
              <a:t>Amjed L. Jabbar</a:t>
            </a:r>
          </a:p>
          <a:p>
            <a:pPr algn="ctr" rtl="0"/>
            <a:r>
              <a:rPr lang="en-US" sz="3600" b="1" i="1" dirty="0">
                <a:solidFill>
                  <a:srgbClr val="00B0F0"/>
                </a:solidFill>
              </a:rPr>
              <a:t>Ph.D. English </a:t>
            </a:r>
            <a:r>
              <a:rPr lang="en-US" sz="3600" b="1" i="1" dirty="0" smtClean="0">
                <a:solidFill>
                  <a:srgbClr val="00B0F0"/>
                </a:solidFill>
              </a:rPr>
              <a:t>Literature</a:t>
            </a:r>
            <a:endParaRPr lang="en-US" sz="3600" b="1" i="1" dirty="0">
              <a:solidFill>
                <a:srgbClr val="00B0F0"/>
              </a:solidFill>
            </a:endParaRPr>
          </a:p>
        </p:txBody>
      </p:sp>
    </p:spTree>
    <p:extLst>
      <p:ext uri="{BB962C8B-B14F-4D97-AF65-F5344CB8AC3E}">
        <p14:creationId xmlns:p14="http://schemas.microsoft.com/office/powerpoint/2010/main" val="3027538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1FB9D-3067-4F34-947F-8B443CC6F5AE}"/>
              </a:ext>
            </a:extLst>
          </p:cNvPr>
          <p:cNvSpPr>
            <a:spLocks noGrp="1"/>
          </p:cNvSpPr>
          <p:nvPr>
            <p:ph type="title" idx="4294967295"/>
          </p:nvPr>
        </p:nvSpPr>
        <p:spPr>
          <a:xfrm>
            <a:off x="1702191" y="689317"/>
            <a:ext cx="10156873" cy="5500468"/>
          </a:xfrm>
        </p:spPr>
        <p:txBody>
          <a:bodyPr>
            <a:normAutofit fontScale="90000"/>
          </a:bodyPr>
          <a:lstStyle/>
          <a:p>
            <a:pPr algn="l" rtl="0">
              <a:lnSpc>
                <a:spcPct val="150000"/>
              </a:lnSpc>
            </a:pPr>
            <a:r>
              <a:rPr lang="en-US" sz="3100" b="1" dirty="0">
                <a:latin typeface="Times New Roman" panose="02020603050405020304" pitchFamily="18" charset="0"/>
                <a:cs typeface="Times New Roman" panose="02020603050405020304" pitchFamily="18" charset="0"/>
              </a:rPr>
              <a:t>5.</a:t>
            </a:r>
            <a:r>
              <a:rPr lang="en-US" sz="3100" dirty="0">
                <a:latin typeface="Times New Roman" panose="02020603050405020304" pitchFamily="18" charset="0"/>
                <a:cs typeface="Times New Roman" panose="02020603050405020304" pitchFamily="18" charset="0"/>
              </a:rPr>
              <a:t> </a:t>
            </a:r>
            <a:r>
              <a:rPr lang="en-US" sz="3100" b="1" dirty="0">
                <a:latin typeface="Times New Roman" panose="02020603050405020304" pitchFamily="18" charset="0"/>
                <a:cs typeface="Times New Roman" panose="02020603050405020304" pitchFamily="18" charset="0"/>
              </a:rPr>
              <a:t>Bloodshed or Bloody Atmosphere</a:t>
            </a:r>
            <a:r>
              <a:rPr lang="en-US" sz="3100" dirty="0">
                <a:latin typeface="Times New Roman" panose="02020603050405020304" pitchFamily="18" charset="0"/>
                <a:cs typeface="Times New Roman" panose="02020603050405020304" pitchFamily="18" charset="0"/>
              </a:rPr>
              <a:t>: The brutal killing of Andria and Horatio, the stabbing scene of Isabella, the killing of Lorenzo among many other bloody scenes all create the bloody atmosphere of the play.</a:t>
            </a:r>
            <a:br>
              <a:rPr lang="en-US" sz="3100" dirty="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
            </a:r>
            <a:br>
              <a:rPr lang="en-US" sz="3100" dirty="0">
                <a:latin typeface="Times New Roman" panose="02020603050405020304" pitchFamily="18" charset="0"/>
                <a:cs typeface="Times New Roman" panose="02020603050405020304" pitchFamily="18" charset="0"/>
              </a:rPr>
            </a:br>
            <a:r>
              <a:rPr lang="en-US" sz="3100" b="1" dirty="0">
                <a:latin typeface="Times New Roman" panose="02020603050405020304" pitchFamily="18" charset="0"/>
                <a:cs typeface="Times New Roman" panose="02020603050405020304" pitchFamily="18" charset="0"/>
              </a:rPr>
              <a:t>6.</a:t>
            </a:r>
            <a:r>
              <a:rPr lang="en-US" sz="3100" dirty="0">
                <a:latin typeface="Times New Roman" panose="02020603050405020304" pitchFamily="18" charset="0"/>
                <a:cs typeface="Times New Roman" panose="02020603050405020304" pitchFamily="18" charset="0"/>
              </a:rPr>
              <a:t> </a:t>
            </a:r>
            <a:r>
              <a:rPr lang="en-US" sz="3100" b="1" dirty="0">
                <a:latin typeface="Times New Roman" panose="02020603050405020304" pitchFamily="18" charset="0"/>
                <a:cs typeface="Times New Roman" panose="02020603050405020304" pitchFamily="18" charset="0"/>
              </a:rPr>
              <a:t>Madness or insanity or lunacy</a:t>
            </a:r>
            <a:r>
              <a:rPr lang="en-US" sz="3100" dirty="0">
                <a:latin typeface="Times New Roman" panose="02020603050405020304" pitchFamily="18" charset="0"/>
                <a:cs typeface="Times New Roman" panose="02020603050405020304" pitchFamily="18" charset="0"/>
              </a:rPr>
              <a:t>: In this play we find the impact of madness. By losing his son Horatio, </a:t>
            </a:r>
            <a:r>
              <a:rPr lang="en-US" sz="3100" dirty="0" err="1">
                <a:latin typeface="Times New Roman" panose="02020603050405020304" pitchFamily="18" charset="0"/>
                <a:cs typeface="Times New Roman" panose="02020603050405020304" pitchFamily="18" charset="0"/>
              </a:rPr>
              <a:t>Hieronimo</a:t>
            </a:r>
            <a:r>
              <a:rPr lang="en-US" sz="3100" dirty="0">
                <a:latin typeface="Times New Roman" panose="02020603050405020304" pitchFamily="18" charset="0"/>
                <a:cs typeface="Times New Roman" panose="02020603050405020304" pitchFamily="18" charset="0"/>
              </a:rPr>
              <a:t> turned mad. By the same grief his wife Isabella has gone mad.</a:t>
            </a:r>
            <a:br>
              <a:rPr lang="en-US" sz="3100" dirty="0">
                <a:latin typeface="Times New Roman" panose="02020603050405020304" pitchFamily="18" charset="0"/>
                <a:cs typeface="Times New Roman" panose="02020603050405020304" pitchFamily="18" charset="0"/>
              </a:rPr>
            </a:br>
            <a:r>
              <a:rPr lang="en-US" sz="3200" dirty="0"/>
              <a:t/>
            </a:r>
            <a:br>
              <a:rPr lang="en-US" sz="3200" dirty="0"/>
            </a:br>
            <a:r>
              <a:rPr lang="en-US" sz="3200" dirty="0"/>
              <a:t>   </a:t>
            </a:r>
            <a:endParaRPr lang="ar-IQ" sz="3200" dirty="0"/>
          </a:p>
        </p:txBody>
      </p:sp>
    </p:spTree>
    <p:extLst>
      <p:ext uri="{BB962C8B-B14F-4D97-AF65-F5344CB8AC3E}">
        <p14:creationId xmlns:p14="http://schemas.microsoft.com/office/powerpoint/2010/main" val="2974070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F747ABB-E951-4ADA-ADC4-BF9303546069}"/>
              </a:ext>
            </a:extLst>
          </p:cNvPr>
          <p:cNvSpPr/>
          <p:nvPr/>
        </p:nvSpPr>
        <p:spPr>
          <a:xfrm>
            <a:off x="1420837" y="2274838"/>
            <a:ext cx="10227211" cy="3970318"/>
          </a:xfrm>
          <a:prstGeom prst="rect">
            <a:avLst/>
          </a:prstGeom>
        </p:spPr>
        <p:txBody>
          <a:bodyPr wrap="square">
            <a:spAutoFit/>
          </a:bodyPr>
          <a:lstStyle/>
          <a:p>
            <a:r>
              <a:rPr lang="en-US" dirty="0"/>
              <a:t>           </a:t>
            </a:r>
          </a:p>
          <a:p>
            <a:pPr algn="just" rtl="0"/>
            <a:r>
              <a:rPr lang="en-US" sz="2400" b="1" dirty="0">
                <a:latin typeface="Times New Roman" panose="02020603050405020304" pitchFamily="18" charset="0"/>
                <a:cs typeface="Times New Roman" panose="02020603050405020304" pitchFamily="18" charset="0"/>
              </a:rPr>
              <a:t>7.</a:t>
            </a:r>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Tendency to suicide</a:t>
            </a:r>
            <a:r>
              <a:rPr lang="en-US" sz="2400" dirty="0">
                <a:latin typeface="Times New Roman" panose="02020603050405020304" pitchFamily="18" charset="0"/>
                <a:cs typeface="Times New Roman" panose="02020603050405020304" pitchFamily="18" charset="0"/>
              </a:rPr>
              <a:t>: Actually this play is full of such tendency. This tendency is prevalent in the characters of </a:t>
            </a:r>
            <a:r>
              <a:rPr lang="en-US" sz="2400" dirty="0" err="1">
                <a:latin typeface="Times New Roman" panose="02020603050405020304" pitchFamily="18" charset="0"/>
                <a:cs typeface="Times New Roman" panose="02020603050405020304" pitchFamily="18" charset="0"/>
              </a:rPr>
              <a:t>Bellimperia</a:t>
            </a:r>
            <a:r>
              <a:rPr lang="en-US" sz="2400" dirty="0">
                <a:latin typeface="Times New Roman" panose="02020603050405020304" pitchFamily="18" charset="0"/>
                <a:cs typeface="Times New Roman" panose="02020603050405020304" pitchFamily="18" charset="0"/>
              </a:rPr>
              <a:t>, Isabella and </a:t>
            </a:r>
            <a:r>
              <a:rPr lang="en-US" sz="2400" dirty="0" err="1">
                <a:latin typeface="Times New Roman" panose="02020603050405020304" pitchFamily="18" charset="0"/>
                <a:cs typeface="Times New Roman" panose="02020603050405020304" pitchFamily="18" charset="0"/>
              </a:rPr>
              <a:t>Hieronimo</a:t>
            </a:r>
            <a:r>
              <a:rPr lang="en-US" sz="2400" dirty="0">
                <a:latin typeface="Times New Roman" panose="02020603050405020304" pitchFamily="18" charset="0"/>
                <a:cs typeface="Times New Roman" panose="02020603050405020304" pitchFamily="18" charset="0"/>
              </a:rPr>
              <a:t>. They committed suicide by stabbing themselves.</a:t>
            </a:r>
          </a:p>
          <a:p>
            <a:pPr algn="just" rtl="0"/>
            <a:endParaRPr lang="en-US" sz="2400" dirty="0">
              <a:latin typeface="Times New Roman" panose="02020603050405020304" pitchFamily="18" charset="0"/>
              <a:cs typeface="Times New Roman" panose="02020603050405020304" pitchFamily="18" charset="0"/>
            </a:endParaRPr>
          </a:p>
          <a:p>
            <a:pPr algn="just" rtl="0"/>
            <a:r>
              <a:rPr lang="en-US" sz="2400" b="1" dirty="0">
                <a:latin typeface="Times New Roman" panose="02020603050405020304" pitchFamily="18" charset="0"/>
                <a:cs typeface="Times New Roman" panose="02020603050405020304" pitchFamily="18" charset="0"/>
              </a:rPr>
              <a:t>8.</a:t>
            </a:r>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References to Hell</a:t>
            </a:r>
            <a:r>
              <a:rPr lang="en-US" sz="2400" dirty="0">
                <a:latin typeface="Times New Roman" panose="02020603050405020304" pitchFamily="18" charset="0"/>
                <a:cs typeface="Times New Roman" panose="02020603050405020304" pitchFamily="18" charset="0"/>
              </a:rPr>
              <a:t>: description of the underworld is one of the major elements of Senecan drama and Kyd also used the reference to Hell in his play.</a:t>
            </a:r>
          </a:p>
          <a:p>
            <a:pPr algn="just" rtl="0"/>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9.</a:t>
            </a:r>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A Beautiful Heroine</a:t>
            </a:r>
            <a:r>
              <a:rPr lang="en-US" sz="2400" dirty="0">
                <a:latin typeface="Times New Roman" panose="02020603050405020304" pitchFamily="18" charset="0"/>
                <a:cs typeface="Times New Roman" panose="02020603050405020304" pitchFamily="18" charset="0"/>
              </a:rPr>
              <a:t>: similar to Senecan drama, the heroine in Kyd’s play is very pretty.</a:t>
            </a:r>
          </a:p>
          <a:p>
            <a:pPr algn="l" rtl="0"/>
            <a:endParaRPr lang="ar-IQ" dirty="0"/>
          </a:p>
        </p:txBody>
      </p:sp>
    </p:spTree>
    <p:extLst>
      <p:ext uri="{BB962C8B-B14F-4D97-AF65-F5344CB8AC3E}">
        <p14:creationId xmlns:p14="http://schemas.microsoft.com/office/powerpoint/2010/main" val="2480086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BF17F-93B0-4E63-847E-2A90B9C8A1B5}"/>
              </a:ext>
            </a:extLst>
          </p:cNvPr>
          <p:cNvSpPr>
            <a:spLocks noGrp="1"/>
          </p:cNvSpPr>
          <p:nvPr>
            <p:ph type="title" idx="4294967295"/>
          </p:nvPr>
        </p:nvSpPr>
        <p:spPr>
          <a:xfrm>
            <a:off x="1716258" y="351693"/>
            <a:ext cx="9973994" cy="5725550"/>
          </a:xfrm>
        </p:spPr>
        <p:txBody>
          <a:bodyPr>
            <a:normAutofit fontScale="90000"/>
          </a:bodyPr>
          <a:lstStyle/>
          <a:p>
            <a:pPr algn="l" rtl="0">
              <a:lnSpc>
                <a:spcPct val="150000"/>
              </a:lnSpc>
            </a:pPr>
            <a:r>
              <a:rPr lang="en-US" sz="2800" b="1" dirty="0">
                <a:latin typeface="Times New Roman" panose="02020603050405020304" pitchFamily="18" charset="0"/>
                <a:cs typeface="Times New Roman" panose="02020603050405020304" pitchFamily="18" charset="0"/>
              </a:rPr>
              <a:t>10. Loose plot construction</a:t>
            </a:r>
            <a:r>
              <a:rPr lang="en-US" sz="2800" dirty="0">
                <a:latin typeface="Times New Roman" panose="02020603050405020304" pitchFamily="18" charset="0"/>
                <a:cs typeface="Times New Roman" panose="02020603050405020304" pitchFamily="18" charset="0"/>
              </a:rPr>
              <a:t>: Plot is defective in this play. We see in this play that </a:t>
            </a:r>
            <a:r>
              <a:rPr lang="en-US" sz="2800" dirty="0" err="1">
                <a:latin typeface="Times New Roman" panose="02020603050405020304" pitchFamily="18" charset="0"/>
                <a:cs typeface="Times New Roman" panose="02020603050405020304" pitchFamily="18" charset="0"/>
              </a:rPr>
              <a:t>Hieronimo</a:t>
            </a:r>
            <a:r>
              <a:rPr lang="en-US" sz="2800" dirty="0">
                <a:latin typeface="Times New Roman" panose="02020603050405020304" pitchFamily="18" charset="0"/>
                <a:cs typeface="Times New Roman" panose="02020603050405020304" pitchFamily="18" charset="0"/>
              </a:rPr>
              <a:t> is delaying to take revenge of his son’s murder. </a:t>
            </a:r>
            <a:r>
              <a:rPr lang="en-US" sz="2800" dirty="0" err="1">
                <a:latin typeface="Times New Roman" panose="02020603050405020304" pitchFamily="18" charset="0"/>
                <a:cs typeface="Times New Roman" panose="02020603050405020304" pitchFamily="18" charset="0"/>
              </a:rPr>
              <a:t>Bellimperia</a:t>
            </a:r>
            <a:r>
              <a:rPr lang="en-US" sz="2800" dirty="0">
                <a:latin typeface="Times New Roman" panose="02020603050405020304" pitchFamily="18" charset="0"/>
                <a:cs typeface="Times New Roman" panose="02020603050405020304" pitchFamily="18" charset="0"/>
              </a:rPr>
              <a:t> is also delaying to take revenge of her lover’s death.</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r>
              <a:rPr lang="en-US" sz="2800" b="1" dirty="0">
                <a:latin typeface="Times New Roman" panose="02020603050405020304" pitchFamily="18" charset="0"/>
                <a:cs typeface="Times New Roman" panose="02020603050405020304" pitchFamily="18" charset="0"/>
              </a:rPr>
              <a:t>11. Loose characterization</a:t>
            </a:r>
            <a:r>
              <a:rPr lang="en-US" sz="2800" dirty="0">
                <a:latin typeface="Times New Roman" panose="02020603050405020304" pitchFamily="18" charset="0"/>
                <a:cs typeface="Times New Roman" panose="02020603050405020304" pitchFamily="18" charset="0"/>
              </a:rPr>
              <a:t>: A hero must have an active role throughout the play but we do not find even a single hero. Before the play starts Andrea was murdered. Horatio too was murdered soon. On the other hand </a:t>
            </a:r>
            <a:r>
              <a:rPr lang="en-US" sz="2800" dirty="0" err="1">
                <a:latin typeface="Times New Roman" panose="02020603050405020304" pitchFamily="18" charset="0"/>
                <a:cs typeface="Times New Roman" panose="02020603050405020304" pitchFamily="18" charset="0"/>
              </a:rPr>
              <a:t>Bellimperia</a:t>
            </a:r>
            <a:r>
              <a:rPr lang="en-US" sz="2800" dirty="0">
                <a:latin typeface="Times New Roman" panose="02020603050405020304" pitchFamily="18" charset="0"/>
                <a:cs typeface="Times New Roman" panose="02020603050405020304" pitchFamily="18" charset="0"/>
              </a:rPr>
              <a:t> had more than one lover. So she is not an ideal heroine.</a:t>
            </a:r>
            <a:endParaRPr lang="ar-IQ"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83068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EA6A9-A559-4AB1-A8E2-CEF54A455226}"/>
              </a:ext>
            </a:extLst>
          </p:cNvPr>
          <p:cNvSpPr>
            <a:spLocks noGrp="1"/>
          </p:cNvSpPr>
          <p:nvPr>
            <p:ph type="title" idx="4294967295"/>
          </p:nvPr>
        </p:nvSpPr>
        <p:spPr>
          <a:xfrm>
            <a:off x="1814732" y="267287"/>
            <a:ext cx="10086536" cy="5838092"/>
          </a:xfrm>
        </p:spPr>
        <p:txBody>
          <a:bodyPr>
            <a:normAutofit fontScale="90000"/>
          </a:bodyPr>
          <a:lstStyle/>
          <a:p>
            <a:pPr algn="l" rtl="0">
              <a:lnSpc>
                <a:spcPct val="150000"/>
              </a:lnSpc>
            </a:pPr>
            <a:r>
              <a:rPr lang="en-US" sz="2700" dirty="0">
                <a:latin typeface="Times New Roman" panose="02020603050405020304" pitchFamily="18" charset="0"/>
                <a:cs typeface="Times New Roman" panose="02020603050405020304" pitchFamily="18" charset="0"/>
              </a:rPr>
              <a:t/>
            </a:r>
            <a:br>
              <a:rPr lang="en-US" sz="2700" dirty="0">
                <a:latin typeface="Times New Roman" panose="02020603050405020304" pitchFamily="18" charset="0"/>
                <a:cs typeface="Times New Roman" panose="02020603050405020304" pitchFamily="18" charset="0"/>
              </a:rPr>
            </a:br>
            <a:r>
              <a:rPr lang="en-US" sz="2700" b="1" dirty="0">
                <a:latin typeface="Times New Roman" panose="02020603050405020304" pitchFamily="18" charset="0"/>
                <a:cs typeface="Times New Roman" panose="02020603050405020304" pitchFamily="18" charset="0"/>
              </a:rPr>
              <a:t>11. Conspiracy or intrigues</a:t>
            </a:r>
            <a:r>
              <a:rPr lang="en-US" sz="2700" dirty="0">
                <a:latin typeface="Times New Roman" panose="02020603050405020304" pitchFamily="18" charset="0"/>
                <a:cs typeface="Times New Roman" panose="02020603050405020304" pitchFamily="18" charset="0"/>
              </a:rPr>
              <a:t>: This play is full of conspiracies. Lorenzo and Balthazar intrigue with Horatio and </a:t>
            </a:r>
            <a:r>
              <a:rPr lang="en-US" sz="2700" dirty="0" err="1">
                <a:latin typeface="Times New Roman" panose="02020603050405020304" pitchFamily="18" charset="0"/>
                <a:cs typeface="Times New Roman" panose="02020603050405020304" pitchFamily="18" charset="0"/>
              </a:rPr>
              <a:t>Villuppo</a:t>
            </a:r>
            <a:r>
              <a:rPr lang="en-US" sz="2700" dirty="0">
                <a:latin typeface="Times New Roman" panose="02020603050405020304" pitchFamily="18" charset="0"/>
                <a:cs typeface="Times New Roman" panose="02020603050405020304" pitchFamily="18" charset="0"/>
              </a:rPr>
              <a:t> intrigues with Alexandro. Lorenzo says to Balthazar:</a:t>
            </a:r>
            <a:br>
              <a:rPr lang="en-US" sz="27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“Do you but follow me and gain your love. Her favor must be won by his remove.”</a:t>
            </a:r>
            <a:br>
              <a:rPr lang="en-US" sz="27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           </a:t>
            </a:r>
            <a:br>
              <a:rPr lang="en-US" sz="2700" dirty="0">
                <a:latin typeface="Times New Roman" panose="02020603050405020304" pitchFamily="18" charset="0"/>
                <a:cs typeface="Times New Roman" panose="02020603050405020304" pitchFamily="18" charset="0"/>
              </a:rPr>
            </a:br>
            <a:r>
              <a:rPr lang="en-US" sz="2700" b="1" dirty="0">
                <a:latin typeface="Times New Roman" panose="02020603050405020304" pitchFamily="18" charset="0"/>
                <a:cs typeface="Times New Roman" panose="02020603050405020304" pitchFamily="18" charset="0"/>
              </a:rPr>
              <a:t>12. Melodramatic elements</a:t>
            </a:r>
            <a:r>
              <a:rPr lang="en-US" sz="2700" dirty="0">
                <a:latin typeface="Times New Roman" panose="02020603050405020304" pitchFamily="18" charset="0"/>
                <a:cs typeface="Times New Roman" panose="02020603050405020304" pitchFamily="18" charset="0"/>
              </a:rPr>
              <a:t>: Melodramatic elements such as declamatory speech, excessive passion, musical acting, and cured appeal to poetic justice. </a:t>
            </a:r>
            <a:br>
              <a:rPr lang="en-US" sz="27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All of such qualities are used by Kyd in his play.</a:t>
            </a:r>
            <a:br>
              <a:rPr lang="en-US" sz="2700" dirty="0">
                <a:latin typeface="Times New Roman" panose="02020603050405020304" pitchFamily="18" charset="0"/>
                <a:cs typeface="Times New Roman" panose="02020603050405020304" pitchFamily="18" charset="0"/>
              </a:rPr>
            </a:br>
            <a:r>
              <a:rPr lang="en-US" sz="3200" dirty="0"/>
              <a:t>                       </a:t>
            </a:r>
            <a:br>
              <a:rPr lang="en-US" sz="3200" dirty="0"/>
            </a:br>
            <a:endParaRPr lang="ar-IQ" sz="3200" dirty="0"/>
          </a:p>
        </p:txBody>
      </p:sp>
    </p:spTree>
    <p:extLst>
      <p:ext uri="{BB962C8B-B14F-4D97-AF65-F5344CB8AC3E}">
        <p14:creationId xmlns:p14="http://schemas.microsoft.com/office/powerpoint/2010/main" val="757848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B17CC81-8B54-4CE9-8D6F-D12A8EB64CC1}"/>
              </a:ext>
            </a:extLst>
          </p:cNvPr>
          <p:cNvSpPr/>
          <p:nvPr/>
        </p:nvSpPr>
        <p:spPr>
          <a:xfrm>
            <a:off x="1350498" y="2828836"/>
            <a:ext cx="10170942" cy="2195794"/>
          </a:xfrm>
          <a:prstGeom prst="rect">
            <a:avLst/>
          </a:prstGeom>
        </p:spPr>
        <p:txBody>
          <a:bodyPr wrap="square">
            <a:spAutoFit/>
          </a:bodyPr>
          <a:lstStyle/>
          <a:p>
            <a:pPr algn="just" rtl="0">
              <a:lnSpc>
                <a:spcPct val="200000"/>
              </a:lnSpc>
            </a:pPr>
            <a:r>
              <a:rPr lang="en-US" sz="2400" b="1" dirty="0">
                <a:latin typeface="Times New Roman" panose="02020603050405020304" pitchFamily="18" charset="0"/>
                <a:cs typeface="Times New Roman" panose="02020603050405020304" pitchFamily="18" charset="0"/>
              </a:rPr>
              <a:t>13. Aggregation of dead bodies</a:t>
            </a:r>
            <a:r>
              <a:rPr lang="en-US" sz="2400" dirty="0">
                <a:latin typeface="Times New Roman" panose="02020603050405020304" pitchFamily="18" charset="0"/>
                <a:cs typeface="Times New Roman" panose="02020603050405020304" pitchFamily="18" charset="0"/>
              </a:rPr>
              <a:t>: At the end of the play we find that the stage is littered with some dead bodies. At the same time we find the dead bodies of </a:t>
            </a:r>
            <a:r>
              <a:rPr lang="en-US" sz="2400" dirty="0" err="1">
                <a:latin typeface="Times New Roman" panose="02020603050405020304" pitchFamily="18" charset="0"/>
                <a:cs typeface="Times New Roman" panose="02020603050405020304" pitchFamily="18" charset="0"/>
              </a:rPr>
              <a:t>Bellimperia</a:t>
            </a:r>
            <a:r>
              <a:rPr lang="en-US" sz="2400" dirty="0">
                <a:latin typeface="Times New Roman" panose="02020603050405020304" pitchFamily="18" charset="0"/>
                <a:cs typeface="Times New Roman" panose="02020603050405020304" pitchFamily="18" charset="0"/>
              </a:rPr>
              <a:t>, Lorenzo, Balthazar, </a:t>
            </a:r>
            <a:r>
              <a:rPr lang="en-US" sz="2400" dirty="0" err="1">
                <a:latin typeface="Times New Roman" panose="02020603050405020304" pitchFamily="18" charset="0"/>
                <a:cs typeface="Times New Roman" panose="02020603050405020304" pitchFamily="18" charset="0"/>
              </a:rPr>
              <a:t>Hieronimo</a:t>
            </a:r>
            <a:r>
              <a:rPr lang="en-US" sz="2400" dirty="0">
                <a:latin typeface="Times New Roman" panose="02020603050405020304" pitchFamily="18" charset="0"/>
                <a:cs typeface="Times New Roman" panose="02020603050405020304" pitchFamily="18" charset="0"/>
              </a:rPr>
              <a:t> and the Duke of Castile.</a:t>
            </a:r>
            <a:endParaRPr lang="ar-IQ"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1830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كلية التربية للعلوم الانسانية</a:t>
            </a:r>
            <a:br>
              <a:rPr lang="ar-IQ" dirty="0" smtClean="0"/>
            </a:br>
            <a:r>
              <a:rPr lang="ar-IQ" dirty="0" smtClean="0"/>
              <a:t>قسم اللغة الانكليزية</a:t>
            </a:r>
            <a:endParaRPr lang="en-US" dirty="0"/>
          </a:p>
        </p:txBody>
      </p:sp>
      <p:sp>
        <p:nvSpPr>
          <p:cNvPr id="3" name="Content Placeholder 2"/>
          <p:cNvSpPr>
            <a:spLocks noGrp="1"/>
          </p:cNvSpPr>
          <p:nvPr>
            <p:ph idx="1"/>
          </p:nvPr>
        </p:nvSpPr>
        <p:spPr/>
        <p:txBody>
          <a:bodyPr>
            <a:normAutofit/>
          </a:bodyPr>
          <a:lstStyle/>
          <a:p>
            <a:pPr marL="0" indent="0" algn="ctr">
              <a:buNone/>
            </a:pPr>
            <a:endParaRPr lang="ar-IQ" sz="2800" dirty="0" smtClean="0"/>
          </a:p>
          <a:p>
            <a:pPr marL="0" indent="0" algn="ctr">
              <a:buNone/>
            </a:pPr>
            <a:r>
              <a:rPr lang="ar-IQ" sz="2800" dirty="0" smtClean="0"/>
              <a:t>المرحلة الثالثة / المسرح الاليزابيثي</a:t>
            </a:r>
          </a:p>
          <a:p>
            <a:pPr marL="0" indent="0" algn="ctr">
              <a:buNone/>
            </a:pPr>
            <a:r>
              <a:rPr lang="ar-IQ" sz="2800" dirty="0" smtClean="0"/>
              <a:t>ا.م.د أمجد لطيف جبار</a:t>
            </a:r>
          </a:p>
          <a:p>
            <a:pPr algn="ctr"/>
            <a:endParaRPr lang="ar-IQ" sz="2800" dirty="0"/>
          </a:p>
          <a:p>
            <a:pPr algn="ctr"/>
            <a:endParaRPr lang="en-US" sz="2800" dirty="0"/>
          </a:p>
        </p:txBody>
      </p:sp>
      <p:pic>
        <p:nvPicPr>
          <p:cNvPr id="5" name="Picture 4"/>
          <p:cNvPicPr>
            <a:picLocks noChangeAspect="1"/>
          </p:cNvPicPr>
          <p:nvPr/>
        </p:nvPicPr>
        <p:blipFill>
          <a:blip r:embed="rId2"/>
          <a:stretch>
            <a:fillRect/>
          </a:stretch>
        </p:blipFill>
        <p:spPr>
          <a:xfrm>
            <a:off x="9687438" y="609440"/>
            <a:ext cx="1944793" cy="1828959"/>
          </a:xfrm>
          <a:prstGeom prst="rect">
            <a:avLst/>
          </a:prstGeom>
        </p:spPr>
      </p:pic>
    </p:spTree>
    <p:extLst>
      <p:ext uri="{BB962C8B-B14F-4D97-AF65-F5344CB8AC3E}">
        <p14:creationId xmlns:p14="http://schemas.microsoft.com/office/powerpoint/2010/main" val="2868445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724763F-B891-4ADB-A90B-7B2D4AD08E22}"/>
              </a:ext>
            </a:extLst>
          </p:cNvPr>
          <p:cNvSpPr/>
          <p:nvPr/>
        </p:nvSpPr>
        <p:spPr>
          <a:xfrm>
            <a:off x="1491175" y="2413338"/>
            <a:ext cx="10283483" cy="3754874"/>
          </a:xfrm>
          <a:prstGeom prst="rect">
            <a:avLst/>
          </a:prstGeom>
        </p:spPr>
        <p:txBody>
          <a:bodyPr wrap="square">
            <a:spAutoFit/>
          </a:bodyPr>
          <a:lstStyle/>
          <a:p>
            <a:pPr algn="just" rtl="0">
              <a:lnSpc>
                <a:spcPct val="150000"/>
              </a:lnSpc>
            </a:pPr>
            <a:r>
              <a:rPr lang="en-US" sz="2800" i="1" dirty="0">
                <a:solidFill>
                  <a:srgbClr val="4B4949"/>
                </a:solidFill>
                <a:latin typeface="Times New Roman" panose="02020603050405020304" pitchFamily="18" charset="0"/>
                <a:cs typeface="Times New Roman" panose="02020603050405020304" pitchFamily="18" charset="0"/>
              </a:rPr>
              <a:t>“A tragedy is the imitation of an action that is serious and also, as having magnitude, complete in itself; in appropriate and pleasurable language; in a dramatic rather than narrative form; with incidents arousing pity and fear, wherewith to accomplish a catharsis of these emotions.”</a:t>
            </a:r>
          </a:p>
          <a:p>
            <a:pPr algn="just" rtl="0"/>
            <a:r>
              <a:rPr lang="en-US" sz="2800" dirty="0">
                <a:solidFill>
                  <a:srgbClr val="4B4949"/>
                </a:solidFill>
                <a:latin typeface="Times New Roman" panose="02020603050405020304" pitchFamily="18" charset="0"/>
                <a:cs typeface="Times New Roman" panose="02020603050405020304" pitchFamily="18" charset="0"/>
              </a:rPr>
              <a:t>— Aristotle</a:t>
            </a:r>
            <a:endParaRPr lang="ar-IQ"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0357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A0855FA-3F21-42CB-A2A5-7B7F977CA8EC}"/>
              </a:ext>
            </a:extLst>
          </p:cNvPr>
          <p:cNvSpPr>
            <a:spLocks noGrp="1"/>
          </p:cNvSpPr>
          <p:nvPr>
            <p:ph type="ctrTitle"/>
          </p:nvPr>
        </p:nvSpPr>
        <p:spPr>
          <a:xfrm>
            <a:off x="2928401" y="450166"/>
            <a:ext cx="8574622" cy="1688123"/>
          </a:xfrm>
        </p:spPr>
        <p:txBody>
          <a:bodyPr>
            <a:normAutofit fontScale="90000"/>
          </a:bodyPr>
          <a:lstStyle/>
          <a:p>
            <a:pPr algn="ctr" rtl="0"/>
            <a:r>
              <a:rPr lang="en-US" sz="5400" dirty="0">
                <a:solidFill>
                  <a:schemeClr val="accent1">
                    <a:lumMod val="75000"/>
                  </a:schemeClr>
                </a:solidFill>
              </a:rPr>
              <a:t>The General Elements of Tragedy</a:t>
            </a:r>
            <a:endParaRPr lang="ar-IQ" sz="5400" dirty="0">
              <a:solidFill>
                <a:schemeClr val="accent1">
                  <a:lumMod val="75000"/>
                </a:schemeClr>
              </a:solidFill>
            </a:endParaRPr>
          </a:p>
        </p:txBody>
      </p:sp>
      <p:sp>
        <p:nvSpPr>
          <p:cNvPr id="6" name="Subtitle 5">
            <a:extLst>
              <a:ext uri="{FF2B5EF4-FFF2-40B4-BE49-F238E27FC236}">
                <a16:creationId xmlns:a16="http://schemas.microsoft.com/office/drawing/2014/main" id="{2AA5A082-8390-4EE0-80C7-D827B086AB0F}"/>
              </a:ext>
            </a:extLst>
          </p:cNvPr>
          <p:cNvSpPr>
            <a:spLocks noGrp="1"/>
          </p:cNvSpPr>
          <p:nvPr>
            <p:ph type="subTitle" idx="1"/>
          </p:nvPr>
        </p:nvSpPr>
        <p:spPr>
          <a:xfrm>
            <a:off x="4318782" y="2138290"/>
            <a:ext cx="7184242" cy="3559125"/>
          </a:xfrm>
        </p:spPr>
        <p:txBody>
          <a:bodyPr>
            <a:normAutofit fontScale="92500"/>
          </a:bodyPr>
          <a:lstStyle/>
          <a:p>
            <a:pPr marL="457200" indent="-457200" algn="l" rtl="0">
              <a:buAutoNum type="arabicPeriod"/>
            </a:pPr>
            <a:r>
              <a:rPr lang="en-US" sz="2800" dirty="0">
                <a:solidFill>
                  <a:srgbClr val="2B1E1B"/>
                </a:solidFill>
                <a:latin typeface="verdana" panose="020B0604030504040204" pitchFamily="34" charset="0"/>
              </a:rPr>
              <a:t>Plot; generally five acts, many scenes. </a:t>
            </a:r>
          </a:p>
          <a:p>
            <a:pPr marL="457200" indent="-457200" algn="l" rtl="0">
              <a:buAutoNum type="arabicPeriod"/>
            </a:pPr>
            <a:r>
              <a:rPr lang="en-US" sz="2800" dirty="0">
                <a:solidFill>
                  <a:srgbClr val="2B1E1B"/>
                </a:solidFill>
                <a:latin typeface="verdana" panose="020B0604030504040204" pitchFamily="34" charset="0"/>
              </a:rPr>
              <a:t>Character,</a:t>
            </a:r>
          </a:p>
          <a:p>
            <a:pPr marL="457200" indent="-457200" algn="l" rtl="0">
              <a:buAutoNum type="arabicPeriod"/>
            </a:pPr>
            <a:r>
              <a:rPr lang="en-US" sz="2800" dirty="0">
                <a:solidFill>
                  <a:srgbClr val="2B1E1B"/>
                </a:solidFill>
                <a:latin typeface="verdana" panose="020B0604030504040204" pitchFamily="34" charset="0"/>
              </a:rPr>
              <a:t>Thought, </a:t>
            </a:r>
          </a:p>
          <a:p>
            <a:pPr marL="457200" indent="-457200" algn="l" rtl="0">
              <a:buAutoNum type="arabicPeriod"/>
            </a:pPr>
            <a:r>
              <a:rPr lang="en-US" sz="2800" dirty="0">
                <a:solidFill>
                  <a:srgbClr val="2B1E1B"/>
                </a:solidFill>
                <a:latin typeface="verdana" panose="020B0604030504040204" pitchFamily="34" charset="0"/>
              </a:rPr>
              <a:t>Diction, </a:t>
            </a:r>
          </a:p>
          <a:p>
            <a:pPr marL="457200" indent="-457200" algn="l" rtl="0">
              <a:buAutoNum type="arabicPeriod"/>
            </a:pPr>
            <a:r>
              <a:rPr lang="en-US" sz="2800" dirty="0">
                <a:solidFill>
                  <a:srgbClr val="2B1E1B"/>
                </a:solidFill>
                <a:latin typeface="verdana" panose="020B0604030504040204" pitchFamily="34" charset="0"/>
              </a:rPr>
              <a:t>Song</a:t>
            </a:r>
          </a:p>
          <a:p>
            <a:pPr marL="457200" indent="-457200" algn="l" rtl="0">
              <a:buAutoNum type="arabicPeriod"/>
            </a:pPr>
            <a:r>
              <a:rPr lang="en-US" sz="2800" dirty="0">
                <a:solidFill>
                  <a:srgbClr val="2B1E1B"/>
                </a:solidFill>
                <a:latin typeface="verdana" panose="020B0604030504040204" pitchFamily="34" charset="0"/>
              </a:rPr>
              <a:t>Spectacle</a:t>
            </a:r>
            <a:endParaRPr lang="ar-IQ" sz="2800" dirty="0"/>
          </a:p>
        </p:txBody>
      </p:sp>
    </p:spTree>
    <p:extLst>
      <p:ext uri="{BB962C8B-B14F-4D97-AF65-F5344CB8AC3E}">
        <p14:creationId xmlns:p14="http://schemas.microsoft.com/office/powerpoint/2010/main" val="3223376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6EB88-3A01-4877-BA45-C4CDBDD69C62}"/>
              </a:ext>
            </a:extLst>
          </p:cNvPr>
          <p:cNvSpPr>
            <a:spLocks noGrp="1"/>
          </p:cNvSpPr>
          <p:nvPr>
            <p:ph type="title"/>
          </p:nvPr>
        </p:nvSpPr>
        <p:spPr>
          <a:xfrm>
            <a:off x="1484311" y="323558"/>
            <a:ext cx="10018713" cy="1181685"/>
          </a:xfrm>
        </p:spPr>
        <p:txBody>
          <a:bodyPr/>
          <a:lstStyle/>
          <a:p>
            <a:pPr rtl="0"/>
            <a:r>
              <a:rPr lang="en-US" dirty="0">
                <a:solidFill>
                  <a:schemeClr val="accent2">
                    <a:lumMod val="75000"/>
                  </a:schemeClr>
                </a:solidFill>
              </a:rPr>
              <a:t>Thomas Kyd &amp; Senecan Tragedy</a:t>
            </a:r>
            <a:endParaRPr lang="ar-IQ" dirty="0">
              <a:solidFill>
                <a:schemeClr val="accent2">
                  <a:lumMod val="75000"/>
                </a:schemeClr>
              </a:solidFill>
            </a:endParaRPr>
          </a:p>
        </p:txBody>
      </p:sp>
      <p:sp>
        <p:nvSpPr>
          <p:cNvPr id="3" name="Content Placeholder 2">
            <a:extLst>
              <a:ext uri="{FF2B5EF4-FFF2-40B4-BE49-F238E27FC236}">
                <a16:creationId xmlns:a16="http://schemas.microsoft.com/office/drawing/2014/main" id="{91929C0A-F526-48BC-985F-11BBB4B10B64}"/>
              </a:ext>
            </a:extLst>
          </p:cNvPr>
          <p:cNvSpPr>
            <a:spLocks noGrp="1"/>
          </p:cNvSpPr>
          <p:nvPr>
            <p:ph idx="1"/>
          </p:nvPr>
        </p:nvSpPr>
        <p:spPr>
          <a:xfrm>
            <a:off x="1484310" y="1322363"/>
            <a:ext cx="10018713" cy="4468838"/>
          </a:xfrm>
        </p:spPr>
        <p:txBody>
          <a:bodyPr>
            <a:normAutofit/>
          </a:bodyPr>
          <a:lstStyle/>
          <a:p>
            <a:pPr algn="just" rtl="0">
              <a:lnSpc>
                <a:spcPct val="150000"/>
              </a:lnSpc>
            </a:pPr>
            <a:r>
              <a:rPr lang="en-US" sz="2800" dirty="0">
                <a:latin typeface="Times New Roman" panose="02020603050405020304" pitchFamily="18" charset="0"/>
                <a:cs typeface="Times New Roman" panose="02020603050405020304" pitchFamily="18" charset="0"/>
              </a:rPr>
              <a:t>Seneca was a Roman dramatist. He was born in 4BC-65AD. He was the greatest playwright in Roman literature. He wrote 90 dramas in Latin. Thomas Kyd is the blind follower of Roman literature, especially the Roman Seneca. Thomas Kyd is very much influenced by Senecan drama. That is why he is called the English Seneca.</a:t>
            </a:r>
            <a:endParaRPr lang="ar-IQ"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9269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99687-84F7-4619-B5C6-0FAE674266AF}"/>
              </a:ext>
            </a:extLst>
          </p:cNvPr>
          <p:cNvSpPr>
            <a:spLocks noGrp="1"/>
          </p:cNvSpPr>
          <p:nvPr>
            <p:ph type="title"/>
          </p:nvPr>
        </p:nvSpPr>
        <p:spPr>
          <a:xfrm>
            <a:off x="1484311" y="379829"/>
            <a:ext cx="10018713" cy="1434904"/>
          </a:xfrm>
        </p:spPr>
        <p:txBody>
          <a:bodyPr/>
          <a:lstStyle/>
          <a:p>
            <a:pPr rtl="0"/>
            <a:r>
              <a:rPr lang="en-US" dirty="0">
                <a:solidFill>
                  <a:srgbClr val="00B0F0"/>
                </a:solidFill>
              </a:rPr>
              <a:t>Thomas Kyd &amp; Senecan Tragedy</a:t>
            </a:r>
            <a:endParaRPr lang="ar-IQ" dirty="0">
              <a:solidFill>
                <a:srgbClr val="00B0F0"/>
              </a:solidFill>
            </a:endParaRPr>
          </a:p>
        </p:txBody>
      </p:sp>
      <p:sp>
        <p:nvSpPr>
          <p:cNvPr id="3" name="Content Placeholder 2">
            <a:extLst>
              <a:ext uri="{FF2B5EF4-FFF2-40B4-BE49-F238E27FC236}">
                <a16:creationId xmlns:a16="http://schemas.microsoft.com/office/drawing/2014/main" id="{16CFD58B-2B62-46F0-8857-61D76D7768BB}"/>
              </a:ext>
            </a:extLst>
          </p:cNvPr>
          <p:cNvSpPr>
            <a:spLocks noGrp="1"/>
          </p:cNvSpPr>
          <p:nvPr>
            <p:ph idx="1"/>
          </p:nvPr>
        </p:nvSpPr>
        <p:spPr>
          <a:xfrm>
            <a:off x="1484310" y="1631853"/>
            <a:ext cx="10018713" cy="4159348"/>
          </a:xfrm>
        </p:spPr>
        <p:txBody>
          <a:bodyPr>
            <a:normAutofit/>
          </a:bodyPr>
          <a:lstStyle/>
          <a:p>
            <a:pPr algn="just" rtl="0">
              <a:lnSpc>
                <a:spcPct val="150000"/>
              </a:lnSpc>
            </a:pPr>
            <a:r>
              <a:rPr lang="en-US" sz="3200" dirty="0">
                <a:latin typeface="Times New Roman" panose="02020603050405020304" pitchFamily="18" charset="0"/>
                <a:cs typeface="Times New Roman" panose="02020603050405020304" pitchFamily="18" charset="0"/>
              </a:rPr>
              <a:t>His drama is full of bloodshed, murder and revenge. That is why Senecan dramas are not suitable for stage. They are suitable for reading in a chamber or on a closet. For this reason they are called chamber drama or closet drama.</a:t>
            </a:r>
            <a:endParaRPr lang="ar-IQ"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6752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1E0F4-BCF5-49AF-BF37-9F7DC8132D20}"/>
              </a:ext>
            </a:extLst>
          </p:cNvPr>
          <p:cNvSpPr>
            <a:spLocks noGrp="1"/>
          </p:cNvSpPr>
          <p:nvPr>
            <p:ph type="title"/>
          </p:nvPr>
        </p:nvSpPr>
        <p:spPr>
          <a:xfrm>
            <a:off x="1484311" y="225084"/>
            <a:ext cx="10018713" cy="1294227"/>
          </a:xfrm>
        </p:spPr>
        <p:txBody>
          <a:bodyPr>
            <a:normAutofit/>
          </a:bodyPr>
          <a:lstStyle/>
          <a:p>
            <a:pPr rtl="0"/>
            <a:r>
              <a:rPr lang="en-US" sz="3600" dirty="0">
                <a:solidFill>
                  <a:srgbClr val="FF0000"/>
                </a:solidFill>
                <a:latin typeface="Times New Roman" panose="02020603050405020304" pitchFamily="18" charset="0"/>
                <a:cs typeface="Times New Roman" panose="02020603050405020304" pitchFamily="18" charset="0"/>
              </a:rPr>
              <a:t>Senecan Elements in Kyd’s </a:t>
            </a:r>
            <a:r>
              <a:rPr lang="en-US" sz="3600" i="1" dirty="0">
                <a:solidFill>
                  <a:srgbClr val="FF0000"/>
                </a:solidFill>
                <a:latin typeface="Times New Roman" panose="02020603050405020304" pitchFamily="18" charset="0"/>
                <a:cs typeface="Times New Roman" panose="02020603050405020304" pitchFamily="18" charset="0"/>
              </a:rPr>
              <a:t>The Spanish Tragedy</a:t>
            </a:r>
            <a:endParaRPr lang="ar-IQ" sz="3600" i="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A3FC79D-831C-4FEE-BDB9-183DD0364630}"/>
              </a:ext>
            </a:extLst>
          </p:cNvPr>
          <p:cNvSpPr>
            <a:spLocks noGrp="1"/>
          </p:cNvSpPr>
          <p:nvPr>
            <p:ph idx="1"/>
          </p:nvPr>
        </p:nvSpPr>
        <p:spPr>
          <a:xfrm>
            <a:off x="1484310" y="1350499"/>
            <a:ext cx="10018713" cy="4440702"/>
          </a:xfrm>
        </p:spPr>
        <p:txBody>
          <a:bodyPr>
            <a:normAutofit/>
          </a:bodyPr>
          <a:lstStyle/>
          <a:p>
            <a:pPr marL="457200" indent="-457200" algn="just" rtl="0">
              <a:lnSpc>
                <a:spcPct val="150000"/>
              </a:lnSpc>
              <a:buAutoNum type="arabicPeriod"/>
            </a:pPr>
            <a:r>
              <a:rPr lang="en-US" sz="3200" b="1" dirty="0"/>
              <a:t> Revenge drama:</a:t>
            </a:r>
            <a:r>
              <a:rPr lang="en-US" sz="3200" dirty="0"/>
              <a:t> In </a:t>
            </a:r>
            <a:r>
              <a:rPr lang="en-US" sz="3200" i="1" dirty="0"/>
              <a:t>The Spanish Tragedy</a:t>
            </a:r>
            <a:r>
              <a:rPr lang="en-US" sz="3200" dirty="0"/>
              <a:t> we find that the major theme is revenge, because all the characters are motivated by taking revenge. It is the supreme element of Senecan drama.</a:t>
            </a:r>
          </a:p>
          <a:p>
            <a:pPr marL="457200" indent="-457200" algn="just" rtl="0">
              <a:lnSpc>
                <a:spcPct val="150000"/>
              </a:lnSpc>
              <a:buAutoNum type="arabicPeriod"/>
            </a:pPr>
            <a:endParaRPr lang="ar-IQ" sz="3200" dirty="0"/>
          </a:p>
        </p:txBody>
      </p:sp>
    </p:spTree>
    <p:extLst>
      <p:ext uri="{BB962C8B-B14F-4D97-AF65-F5344CB8AC3E}">
        <p14:creationId xmlns:p14="http://schemas.microsoft.com/office/powerpoint/2010/main" val="3631275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95F9E48-170A-4AAC-8576-B0BB5371E6DD}"/>
              </a:ext>
            </a:extLst>
          </p:cNvPr>
          <p:cNvSpPr/>
          <p:nvPr/>
        </p:nvSpPr>
        <p:spPr>
          <a:xfrm>
            <a:off x="1730326" y="474345"/>
            <a:ext cx="9973994" cy="5011949"/>
          </a:xfrm>
          <a:prstGeom prst="rect">
            <a:avLst/>
          </a:prstGeom>
        </p:spPr>
        <p:txBody>
          <a:bodyPr wrap="square">
            <a:spAutoFit/>
          </a:bodyPr>
          <a:lstStyle/>
          <a:p>
            <a:pPr algn="just" rtl="0">
              <a:lnSpc>
                <a:spcPct val="150000"/>
              </a:lnSpc>
            </a:pPr>
            <a:endParaRPr lang="en-US" sz="2400" dirty="0">
              <a:latin typeface="Times New Roman" panose="02020603050405020304" pitchFamily="18" charset="0"/>
              <a:cs typeface="Times New Roman" panose="02020603050405020304" pitchFamily="18" charset="0"/>
            </a:endParaRPr>
          </a:p>
          <a:p>
            <a:pPr algn="just" rtl="0">
              <a:lnSpc>
                <a:spcPct val="150000"/>
              </a:lnSpc>
            </a:pPr>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Revenge is taken as holy assignment</a:t>
            </a:r>
            <a:r>
              <a:rPr lang="en-US" sz="2400" dirty="0">
                <a:latin typeface="Times New Roman" panose="02020603050405020304" pitchFamily="18" charset="0"/>
                <a:cs typeface="Times New Roman" panose="02020603050405020304" pitchFamily="18" charset="0"/>
              </a:rPr>
              <a:t>: In Senecan plays all the characters think that if they take revenge upon the killers who have murdered their dearest persons it can never be a sin. Rather it is a sacred duty. The very same tendency we observe in the characters of </a:t>
            </a:r>
            <a:r>
              <a:rPr lang="en-US" sz="2400" dirty="0" err="1">
                <a:latin typeface="Times New Roman" panose="02020603050405020304" pitchFamily="18" charset="0"/>
                <a:cs typeface="Times New Roman" panose="02020603050405020304" pitchFamily="18" charset="0"/>
              </a:rPr>
              <a:t>Bellimperia</a:t>
            </a:r>
            <a:r>
              <a:rPr lang="en-US" sz="2400" dirty="0">
                <a:latin typeface="Times New Roman" panose="02020603050405020304" pitchFamily="18" charset="0"/>
                <a:cs typeface="Times New Roman" panose="02020603050405020304" pitchFamily="18" charset="0"/>
              </a:rPr>
              <a:t> and </a:t>
            </a:r>
            <a:r>
              <a:rPr lang="en-US" sz="2400" dirty="0" err="1">
                <a:latin typeface="Times New Roman" panose="02020603050405020304" pitchFamily="18" charset="0"/>
                <a:cs typeface="Times New Roman" panose="02020603050405020304" pitchFamily="18" charset="0"/>
              </a:rPr>
              <a:t>Hieronimo</a:t>
            </a:r>
            <a:r>
              <a:rPr lang="en-US" sz="2400" dirty="0">
                <a:latin typeface="Times New Roman" panose="02020603050405020304" pitchFamily="18" charset="0"/>
                <a:cs typeface="Times New Roman" panose="02020603050405020304" pitchFamily="18" charset="0"/>
              </a:rPr>
              <a:t>. We see </a:t>
            </a:r>
            <a:r>
              <a:rPr lang="en-US" sz="2400" dirty="0" err="1">
                <a:latin typeface="Times New Roman" panose="02020603050405020304" pitchFamily="18" charset="0"/>
                <a:cs typeface="Times New Roman" panose="02020603050405020304" pitchFamily="18" charset="0"/>
              </a:rPr>
              <a:t>Bellimperia</a:t>
            </a:r>
            <a:r>
              <a:rPr lang="en-US" sz="2400" dirty="0">
                <a:latin typeface="Times New Roman" panose="02020603050405020304" pitchFamily="18" charset="0"/>
                <a:cs typeface="Times New Roman" panose="02020603050405020304" pitchFamily="18" charset="0"/>
              </a:rPr>
              <a:t> says:</a:t>
            </a:r>
          </a:p>
          <a:p>
            <a:pPr algn="just" rtl="0">
              <a:lnSpc>
                <a:spcPct val="150000"/>
              </a:lnSpc>
            </a:pPr>
            <a:r>
              <a:rPr lang="en-US" sz="2400" dirty="0">
                <a:latin typeface="Times New Roman" panose="02020603050405020304" pitchFamily="18" charset="0"/>
                <a:cs typeface="Times New Roman" panose="02020603050405020304" pitchFamily="18" charset="0"/>
              </a:rPr>
              <a:t>“But how can love find harbor in my breast. Till I revenge the death of my beloved.”</a:t>
            </a:r>
          </a:p>
          <a:p>
            <a:pPr algn="just" rtl="0">
              <a:lnSpc>
                <a:spcPct val="150000"/>
              </a:lnSpc>
            </a:pPr>
            <a:r>
              <a:rPr lang="en-US"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783406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1FC94F7-0FEF-439A-BB0F-3C7067783F19}"/>
              </a:ext>
            </a:extLst>
          </p:cNvPr>
          <p:cNvSpPr/>
          <p:nvPr/>
        </p:nvSpPr>
        <p:spPr>
          <a:xfrm>
            <a:off x="1420837" y="2136339"/>
            <a:ext cx="10311617" cy="3416320"/>
          </a:xfrm>
          <a:prstGeom prst="rect">
            <a:avLst/>
          </a:prstGeom>
        </p:spPr>
        <p:txBody>
          <a:bodyPr wrap="square">
            <a:spAutoFit/>
          </a:bodyPr>
          <a:lstStyle/>
          <a:p>
            <a:pPr lvl="0" algn="just" rtl="0"/>
            <a:r>
              <a:rPr lang="en-US" sz="2400" b="1" dirty="0">
                <a:solidFill>
                  <a:prstClr val="black"/>
                </a:solidFill>
                <a:latin typeface="Times New Roman" panose="02020603050405020304" pitchFamily="18" charset="0"/>
                <a:cs typeface="Times New Roman" panose="02020603050405020304" pitchFamily="18" charset="0"/>
              </a:rPr>
              <a:t>3. Highly passionate characters</a:t>
            </a:r>
            <a:r>
              <a:rPr lang="en-US" sz="2400" dirty="0">
                <a:solidFill>
                  <a:prstClr val="black"/>
                </a:solidFill>
                <a:latin typeface="Times New Roman" panose="02020603050405020304" pitchFamily="18" charset="0"/>
                <a:cs typeface="Times New Roman" panose="02020603050405020304" pitchFamily="18" charset="0"/>
              </a:rPr>
              <a:t>: At the very beginning of the play we find that </a:t>
            </a:r>
            <a:r>
              <a:rPr lang="en-US" sz="2400" dirty="0" err="1">
                <a:solidFill>
                  <a:prstClr val="black"/>
                </a:solidFill>
                <a:latin typeface="Times New Roman" panose="02020603050405020304" pitchFamily="18" charset="0"/>
                <a:cs typeface="Times New Roman" panose="02020603050405020304" pitchFamily="18" charset="0"/>
              </a:rPr>
              <a:t>Bellimperia</a:t>
            </a:r>
            <a:r>
              <a:rPr lang="en-US" sz="2400" dirty="0">
                <a:solidFill>
                  <a:prstClr val="black"/>
                </a:solidFill>
                <a:latin typeface="Times New Roman" panose="02020603050405020304" pitchFamily="18" charset="0"/>
                <a:cs typeface="Times New Roman" panose="02020603050405020304" pitchFamily="18" charset="0"/>
              </a:rPr>
              <a:t> is so emotional to Andrea. After Andrea’s death she shows her emotion to Horatio who is Andrea’s friend. Moreover, Balthazar falls in secret love with </a:t>
            </a:r>
            <a:r>
              <a:rPr lang="en-US" sz="2400" dirty="0" err="1">
                <a:solidFill>
                  <a:prstClr val="black"/>
                </a:solidFill>
                <a:latin typeface="Times New Roman" panose="02020603050405020304" pitchFamily="18" charset="0"/>
                <a:cs typeface="Times New Roman" panose="02020603050405020304" pitchFamily="18" charset="0"/>
              </a:rPr>
              <a:t>Bellimperia</a:t>
            </a:r>
            <a:r>
              <a:rPr lang="en-US" sz="2400" dirty="0">
                <a:solidFill>
                  <a:prstClr val="black"/>
                </a:solidFill>
                <a:latin typeface="Times New Roman" panose="02020603050405020304" pitchFamily="18" charset="0"/>
                <a:cs typeface="Times New Roman" panose="02020603050405020304" pitchFamily="18" charset="0"/>
              </a:rPr>
              <a:t> at the first sight.</a:t>
            </a:r>
          </a:p>
          <a:p>
            <a:pPr lvl="0" algn="just" rtl="0"/>
            <a:endParaRPr lang="en-US" sz="2400" dirty="0">
              <a:solidFill>
                <a:prstClr val="black"/>
              </a:solidFill>
              <a:latin typeface="Times New Roman" panose="02020603050405020304" pitchFamily="18" charset="0"/>
              <a:cs typeface="Times New Roman" panose="02020603050405020304" pitchFamily="18" charset="0"/>
            </a:endParaRPr>
          </a:p>
          <a:p>
            <a:pPr lvl="0" algn="just" rtl="0"/>
            <a:endParaRPr lang="en-US" sz="2400" dirty="0">
              <a:solidFill>
                <a:prstClr val="black"/>
              </a:solidFill>
              <a:latin typeface="Times New Roman" panose="02020603050405020304" pitchFamily="18" charset="0"/>
              <a:cs typeface="Times New Roman" panose="02020603050405020304" pitchFamily="18" charset="0"/>
            </a:endParaRPr>
          </a:p>
          <a:p>
            <a:pPr lvl="0" algn="just" rtl="0"/>
            <a:r>
              <a:rPr lang="en-US" sz="2400" b="1" dirty="0">
                <a:latin typeface="Times New Roman" panose="02020603050405020304" pitchFamily="18" charset="0"/>
                <a:cs typeface="Times New Roman" panose="02020603050405020304" pitchFamily="18" charset="0"/>
              </a:rPr>
              <a:t>4. Ghost or Supernatural Machinery</a:t>
            </a:r>
            <a:r>
              <a:rPr lang="en-US" sz="2400" dirty="0">
                <a:latin typeface="Times New Roman" panose="02020603050405020304" pitchFamily="18" charset="0"/>
                <a:cs typeface="Times New Roman" panose="02020603050405020304" pitchFamily="18" charset="0"/>
              </a:rPr>
              <a:t>: at the opening scene of the play we meet two such characters. The first is Andrea’s ghost and the second is Revenge.</a:t>
            </a:r>
            <a:br>
              <a:rPr lang="en-US" sz="2400" dirty="0">
                <a:latin typeface="Times New Roman" panose="02020603050405020304" pitchFamily="18" charset="0"/>
                <a:cs typeface="Times New Roman" panose="02020603050405020304" pitchFamily="18" charset="0"/>
              </a:rPr>
            </a:br>
            <a:endParaRPr lang="en-US" sz="24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06843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862</TotalTime>
  <Words>594</Words>
  <Application>Microsoft Office PowerPoint</Application>
  <PresentationFormat>Widescreen</PresentationFormat>
  <Paragraphs>39</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Corbel</vt:lpstr>
      <vt:lpstr>Tahoma</vt:lpstr>
      <vt:lpstr>Times New Roman</vt:lpstr>
      <vt:lpstr>verdana</vt:lpstr>
      <vt:lpstr>Parallax</vt:lpstr>
      <vt:lpstr>Tragedy An Introduction </vt:lpstr>
      <vt:lpstr>كلية التربية للعلوم الانسانية قسم اللغة الانكليزية</vt:lpstr>
      <vt:lpstr>PowerPoint Presentation</vt:lpstr>
      <vt:lpstr>The General Elements of Tragedy</vt:lpstr>
      <vt:lpstr>Thomas Kyd &amp; Senecan Tragedy</vt:lpstr>
      <vt:lpstr>Thomas Kyd &amp; Senecan Tragedy</vt:lpstr>
      <vt:lpstr>Senecan Elements in Kyd’s The Spanish Tragedy</vt:lpstr>
      <vt:lpstr>PowerPoint Presentation</vt:lpstr>
      <vt:lpstr>PowerPoint Presentation</vt:lpstr>
      <vt:lpstr>5. Bloodshed or Bloody Atmosphere: The brutal killing of Andria and Horatio, the stabbing scene of Isabella, the killing of Lorenzo among many other bloody scenes all create the bloody atmosphere of the play.  6. Madness or insanity or lunacy: In this play we find the impact of madness. By losing his son Horatio, Hieronimo turned mad. By the same grief his wife Isabella has gone mad.     </vt:lpstr>
      <vt:lpstr>PowerPoint Presentation</vt:lpstr>
      <vt:lpstr>10. Loose plot construction: Plot is defective in this play. We see in this play that Hieronimo is delaying to take revenge of his son’s murder. Bellimperia is also delaying to take revenge of her lover’s death.  11. Loose characterization: A hero must have an active role throughout the play but we do not find even a single hero. Before the play starts Andrea was murdered. Horatio too was murdered soon. On the other hand Bellimperia had more than one lover. So she is not an ideal heroine.</vt:lpstr>
      <vt:lpstr> 11. Conspiracy or intrigues: This play is full of conspiracies. Lorenzo and Balthazar intrigue with Horatio and Villuppo intrigues with Alexandro. Lorenzo says to Balthazar: “Do you but follow me and gain your love. Her favor must be won by his remove.”             12. Melodramatic elements: Melodramatic elements such as declamatory speech, excessive passion, musical acting, and cured appeal to poetic justice.  All of such qualities are used by Kyd in his play.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William Shakespeare</dc:title>
  <dc:creator>amjed duleimy</dc:creator>
  <cp:lastModifiedBy>AMJED</cp:lastModifiedBy>
  <cp:revision>37</cp:revision>
  <dcterms:created xsi:type="dcterms:W3CDTF">2014-02-18T16:09:59Z</dcterms:created>
  <dcterms:modified xsi:type="dcterms:W3CDTF">2025-01-18T13:25:34Z</dcterms:modified>
</cp:coreProperties>
</file>