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4" r:id="rId1"/>
  </p:sldMasterIdLst>
  <p:sldIdLst>
    <p:sldId id="293" r:id="rId2"/>
    <p:sldId id="256" r:id="rId3"/>
    <p:sldId id="257" r:id="rId4"/>
    <p:sldId id="258" r:id="rId5"/>
    <p:sldId id="259" r:id="rId6"/>
    <p:sldId id="260" r:id="rId7"/>
    <p:sldId id="280" r:id="rId8"/>
    <p:sldId id="281" r:id="rId9"/>
    <p:sldId id="282" r:id="rId10"/>
    <p:sldId id="283" r:id="rId11"/>
    <p:sldId id="287" r:id="rId12"/>
    <p:sldId id="288" r:id="rId13"/>
    <p:sldId id="289" r:id="rId14"/>
    <p:sldId id="290" r:id="rId15"/>
    <p:sldId id="292" r:id="rId16"/>
    <p:sldId id="29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ar-IQ"/>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7F560880-79E0-4BD7-9A8F-4787C03F55D8}" type="slidenum">
              <a:rPr lang="ar-IQ" smtClean="0"/>
              <a:t>‹#›</a:t>
            </a:fld>
            <a:endParaRPr lang="ar-IQ"/>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772446901"/>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040565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a:xfrm>
            <a:off x="2933699" y="6296615"/>
            <a:ext cx="5959577" cy="365125"/>
          </a:xfrm>
        </p:spPr>
        <p:txBody>
          <a:bodyPr/>
          <a:lstStyle/>
          <a:p>
            <a:endParaRPr lang="ar-IQ"/>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7F560880-79E0-4BD7-9A8F-4787C03F55D8}" type="slidenum">
              <a:rPr lang="ar-IQ" smtClean="0"/>
              <a:t>‹#›</a:t>
            </a:fld>
            <a:endParaRPr lang="ar-IQ"/>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88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405115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ar-IQ"/>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7F560880-79E0-4BD7-9A8F-4787C03F55D8}" type="slidenum">
              <a:rPr lang="ar-IQ" smtClean="0"/>
              <a:t>‹#›</a:t>
            </a:fld>
            <a:endParaRPr lang="ar-IQ"/>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94366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95823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10AA2B-7DA2-473E-82F2-CDA880DB6375}"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284033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10AA2B-7DA2-473E-82F2-CDA880DB6375}"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531503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D910AA2B-7DA2-473E-82F2-CDA880DB6375}"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30531399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7F560880-79E0-4BD7-9A8F-4787C03F55D8}" type="slidenum">
              <a:rPr lang="ar-IQ" smtClean="0"/>
              <a:t>‹#›</a:t>
            </a:fld>
            <a:endParaRPr lang="ar-IQ"/>
          </a:p>
        </p:txBody>
      </p:sp>
    </p:spTree>
    <p:extLst>
      <p:ext uri="{BB962C8B-B14F-4D97-AF65-F5344CB8AC3E}">
        <p14:creationId xmlns:p14="http://schemas.microsoft.com/office/powerpoint/2010/main" val="309386123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7F560880-79E0-4BD7-9A8F-4787C03F55D8}" type="slidenum">
              <a:rPr lang="ar-IQ" smtClean="0"/>
              <a:t>‹#›</a:t>
            </a:fld>
            <a:endParaRPr lang="ar-IQ"/>
          </a:p>
        </p:txBody>
      </p:sp>
    </p:spTree>
    <p:extLst>
      <p:ext uri="{BB962C8B-B14F-4D97-AF65-F5344CB8AC3E}">
        <p14:creationId xmlns:p14="http://schemas.microsoft.com/office/powerpoint/2010/main" val="110569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D910AA2B-7DA2-473E-82F2-CDA880DB6375}" type="datetimeFigureOut">
              <a:rPr lang="ar-IQ" smtClean="0"/>
              <a:t>19/07/1446</a:t>
            </a:fld>
            <a:endParaRPr lang="ar-IQ"/>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ar-IQ"/>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7F560880-79E0-4BD7-9A8F-4787C03F55D8}" type="slidenum">
              <a:rPr lang="ar-IQ" smtClean="0"/>
              <a:t>‹#›</a:t>
            </a:fld>
            <a:endParaRPr lang="ar-IQ"/>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950143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944793" cy="1828959"/>
          </a:xfrm>
          <a:prstGeom prst="rect">
            <a:avLst/>
          </a:prstGeom>
        </p:spPr>
      </p:pic>
      <p:sp>
        <p:nvSpPr>
          <p:cNvPr id="2" name="Title 1"/>
          <p:cNvSpPr>
            <a:spLocks noGrp="1"/>
          </p:cNvSpPr>
          <p:nvPr>
            <p:ph type="title"/>
          </p:nvPr>
        </p:nvSpPr>
        <p:spPr/>
        <p:txBody>
          <a:bodyPr/>
          <a:lstStyle/>
          <a:p>
            <a:r>
              <a:rPr lang="ar-IQ" dirty="0" smtClean="0"/>
              <a:t>كلية التربية للعلوم الانسانية</a:t>
            </a:r>
            <a:br>
              <a:rPr lang="ar-IQ" dirty="0" smtClean="0"/>
            </a:br>
            <a:r>
              <a:rPr lang="ar-IQ" dirty="0" smtClean="0"/>
              <a:t>قسم اللغة الانكليزية</a:t>
            </a:r>
            <a:endParaRPr lang="en-US" dirty="0"/>
          </a:p>
        </p:txBody>
      </p:sp>
      <p:sp>
        <p:nvSpPr>
          <p:cNvPr id="3" name="Text Placeholder 2"/>
          <p:cNvSpPr>
            <a:spLocks noGrp="1"/>
          </p:cNvSpPr>
          <p:nvPr>
            <p:ph type="body" idx="1"/>
          </p:nvPr>
        </p:nvSpPr>
        <p:spPr/>
        <p:txBody>
          <a:bodyPr/>
          <a:lstStyle/>
          <a:p>
            <a:r>
              <a:rPr lang="ar-IQ" dirty="0" smtClean="0"/>
              <a:t>المرحلة الثالثة – المسرح الاليزابيثي</a:t>
            </a:r>
          </a:p>
          <a:p>
            <a:r>
              <a:rPr lang="ar-IQ" dirty="0" smtClean="0"/>
              <a:t>ا.م.د أمجد لطيف جبار</a:t>
            </a:r>
            <a:endParaRPr lang="en-US" dirty="0"/>
          </a:p>
        </p:txBody>
      </p:sp>
    </p:spTree>
    <p:extLst>
      <p:ext uri="{BB962C8B-B14F-4D97-AF65-F5344CB8AC3E}">
        <p14:creationId xmlns:p14="http://schemas.microsoft.com/office/powerpoint/2010/main" val="308635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3BBD34-D2E1-4B41-9417-2642B6606DA5}"/>
              </a:ext>
            </a:extLst>
          </p:cNvPr>
          <p:cNvGraphicFramePr>
            <a:graphicFrameLocks noGrp="1"/>
          </p:cNvGraphicFramePr>
          <p:nvPr>
            <p:extLst>
              <p:ext uri="{D42A27DB-BD31-4B8C-83A1-F6EECF244321}">
                <p14:modId xmlns:p14="http://schemas.microsoft.com/office/powerpoint/2010/main" val="1861063572"/>
              </p:ext>
            </p:extLst>
          </p:nvPr>
        </p:nvGraphicFramePr>
        <p:xfrm>
          <a:off x="2025744" y="267287"/>
          <a:ext cx="9917726" cy="6077241"/>
        </p:xfrm>
        <a:graphic>
          <a:graphicData uri="http://schemas.openxmlformats.org/drawingml/2006/table">
            <a:tbl>
              <a:tblPr rtl="1" firstRow="1" bandRow="1">
                <a:tableStyleId>{5C22544A-7EE6-4342-B048-85BDC9FD1C3A}</a:tableStyleId>
              </a:tblPr>
              <a:tblGrid>
                <a:gridCol w="6414867">
                  <a:extLst>
                    <a:ext uri="{9D8B030D-6E8A-4147-A177-3AD203B41FA5}">
                      <a16:colId xmlns:a16="http://schemas.microsoft.com/office/drawing/2014/main" val="2174591238"/>
                    </a:ext>
                  </a:extLst>
                </a:gridCol>
                <a:gridCol w="3502859">
                  <a:extLst>
                    <a:ext uri="{9D8B030D-6E8A-4147-A177-3AD203B41FA5}">
                      <a16:colId xmlns:a16="http://schemas.microsoft.com/office/drawing/2014/main" val="1148598402"/>
                    </a:ext>
                  </a:extLst>
                </a:gridCol>
              </a:tblGrid>
              <a:tr h="834048">
                <a:tc>
                  <a:txBody>
                    <a:bodyPr/>
                    <a:lstStyle/>
                    <a:p>
                      <a:pPr algn="ctr" rtl="0"/>
                      <a:r>
                        <a:rPr lang="en-US" sz="2800" dirty="0">
                          <a:latin typeface="Times New Roman" panose="02020603050405020304" pitchFamily="18" charset="0"/>
                          <a:cs typeface="Times New Roman" panose="02020603050405020304" pitchFamily="18" charset="0"/>
                        </a:rPr>
                        <a:t>Explanation</a:t>
                      </a:r>
                      <a:endParaRPr lang="ar-IQ" sz="2000" dirty="0">
                        <a:latin typeface="Times New Roman" panose="02020603050405020304" pitchFamily="18" charset="0"/>
                        <a:cs typeface="Times New Roman" panose="02020603050405020304" pitchFamily="18" charset="0"/>
                      </a:endParaRPr>
                    </a:p>
                  </a:txBody>
                  <a:tcPr/>
                </a:tc>
                <a:tc>
                  <a:txBody>
                    <a:bodyPr/>
                    <a:lstStyle/>
                    <a:p>
                      <a:pPr algn="ctr" rtl="0"/>
                      <a:r>
                        <a:rPr lang="en-US" sz="2800" dirty="0">
                          <a:latin typeface="Times New Roman" panose="02020603050405020304" pitchFamily="18" charset="0"/>
                          <a:cs typeface="Times New Roman" panose="02020603050405020304" pitchFamily="18" charset="0"/>
                        </a:rPr>
                        <a:t>Element</a:t>
                      </a:r>
                      <a:endParaRPr lang="ar-IQ"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50787985"/>
                  </a:ext>
                </a:extLst>
              </a:tr>
              <a:tr h="1238095">
                <a:tc>
                  <a:txBody>
                    <a:bodyPr/>
                    <a:lstStyle/>
                    <a:p>
                      <a:pPr algn="just"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Things end poorly for everyone, including the "good guys."</a:t>
                      </a:r>
                      <a:endParaRPr lang="ar-IQ" sz="2400" dirty="0">
                        <a:latin typeface="Times New Roman" panose="02020603050405020304" pitchFamily="18" charset="0"/>
                        <a:cs typeface="Times New Roman" panose="02020603050405020304" pitchFamily="18" charset="0"/>
                      </a:endParaRPr>
                    </a:p>
                  </a:txBody>
                  <a:tcPr anchor="ctr"/>
                </a:tc>
                <a:tc>
                  <a:txBody>
                    <a:bodyPr/>
                    <a:lstStyle/>
                    <a:p>
                      <a:pPr algn="l" rtl="0"/>
                      <a:r>
                        <a:rPr lang="en-US" sz="2400" b="0" dirty="0">
                          <a:solidFill>
                            <a:srgbClr val="4B4949"/>
                          </a:solidFill>
                          <a:effectLst/>
                          <a:latin typeface="Times New Roman" panose="02020603050405020304" pitchFamily="18" charset="0"/>
                          <a:cs typeface="Times New Roman" panose="02020603050405020304" pitchFamily="18" charset="0"/>
                        </a:rPr>
                        <a:t>Lack of Poetic Justice</a:t>
                      </a:r>
                    </a:p>
                  </a:txBody>
                  <a:tcPr anchor="ctr"/>
                </a:tc>
                <a:extLst>
                  <a:ext uri="{0D108BD9-81ED-4DB2-BD59-A6C34878D82A}">
                    <a16:rowId xmlns:a16="http://schemas.microsoft.com/office/drawing/2014/main" val="4178148089"/>
                  </a:ext>
                </a:extLst>
              </a:tr>
              <a:tr h="1603284">
                <a:tc>
                  <a:txBody>
                    <a:bodyPr/>
                    <a:lstStyle/>
                    <a:p>
                      <a:pPr algn="just"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One or more humorous characters who participate in scenes intended to lighten the mood.</a:t>
                      </a:r>
                      <a:endParaRPr lang="ar-IQ" sz="2400" dirty="0">
                        <a:latin typeface="Times New Roman" panose="02020603050405020304" pitchFamily="18" charset="0"/>
                        <a:cs typeface="Times New Roman" panose="02020603050405020304" pitchFamily="18" charset="0"/>
                      </a:endParaRPr>
                    </a:p>
                  </a:txBody>
                  <a:tcPr anchor="ctr"/>
                </a:tc>
                <a:tc>
                  <a:txBody>
                    <a:bodyPr/>
                    <a:lstStyle/>
                    <a:p>
                      <a:pPr algn="l" rtl="0"/>
                      <a:r>
                        <a:rPr lang="en-US" sz="2400" b="0" dirty="0">
                          <a:solidFill>
                            <a:srgbClr val="4B4949"/>
                          </a:solidFill>
                          <a:effectLst/>
                          <a:latin typeface="Times New Roman" panose="02020603050405020304" pitchFamily="18" charset="0"/>
                          <a:cs typeface="Times New Roman" panose="02020603050405020304" pitchFamily="18" charset="0"/>
                        </a:rPr>
                        <a:t>Comic Relief</a:t>
                      </a:r>
                    </a:p>
                  </a:txBody>
                  <a:tcPr anchor="ctr"/>
                </a:tc>
                <a:extLst>
                  <a:ext uri="{0D108BD9-81ED-4DB2-BD59-A6C34878D82A}">
                    <a16:rowId xmlns:a16="http://schemas.microsoft.com/office/drawing/2014/main" val="424267430"/>
                  </a:ext>
                </a:extLst>
              </a:tr>
              <a:tr h="2401814">
                <a:tc>
                  <a:txBody>
                    <a:bodyPr/>
                    <a:lstStyle/>
                    <a:p>
                      <a:pPr algn="just"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The good being destroyed along with the bad at the resolution of the play. Often played out with the unnecessary loss of life, especially of "good guy" characters.</a:t>
                      </a:r>
                      <a:endParaRPr lang="ar-IQ" sz="2400" dirty="0">
                        <a:latin typeface="Times New Roman" panose="02020603050405020304" pitchFamily="18" charset="0"/>
                        <a:cs typeface="Times New Roman" panose="02020603050405020304" pitchFamily="18" charset="0"/>
                      </a:endParaRPr>
                    </a:p>
                  </a:txBody>
                  <a:tcPr/>
                </a:tc>
                <a:tc>
                  <a:txBody>
                    <a:bodyPr/>
                    <a:lstStyle/>
                    <a:p>
                      <a:pPr algn="l" rtl="0"/>
                      <a:r>
                        <a:rPr lang="en-US" sz="2400" dirty="0">
                          <a:latin typeface="Times New Roman" panose="02020603050405020304" pitchFamily="18" charset="0"/>
                          <a:cs typeface="Times New Roman" panose="02020603050405020304" pitchFamily="18" charset="0"/>
                        </a:rPr>
                        <a:t>Tragic Waste</a:t>
                      </a:r>
                      <a:endParaRPr lang="ar-IQ"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3042126"/>
                  </a:ext>
                </a:extLst>
              </a:tr>
            </a:tbl>
          </a:graphicData>
        </a:graphic>
      </p:graphicFrame>
    </p:spTree>
    <p:extLst>
      <p:ext uri="{BB962C8B-B14F-4D97-AF65-F5344CB8AC3E}">
        <p14:creationId xmlns:p14="http://schemas.microsoft.com/office/powerpoint/2010/main" val="344144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83EA91-CF67-4517-938C-D1DBF28E9517}"/>
              </a:ext>
            </a:extLst>
          </p:cNvPr>
          <p:cNvSpPr>
            <a:spLocks noGrp="1"/>
          </p:cNvSpPr>
          <p:nvPr>
            <p:ph type="title"/>
          </p:nvPr>
        </p:nvSpPr>
        <p:spPr>
          <a:xfrm>
            <a:off x="2933700" y="568345"/>
            <a:ext cx="8770571" cy="965033"/>
          </a:xfrm>
        </p:spPr>
        <p:txBody>
          <a:bodyPr/>
          <a:lstStyle/>
          <a:p>
            <a:pPr algn="ctr" rtl="0"/>
            <a:r>
              <a:rPr lang="en-US" dirty="0">
                <a:solidFill>
                  <a:srgbClr val="0070C0"/>
                </a:solidFill>
              </a:rPr>
              <a:t>The Language of Shakespeare</a:t>
            </a:r>
            <a:endParaRPr lang="ar-IQ" dirty="0">
              <a:solidFill>
                <a:srgbClr val="0070C0"/>
              </a:solidFill>
            </a:endParaRPr>
          </a:p>
        </p:txBody>
      </p:sp>
      <p:sp>
        <p:nvSpPr>
          <p:cNvPr id="5" name="Content Placeholder 4">
            <a:extLst>
              <a:ext uri="{FF2B5EF4-FFF2-40B4-BE49-F238E27FC236}">
                <a16:creationId xmlns:a16="http://schemas.microsoft.com/office/drawing/2014/main" id="{05868AA4-9A65-4D7F-AA45-D7025D5033A5}"/>
              </a:ext>
            </a:extLst>
          </p:cNvPr>
          <p:cNvSpPr>
            <a:spLocks noGrp="1"/>
          </p:cNvSpPr>
          <p:nvPr>
            <p:ph idx="1"/>
          </p:nvPr>
        </p:nvSpPr>
        <p:spPr/>
        <p:txBody>
          <a:bodyPr>
            <a:normAutofit/>
          </a:bodyPr>
          <a:lstStyle/>
          <a:p>
            <a:pPr algn="just" rtl="0"/>
            <a:r>
              <a:rPr lang="en-US" sz="2800" dirty="0"/>
              <a:t>He wrote his plays in a combination of Verse and Prose with an emphasis on Blank Verse &amp; Iambic Pentameter.</a:t>
            </a:r>
          </a:p>
          <a:p>
            <a:pPr algn="just" rtl="0"/>
            <a:r>
              <a:rPr lang="en-US" sz="2800" dirty="0"/>
              <a:t>A follower of the Doctrine of Decorum (Social Hierarchy &amp; Great Chain of Being).</a:t>
            </a:r>
            <a:endParaRPr lang="ar-IQ" sz="2800" dirty="0"/>
          </a:p>
        </p:txBody>
      </p:sp>
    </p:spTree>
    <p:extLst>
      <p:ext uri="{BB962C8B-B14F-4D97-AF65-F5344CB8AC3E}">
        <p14:creationId xmlns:p14="http://schemas.microsoft.com/office/powerpoint/2010/main" val="385169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E617-CE8D-4961-A3F1-BD5DA85323E6}"/>
              </a:ext>
            </a:extLst>
          </p:cNvPr>
          <p:cNvSpPr>
            <a:spLocks noGrp="1"/>
          </p:cNvSpPr>
          <p:nvPr>
            <p:ph type="title"/>
          </p:nvPr>
        </p:nvSpPr>
        <p:spPr>
          <a:xfrm>
            <a:off x="2933700" y="568345"/>
            <a:ext cx="8770571" cy="824357"/>
          </a:xfrm>
        </p:spPr>
        <p:txBody>
          <a:bodyPr/>
          <a:lstStyle/>
          <a:p>
            <a:pPr algn="ctr" rtl="0"/>
            <a:r>
              <a:rPr lang="en-US" dirty="0">
                <a:solidFill>
                  <a:srgbClr val="0070C0"/>
                </a:solidFill>
              </a:rPr>
              <a:t>The Language of Shakespeare</a:t>
            </a:r>
            <a:endParaRPr lang="ar-IQ" dirty="0"/>
          </a:p>
        </p:txBody>
      </p:sp>
      <p:sp>
        <p:nvSpPr>
          <p:cNvPr id="3" name="Content Placeholder 2">
            <a:extLst>
              <a:ext uri="{FF2B5EF4-FFF2-40B4-BE49-F238E27FC236}">
                <a16:creationId xmlns:a16="http://schemas.microsoft.com/office/drawing/2014/main" id="{3E56B59F-5C13-4302-A22B-68B7819F5F4B}"/>
              </a:ext>
            </a:extLst>
          </p:cNvPr>
          <p:cNvSpPr>
            <a:spLocks noGrp="1"/>
          </p:cNvSpPr>
          <p:nvPr>
            <p:ph idx="1"/>
          </p:nvPr>
        </p:nvSpPr>
        <p:spPr>
          <a:xfrm>
            <a:off x="2933700" y="1702191"/>
            <a:ext cx="8770571" cy="4387713"/>
          </a:xfrm>
        </p:spPr>
        <p:txBody>
          <a:bodyPr>
            <a:normAutofit/>
          </a:bodyPr>
          <a:lstStyle/>
          <a:p>
            <a:pPr marL="0" indent="0" algn="just" rtl="0">
              <a:buNone/>
            </a:pPr>
            <a:r>
              <a:rPr lang="en-US" sz="2400" dirty="0"/>
              <a:t>A/ Verse is used in the following cases:</a:t>
            </a:r>
          </a:p>
          <a:p>
            <a:pPr marL="457200" indent="-457200" algn="just" rtl="0">
              <a:buAutoNum type="arabicPeriod"/>
            </a:pPr>
            <a:r>
              <a:rPr lang="en-US" sz="2400" dirty="0"/>
              <a:t>Highly ranked characters (kings, gods, nobles, bishops…etc.) when addressing people from their same social stratum, or in soliloquies.</a:t>
            </a:r>
          </a:p>
          <a:p>
            <a:pPr marL="457200" indent="-457200" algn="just" rtl="0">
              <a:buAutoNum type="arabicPeriod"/>
            </a:pPr>
            <a:endParaRPr lang="en-US" sz="2400" dirty="0"/>
          </a:p>
          <a:p>
            <a:pPr marL="0" indent="0" algn="just" rtl="0">
              <a:buNone/>
            </a:pPr>
            <a:r>
              <a:rPr lang="en-US" sz="2400" dirty="0"/>
              <a:t>2. When events are serious and important to the course of the play’s main plot.</a:t>
            </a:r>
          </a:p>
          <a:p>
            <a:pPr marL="0" indent="0" algn="just" rtl="0">
              <a:buNone/>
            </a:pPr>
            <a:endParaRPr lang="en-US" sz="2400" dirty="0"/>
          </a:p>
          <a:p>
            <a:pPr marL="0" indent="0" algn="just" rtl="0">
              <a:buNone/>
            </a:pPr>
            <a:r>
              <a:rPr lang="en-US" sz="2400" dirty="0"/>
              <a:t>3. The language of songs as they be Shakespearean poems.</a:t>
            </a:r>
            <a:endParaRPr lang="ar-IQ" sz="2400" dirty="0"/>
          </a:p>
        </p:txBody>
      </p:sp>
    </p:spTree>
    <p:extLst>
      <p:ext uri="{BB962C8B-B14F-4D97-AF65-F5344CB8AC3E}">
        <p14:creationId xmlns:p14="http://schemas.microsoft.com/office/powerpoint/2010/main" val="841199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02B4C-D614-4617-BB0B-BAF7FBE6FBE8}"/>
              </a:ext>
            </a:extLst>
          </p:cNvPr>
          <p:cNvSpPr>
            <a:spLocks noGrp="1"/>
          </p:cNvSpPr>
          <p:nvPr>
            <p:ph type="title"/>
          </p:nvPr>
        </p:nvSpPr>
        <p:spPr>
          <a:xfrm>
            <a:off x="2933700" y="568345"/>
            <a:ext cx="8770571" cy="936898"/>
          </a:xfrm>
        </p:spPr>
        <p:txBody>
          <a:bodyPr/>
          <a:lstStyle/>
          <a:p>
            <a:pPr algn="ctr" rtl="0"/>
            <a:r>
              <a:rPr lang="en-US" dirty="0">
                <a:solidFill>
                  <a:srgbClr val="0070C0"/>
                </a:solidFill>
              </a:rPr>
              <a:t>The Language of Shakespeare</a:t>
            </a:r>
            <a:endParaRPr lang="ar-IQ" dirty="0"/>
          </a:p>
        </p:txBody>
      </p:sp>
      <p:sp>
        <p:nvSpPr>
          <p:cNvPr id="3" name="Content Placeholder 2">
            <a:extLst>
              <a:ext uri="{FF2B5EF4-FFF2-40B4-BE49-F238E27FC236}">
                <a16:creationId xmlns:a16="http://schemas.microsoft.com/office/drawing/2014/main" id="{D480C015-C006-47B1-9703-D2F33787D53E}"/>
              </a:ext>
            </a:extLst>
          </p:cNvPr>
          <p:cNvSpPr>
            <a:spLocks noGrp="1"/>
          </p:cNvSpPr>
          <p:nvPr>
            <p:ph idx="1"/>
          </p:nvPr>
        </p:nvSpPr>
        <p:spPr>
          <a:xfrm>
            <a:off x="2933700" y="1716258"/>
            <a:ext cx="8770571" cy="4373646"/>
          </a:xfrm>
        </p:spPr>
        <p:txBody>
          <a:bodyPr>
            <a:normAutofit/>
          </a:bodyPr>
          <a:lstStyle/>
          <a:p>
            <a:pPr marL="0" indent="0" algn="just" rtl="0">
              <a:buNone/>
            </a:pPr>
            <a:r>
              <a:rPr lang="en-US" sz="2400" dirty="0"/>
              <a:t>B/ prose is delineated in the following situations:</a:t>
            </a:r>
          </a:p>
          <a:p>
            <a:pPr marL="457200" indent="-457200" algn="just" rtl="0">
              <a:buAutoNum type="arabicPeriod"/>
            </a:pPr>
            <a:r>
              <a:rPr lang="en-US" sz="2400" dirty="0"/>
              <a:t>Whenever lowly ranked characters (clowns, laborers, mad people…etc.) speak.</a:t>
            </a:r>
          </a:p>
          <a:p>
            <a:pPr marL="0" indent="0" algn="just" rtl="0">
              <a:buNone/>
            </a:pPr>
            <a:endParaRPr lang="en-US" sz="2400" dirty="0"/>
          </a:p>
          <a:p>
            <a:pPr marL="0" indent="0" algn="just" rtl="0">
              <a:buNone/>
            </a:pPr>
            <a:r>
              <a:rPr lang="en-US" sz="2400" dirty="0"/>
              <a:t>2. When events are not so serious or when they are related only to the play’s sub-plot(s).</a:t>
            </a:r>
          </a:p>
          <a:p>
            <a:pPr marL="0" indent="0" algn="just" rtl="0">
              <a:buNone/>
            </a:pPr>
            <a:endParaRPr lang="en-US" sz="2400" dirty="0"/>
          </a:p>
          <a:p>
            <a:pPr marL="0" indent="0" algn="just" rtl="0">
              <a:buNone/>
            </a:pPr>
            <a:r>
              <a:rPr lang="en-US" sz="2400" dirty="0"/>
              <a:t>3. Often when highly ranked characters are speaking to low class people.</a:t>
            </a:r>
          </a:p>
          <a:p>
            <a:pPr marL="0" indent="0" algn="just" rtl="0">
              <a:buNone/>
            </a:pPr>
            <a:endParaRPr lang="en-US" sz="2400" dirty="0"/>
          </a:p>
          <a:p>
            <a:pPr algn="l" rtl="0"/>
            <a:endParaRPr lang="ar-IQ" sz="2400" dirty="0"/>
          </a:p>
        </p:txBody>
      </p:sp>
    </p:spTree>
    <p:extLst>
      <p:ext uri="{BB962C8B-B14F-4D97-AF65-F5344CB8AC3E}">
        <p14:creationId xmlns:p14="http://schemas.microsoft.com/office/powerpoint/2010/main" val="3047879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ACCCB-7824-4FAA-9598-58EC53009601}"/>
              </a:ext>
            </a:extLst>
          </p:cNvPr>
          <p:cNvSpPr>
            <a:spLocks noGrp="1"/>
          </p:cNvSpPr>
          <p:nvPr>
            <p:ph type="title"/>
          </p:nvPr>
        </p:nvSpPr>
        <p:spPr>
          <a:xfrm>
            <a:off x="2933700" y="568345"/>
            <a:ext cx="8770571" cy="711815"/>
          </a:xfrm>
        </p:spPr>
        <p:txBody>
          <a:bodyPr>
            <a:normAutofit fontScale="90000"/>
          </a:bodyPr>
          <a:lstStyle/>
          <a:p>
            <a:pPr algn="ctr" rtl="0"/>
            <a:r>
              <a:rPr lang="en-US" dirty="0">
                <a:solidFill>
                  <a:srgbClr val="0070C0"/>
                </a:solidFill>
              </a:rPr>
              <a:t>The Traits of a Tragic Hero</a:t>
            </a:r>
            <a:endParaRPr lang="ar-IQ" dirty="0">
              <a:solidFill>
                <a:srgbClr val="0070C0"/>
              </a:solidFill>
            </a:endParaRPr>
          </a:p>
        </p:txBody>
      </p:sp>
      <p:sp>
        <p:nvSpPr>
          <p:cNvPr id="3" name="Content Placeholder 2">
            <a:extLst>
              <a:ext uri="{FF2B5EF4-FFF2-40B4-BE49-F238E27FC236}">
                <a16:creationId xmlns:a16="http://schemas.microsoft.com/office/drawing/2014/main" id="{3D48D983-C342-4F6E-A4D6-71398D05E3A4}"/>
              </a:ext>
            </a:extLst>
          </p:cNvPr>
          <p:cNvSpPr>
            <a:spLocks noGrp="1"/>
          </p:cNvSpPr>
          <p:nvPr>
            <p:ph idx="1"/>
          </p:nvPr>
        </p:nvSpPr>
        <p:spPr>
          <a:xfrm>
            <a:off x="2933700" y="2152357"/>
            <a:ext cx="8770571" cy="3937547"/>
          </a:xfrm>
        </p:spPr>
        <p:txBody>
          <a:bodyPr>
            <a:normAutofit/>
          </a:bodyPr>
          <a:lstStyle/>
          <a:p>
            <a:pPr marL="0" indent="0" algn="l" rtl="0">
              <a:buNone/>
            </a:pPr>
            <a:r>
              <a:rPr lang="en-US" sz="2800" dirty="0"/>
              <a:t>1. Born of a noble rank.</a:t>
            </a:r>
          </a:p>
          <a:p>
            <a:pPr marL="0" indent="0" algn="l" rtl="0">
              <a:buNone/>
            </a:pPr>
            <a:r>
              <a:rPr lang="en-US" sz="2800" dirty="0"/>
              <a:t>2. Hubris: excessive pride.</a:t>
            </a:r>
          </a:p>
          <a:p>
            <a:pPr marL="0" indent="0" algn="l" rtl="0">
              <a:buNone/>
            </a:pPr>
            <a:r>
              <a:rPr lang="en-US" sz="2800" dirty="0"/>
              <a:t>3. Hamartia: the hero’s Tragic Flaw (Hamlet’s tragic flaw is his procrastination and indecisiveness).</a:t>
            </a:r>
          </a:p>
          <a:p>
            <a:pPr marL="0" indent="0" algn="l" rtl="0">
              <a:buNone/>
            </a:pPr>
            <a:r>
              <a:rPr lang="en-US" sz="2800" dirty="0"/>
              <a:t>4. The heroes’ fate must be greater than what they actually deserve. </a:t>
            </a:r>
            <a:endParaRPr lang="ar-IQ" sz="2800" dirty="0"/>
          </a:p>
        </p:txBody>
      </p:sp>
    </p:spTree>
    <p:extLst>
      <p:ext uri="{BB962C8B-B14F-4D97-AF65-F5344CB8AC3E}">
        <p14:creationId xmlns:p14="http://schemas.microsoft.com/office/powerpoint/2010/main" val="4280223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43FE-59D4-45E6-8FBB-193ABB4A8155}"/>
              </a:ext>
            </a:extLst>
          </p:cNvPr>
          <p:cNvSpPr>
            <a:spLocks noGrp="1"/>
          </p:cNvSpPr>
          <p:nvPr>
            <p:ph type="title"/>
          </p:nvPr>
        </p:nvSpPr>
        <p:spPr>
          <a:xfrm>
            <a:off x="2933700" y="568345"/>
            <a:ext cx="8770571" cy="824357"/>
          </a:xfrm>
        </p:spPr>
        <p:txBody>
          <a:bodyPr/>
          <a:lstStyle/>
          <a:p>
            <a:pPr algn="ctr" rtl="0"/>
            <a:r>
              <a:rPr lang="en-US" dirty="0">
                <a:solidFill>
                  <a:srgbClr val="0070C0"/>
                </a:solidFill>
              </a:rPr>
              <a:t>The Traits of a Tragic Hero</a:t>
            </a:r>
            <a:endParaRPr lang="ar-IQ" dirty="0"/>
          </a:p>
        </p:txBody>
      </p:sp>
      <p:sp>
        <p:nvSpPr>
          <p:cNvPr id="3" name="Content Placeholder 2">
            <a:extLst>
              <a:ext uri="{FF2B5EF4-FFF2-40B4-BE49-F238E27FC236}">
                <a16:creationId xmlns:a16="http://schemas.microsoft.com/office/drawing/2014/main" id="{5A63C0D9-662A-41C1-88FE-0DEB7BDE1CFA}"/>
              </a:ext>
            </a:extLst>
          </p:cNvPr>
          <p:cNvSpPr>
            <a:spLocks noGrp="1"/>
          </p:cNvSpPr>
          <p:nvPr>
            <p:ph idx="1"/>
          </p:nvPr>
        </p:nvSpPr>
        <p:spPr/>
        <p:txBody>
          <a:bodyPr>
            <a:normAutofit/>
          </a:bodyPr>
          <a:lstStyle/>
          <a:p>
            <a:pPr marL="0" indent="0" algn="just" rtl="0">
              <a:buNone/>
            </a:pPr>
            <a:r>
              <a:rPr lang="en-US" sz="2400" dirty="0">
                <a:cs typeface="+mj-cs"/>
              </a:rPr>
              <a:t>5. Anagnorisis (or “moment of truth”): When Hamlet returns to Denmark after his ship is hijacked by pirates in route to England, he finds out Ophelia has committed suicide over her father’s death (at the hands of Hamlet), and the ultimate consequences of his inconsistency—having rashly and mistakenly murdered her father, having failed to declare his love for Ophelia and marry her in the first place—come to light.</a:t>
            </a:r>
            <a:endParaRPr lang="ar-IQ" sz="2400" dirty="0">
              <a:cs typeface="+mj-cs"/>
            </a:endParaRPr>
          </a:p>
        </p:txBody>
      </p:sp>
    </p:spTree>
    <p:extLst>
      <p:ext uri="{BB962C8B-B14F-4D97-AF65-F5344CB8AC3E}">
        <p14:creationId xmlns:p14="http://schemas.microsoft.com/office/powerpoint/2010/main" val="1947288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DB7A-280F-443D-A363-62B14B87DFE0}"/>
              </a:ext>
            </a:extLst>
          </p:cNvPr>
          <p:cNvSpPr>
            <a:spLocks noGrp="1"/>
          </p:cNvSpPr>
          <p:nvPr>
            <p:ph type="title"/>
          </p:nvPr>
        </p:nvSpPr>
        <p:spPr>
          <a:xfrm>
            <a:off x="2933700" y="568345"/>
            <a:ext cx="8770571" cy="810289"/>
          </a:xfrm>
        </p:spPr>
        <p:txBody>
          <a:bodyPr/>
          <a:lstStyle/>
          <a:p>
            <a:pPr algn="ctr" rtl="0"/>
            <a:r>
              <a:rPr lang="en-US" dirty="0">
                <a:solidFill>
                  <a:srgbClr val="0070C0"/>
                </a:solidFill>
              </a:rPr>
              <a:t>The Traits of a Tragic Hero</a:t>
            </a:r>
            <a:endParaRPr lang="ar-IQ" dirty="0"/>
          </a:p>
        </p:txBody>
      </p:sp>
      <p:sp>
        <p:nvSpPr>
          <p:cNvPr id="3" name="Content Placeholder 2">
            <a:extLst>
              <a:ext uri="{FF2B5EF4-FFF2-40B4-BE49-F238E27FC236}">
                <a16:creationId xmlns:a16="http://schemas.microsoft.com/office/drawing/2014/main" id="{ED0CC3F9-CE50-4141-8DE9-DA72C3EA2270}"/>
              </a:ext>
            </a:extLst>
          </p:cNvPr>
          <p:cNvSpPr>
            <a:spLocks noGrp="1"/>
          </p:cNvSpPr>
          <p:nvPr>
            <p:ph idx="1"/>
          </p:nvPr>
        </p:nvSpPr>
        <p:spPr/>
        <p:txBody>
          <a:bodyPr>
            <a:normAutofit/>
          </a:bodyPr>
          <a:lstStyle/>
          <a:p>
            <a:pPr marL="0" indent="0" algn="just" rtl="0">
              <a:buNone/>
            </a:pPr>
            <a:r>
              <a:rPr lang="en-US" sz="2400" dirty="0">
                <a:cs typeface="+mj-cs"/>
              </a:rPr>
              <a:t>6. Peripeteia (or “reversal”/turning point): Hamlet, upon engaging in the swordfight with Laertes, is suddenly more steady and more decisive, avoiding his own fatality several times and obtaining his revenge against Claudius—accomplishing his ultimate purpose in spite of his downfall—prior to succumbing to death. Upon his death, Horatio relates Hamlet’s story to Fortinbras, at which point Hamlet regains his honor and reputation and is given an honorable burial.</a:t>
            </a:r>
            <a:endParaRPr lang="ar-IQ" sz="2400" dirty="0">
              <a:cs typeface="+mj-cs"/>
            </a:endParaRPr>
          </a:p>
        </p:txBody>
      </p:sp>
    </p:spTree>
    <p:extLst>
      <p:ext uri="{BB962C8B-B14F-4D97-AF65-F5344CB8AC3E}">
        <p14:creationId xmlns:p14="http://schemas.microsoft.com/office/powerpoint/2010/main" val="375745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r>
              <a:rPr lang="en-US" sz="4000" dirty="0">
                <a:highlight>
                  <a:srgbClr val="00FF00"/>
                </a:highlight>
              </a:rPr>
              <a:t>Introducing </a:t>
            </a:r>
            <a:br>
              <a:rPr lang="en-US" sz="4000" dirty="0">
                <a:highlight>
                  <a:srgbClr val="00FF00"/>
                </a:highlight>
              </a:rPr>
            </a:br>
            <a:r>
              <a:rPr lang="en-US" sz="4000" dirty="0">
                <a:highlight>
                  <a:srgbClr val="00FF00"/>
                </a:highlight>
              </a:rPr>
              <a:t>William Shakespeare</a:t>
            </a:r>
            <a:r>
              <a:rPr lang="ar-IQ" b="1" i="1" dirty="0">
                <a:solidFill>
                  <a:srgbClr val="00B0F0"/>
                </a:solidFill>
                <a:highlight>
                  <a:srgbClr val="00FF00"/>
                </a:highlight>
              </a:rPr>
              <a:t/>
            </a:r>
            <a:br>
              <a:rPr lang="ar-IQ" b="1" i="1" dirty="0">
                <a:solidFill>
                  <a:srgbClr val="00B0F0"/>
                </a:solidFill>
                <a:highlight>
                  <a:srgbClr val="00FF00"/>
                </a:highlight>
              </a:rPr>
            </a:br>
            <a:endParaRPr lang="ar-IQ" dirty="0">
              <a:highlight>
                <a:srgbClr val="00FF00"/>
              </a:highlight>
            </a:endParaRPr>
          </a:p>
        </p:txBody>
      </p:sp>
      <p:sp>
        <p:nvSpPr>
          <p:cNvPr id="3" name="Subtitle 2"/>
          <p:cNvSpPr>
            <a:spLocks noGrp="1"/>
          </p:cNvSpPr>
          <p:nvPr>
            <p:ph type="body" idx="1"/>
          </p:nvPr>
        </p:nvSpPr>
        <p:spPr/>
        <p:txBody>
          <a:bodyPr>
            <a:normAutofit lnSpcReduction="10000"/>
          </a:bodyPr>
          <a:lstStyle/>
          <a:p>
            <a:pPr algn="ctr" rtl="0"/>
            <a:r>
              <a:rPr lang="en-US" sz="1600" b="1" i="1" dirty="0">
                <a:solidFill>
                  <a:srgbClr val="FF0000"/>
                </a:solidFill>
              </a:rPr>
              <a:t>Amjed L. Jabbar</a:t>
            </a:r>
          </a:p>
          <a:p>
            <a:pPr algn="ctr" rtl="0"/>
            <a:r>
              <a:rPr lang="en-US" sz="1600" b="1" i="1" dirty="0">
                <a:solidFill>
                  <a:srgbClr val="FF0000"/>
                </a:solidFill>
              </a:rPr>
              <a:t>Ph.D. English Literature</a:t>
            </a:r>
          </a:p>
          <a:p>
            <a:pPr algn="ctr" rtl="0"/>
            <a:r>
              <a:rPr lang="en-US" sz="1600" b="1" i="1" dirty="0" smtClean="0">
                <a:solidFill>
                  <a:srgbClr val="FF0000"/>
                </a:solidFill>
              </a:rPr>
              <a:t>(Renaissance </a:t>
            </a:r>
            <a:r>
              <a:rPr lang="en-US" sz="1600" b="1" i="1" dirty="0">
                <a:solidFill>
                  <a:srgbClr val="FF0000"/>
                </a:solidFill>
              </a:rPr>
              <a:t>Drama</a:t>
            </a:r>
            <a:r>
              <a:rPr lang="en-US" sz="1600" b="1" i="1" dirty="0" smtClean="0">
                <a:solidFill>
                  <a:srgbClr val="FF0000"/>
                </a:solidFill>
              </a:rPr>
              <a:t>)</a:t>
            </a:r>
            <a:endParaRPr lang="en-US" sz="1600" b="1" i="1" dirty="0">
              <a:solidFill>
                <a:srgbClr val="FF0000"/>
              </a:solidFill>
            </a:endParaRPr>
          </a:p>
        </p:txBody>
      </p:sp>
    </p:spTree>
    <p:extLst>
      <p:ext uri="{BB962C8B-B14F-4D97-AF65-F5344CB8AC3E}">
        <p14:creationId xmlns:p14="http://schemas.microsoft.com/office/powerpoint/2010/main" val="302753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6914" y="118178"/>
            <a:ext cx="8770571" cy="1991975"/>
          </a:xfrm>
        </p:spPr>
        <p:txBody>
          <a:bodyPr>
            <a:normAutofit fontScale="90000"/>
          </a:bodyPr>
          <a:lstStyle/>
          <a:p>
            <a:pPr algn="ctr" rtl="0"/>
            <a:r>
              <a:rPr lang="en-US" dirty="0">
                <a:solidFill>
                  <a:srgbClr val="0070C0"/>
                </a:solidFill>
              </a:rPr>
              <a:t>William Shakespeare</a:t>
            </a:r>
            <a:br>
              <a:rPr lang="en-US" dirty="0">
                <a:solidFill>
                  <a:srgbClr val="0070C0"/>
                </a:solidFill>
              </a:rPr>
            </a:br>
            <a:r>
              <a:rPr lang="en-US" dirty="0">
                <a:solidFill>
                  <a:srgbClr val="0070C0"/>
                </a:solidFill>
              </a:rPr>
              <a:t>1564 - 1616</a:t>
            </a:r>
            <a:r>
              <a:rPr lang="en-US" dirty="0"/>
              <a:t/>
            </a:r>
            <a:br>
              <a:rPr lang="en-US" dirty="0"/>
            </a:br>
            <a:r>
              <a:rPr lang="en-US" sz="4000" dirty="0">
                <a:highlight>
                  <a:srgbClr val="00FF00"/>
                </a:highlight>
              </a:rPr>
              <a:t>"He was not of an age, but for all time"</a:t>
            </a:r>
            <a:endParaRPr lang="ar-IQ" dirty="0">
              <a:highlight>
                <a:srgbClr val="00FF00"/>
              </a:highlight>
            </a:endParaRPr>
          </a:p>
        </p:txBody>
      </p:sp>
      <p:sp>
        <p:nvSpPr>
          <p:cNvPr id="3" name="Content Placeholder 2"/>
          <p:cNvSpPr>
            <a:spLocks noGrp="1"/>
          </p:cNvSpPr>
          <p:nvPr>
            <p:ph idx="1"/>
          </p:nvPr>
        </p:nvSpPr>
        <p:spPr/>
        <p:txBody>
          <a:bodyPr>
            <a:normAutofit/>
          </a:bodyPr>
          <a:lstStyle/>
          <a:p>
            <a:pPr marL="0" indent="0" algn="l" rtl="0">
              <a:buNone/>
            </a:pPr>
            <a:r>
              <a:rPr lang="en-US" sz="2800" dirty="0"/>
              <a:t>1. son of a tradesman.</a:t>
            </a:r>
          </a:p>
          <a:p>
            <a:pPr marL="0" indent="0" algn="l" rtl="0">
              <a:buNone/>
            </a:pPr>
            <a:r>
              <a:rPr lang="en-US" sz="2800" dirty="0"/>
              <a:t>2. was probably educated at the King Edward IV Grammar School in Stratford, where he learned Latin and a little Greek and read the Roman dramatists.</a:t>
            </a:r>
          </a:p>
          <a:p>
            <a:pPr marL="0" indent="0" algn="l" rtl="0">
              <a:buNone/>
            </a:pPr>
            <a:r>
              <a:rPr lang="en-US" sz="2800" dirty="0"/>
              <a:t>3. At eighteen he married Anne Hathaway, who brought him Susanna, and a twin, </a:t>
            </a:r>
            <a:r>
              <a:rPr lang="en-US" sz="2800" dirty="0" err="1"/>
              <a:t>Hamnet</a:t>
            </a:r>
            <a:r>
              <a:rPr lang="en-US" sz="2800" dirty="0"/>
              <a:t> and Judith.</a:t>
            </a:r>
            <a:endParaRPr lang="ar-IQ" sz="2800" dirty="0"/>
          </a:p>
        </p:txBody>
      </p:sp>
    </p:spTree>
    <p:extLst>
      <p:ext uri="{BB962C8B-B14F-4D97-AF65-F5344CB8AC3E}">
        <p14:creationId xmlns:p14="http://schemas.microsoft.com/office/powerpoint/2010/main" val="3531939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93900" y="1659988"/>
            <a:ext cx="9429066" cy="4131212"/>
          </a:xfrm>
        </p:spPr>
        <p:txBody>
          <a:bodyPr>
            <a:normAutofit/>
          </a:bodyPr>
          <a:lstStyle/>
          <a:p>
            <a:pPr marL="0" indent="0" algn="l" rtl="0">
              <a:buNone/>
            </a:pPr>
            <a:r>
              <a:rPr lang="en-US" sz="2800" dirty="0"/>
              <a:t>4. his patron was, Henry </a:t>
            </a:r>
            <a:r>
              <a:rPr lang="en-US" sz="2800" dirty="0" err="1"/>
              <a:t>Wriothesley</a:t>
            </a:r>
            <a:r>
              <a:rPr lang="en-US" sz="2800" dirty="0"/>
              <a:t>, earl of Southampton.</a:t>
            </a:r>
          </a:p>
          <a:p>
            <a:pPr algn="l" rtl="0"/>
            <a:endParaRPr lang="en-US" sz="2800" dirty="0"/>
          </a:p>
          <a:p>
            <a:pPr marL="0" indent="0" algn="l" rtl="0">
              <a:buNone/>
            </a:pPr>
            <a:r>
              <a:rPr lang="en-US" sz="2800" dirty="0"/>
              <a:t>5. a member of the Lord Chamberlain’s company of actors.</a:t>
            </a:r>
          </a:p>
          <a:p>
            <a:pPr marL="0" indent="0" algn="l" rtl="0">
              <a:buNone/>
            </a:pPr>
            <a:endParaRPr lang="en-US" sz="2800" dirty="0"/>
          </a:p>
          <a:p>
            <a:pPr marL="0" indent="0" algn="l" rtl="0">
              <a:buNone/>
            </a:pPr>
            <a:r>
              <a:rPr lang="en-US" sz="2800" dirty="0"/>
              <a:t>6. established the Globe theater. </a:t>
            </a:r>
            <a:endParaRPr lang="ar-IQ" sz="2800" dirty="0"/>
          </a:p>
        </p:txBody>
      </p:sp>
    </p:spTree>
    <p:extLst>
      <p:ext uri="{BB962C8B-B14F-4D97-AF65-F5344CB8AC3E}">
        <p14:creationId xmlns:p14="http://schemas.microsoft.com/office/powerpoint/2010/main" val="333405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09490"/>
            <a:ext cx="10018713" cy="1491175"/>
          </a:xfrm>
        </p:spPr>
        <p:txBody>
          <a:bodyPr/>
          <a:lstStyle/>
          <a:p>
            <a:pPr algn="ctr"/>
            <a:r>
              <a:rPr lang="en-US" dirty="0">
                <a:highlight>
                  <a:srgbClr val="00FF00"/>
                </a:highlight>
              </a:rPr>
              <a:t>Reasons Behind His Fame</a:t>
            </a:r>
            <a:endParaRPr lang="ar-IQ" dirty="0">
              <a:highlight>
                <a:srgbClr val="00FF00"/>
              </a:highlight>
            </a:endParaRPr>
          </a:p>
        </p:txBody>
      </p:sp>
      <p:sp>
        <p:nvSpPr>
          <p:cNvPr id="3" name="Content Placeholder 2"/>
          <p:cNvSpPr>
            <a:spLocks noGrp="1"/>
          </p:cNvSpPr>
          <p:nvPr>
            <p:ph idx="1"/>
          </p:nvPr>
        </p:nvSpPr>
        <p:spPr>
          <a:xfrm>
            <a:off x="1484310" y="2110154"/>
            <a:ext cx="10018713" cy="3681046"/>
          </a:xfrm>
        </p:spPr>
        <p:txBody>
          <a:bodyPr>
            <a:normAutofit/>
          </a:bodyPr>
          <a:lstStyle/>
          <a:p>
            <a:pPr marL="0" indent="0" algn="l" rtl="0">
              <a:buNone/>
            </a:pPr>
            <a:r>
              <a:rPr lang="en-US" sz="2800" dirty="0"/>
              <a:t>1. His characters belong to different social classes.</a:t>
            </a:r>
          </a:p>
          <a:p>
            <a:pPr algn="l" rtl="0"/>
            <a:endParaRPr lang="en-US" sz="2800" dirty="0"/>
          </a:p>
          <a:p>
            <a:pPr marL="0" indent="0" algn="l" rtl="0">
              <a:buNone/>
            </a:pPr>
            <a:r>
              <a:rPr lang="en-US" sz="2800" dirty="0"/>
              <a:t>2. His characters belong to various nationalities.</a:t>
            </a:r>
          </a:p>
          <a:p>
            <a:pPr algn="l" rtl="0"/>
            <a:endParaRPr lang="en-US" sz="2800" dirty="0"/>
          </a:p>
          <a:p>
            <a:pPr marL="0" indent="0" algn="l" rtl="0">
              <a:buNone/>
            </a:pPr>
            <a:r>
              <a:rPr lang="en-US" sz="2800" dirty="0"/>
              <a:t>3. The plots of his plays are very dramatic and enjoyable. </a:t>
            </a:r>
            <a:endParaRPr lang="ar-IQ" sz="2800" dirty="0"/>
          </a:p>
        </p:txBody>
      </p:sp>
    </p:spTree>
    <p:extLst>
      <p:ext uri="{BB962C8B-B14F-4D97-AF65-F5344CB8AC3E}">
        <p14:creationId xmlns:p14="http://schemas.microsoft.com/office/powerpoint/2010/main" val="4251265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421063" y="568325"/>
            <a:ext cx="8770937" cy="1560513"/>
          </a:xfrm>
        </p:spPr>
        <p:txBody>
          <a:bodyPr>
            <a:normAutofit/>
          </a:bodyPr>
          <a:lstStyle/>
          <a:p>
            <a:r>
              <a:rPr lang="en-US" dirty="0"/>
              <a:t/>
            </a:r>
            <a:br>
              <a:rPr lang="en-US" dirty="0"/>
            </a:br>
            <a:endParaRPr lang="ar-IQ" dirty="0"/>
          </a:p>
        </p:txBody>
      </p:sp>
      <p:sp>
        <p:nvSpPr>
          <p:cNvPr id="3" name="Content Placeholder 2"/>
          <p:cNvSpPr>
            <a:spLocks noGrp="1"/>
          </p:cNvSpPr>
          <p:nvPr>
            <p:ph idx="4294967295"/>
          </p:nvPr>
        </p:nvSpPr>
        <p:spPr>
          <a:xfrm>
            <a:off x="2173288" y="1223888"/>
            <a:ext cx="9516964" cy="4567311"/>
          </a:xfrm>
        </p:spPr>
        <p:txBody>
          <a:bodyPr>
            <a:noAutofit/>
          </a:bodyPr>
          <a:lstStyle/>
          <a:p>
            <a:pPr marL="0" indent="0" algn="l" rtl="0">
              <a:buNone/>
            </a:pPr>
            <a:r>
              <a:rPr lang="en-US" sz="2800" dirty="0"/>
              <a:t>4. He uses language in a remarkable way, usually a mixture of verse and prose, and full of beautiful images.</a:t>
            </a:r>
          </a:p>
          <a:p>
            <a:pPr algn="l" rtl="0"/>
            <a:endParaRPr lang="en-US" sz="2800" dirty="0"/>
          </a:p>
          <a:p>
            <a:pPr marL="0" indent="0" algn="l" rtl="0">
              <a:buNone/>
            </a:pPr>
            <a:r>
              <a:rPr lang="en-US" sz="2800" dirty="0"/>
              <a:t>5. His plays fall into all the major dramatic kinds.</a:t>
            </a:r>
          </a:p>
          <a:p>
            <a:pPr algn="l" rtl="0"/>
            <a:endParaRPr lang="en-US" sz="2800" dirty="0"/>
          </a:p>
          <a:p>
            <a:pPr marL="0" indent="0" algn="l" rtl="0">
              <a:buNone/>
            </a:pPr>
            <a:r>
              <a:rPr lang="en-US" sz="2800" dirty="0"/>
              <a:t>6. He is a dramatist and poet.</a:t>
            </a:r>
            <a:endParaRPr lang="ar-IQ" sz="2800" dirty="0"/>
          </a:p>
        </p:txBody>
      </p:sp>
    </p:spTree>
    <p:extLst>
      <p:ext uri="{BB962C8B-B14F-4D97-AF65-F5344CB8AC3E}">
        <p14:creationId xmlns:p14="http://schemas.microsoft.com/office/powerpoint/2010/main" val="102758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A521F-394D-4FB1-A3E3-A910C501FA2C}"/>
              </a:ext>
            </a:extLst>
          </p:cNvPr>
          <p:cNvSpPr>
            <a:spLocks noGrp="1"/>
          </p:cNvSpPr>
          <p:nvPr>
            <p:ph type="title"/>
          </p:nvPr>
        </p:nvSpPr>
        <p:spPr>
          <a:xfrm>
            <a:off x="2933701" y="568345"/>
            <a:ext cx="7124700" cy="979101"/>
          </a:xfrm>
        </p:spPr>
        <p:txBody>
          <a:bodyPr/>
          <a:lstStyle/>
          <a:p>
            <a:pPr algn="ctr"/>
            <a:r>
              <a:rPr lang="en-US" dirty="0">
                <a:solidFill>
                  <a:srgbClr val="0070C0"/>
                </a:solidFill>
              </a:rPr>
              <a:t>Shakespearean Tragedy</a:t>
            </a:r>
            <a:endParaRPr lang="ar-IQ" dirty="0">
              <a:solidFill>
                <a:srgbClr val="0070C0"/>
              </a:solidFill>
            </a:endParaRPr>
          </a:p>
        </p:txBody>
      </p:sp>
      <p:sp>
        <p:nvSpPr>
          <p:cNvPr id="3" name="Content Placeholder 2">
            <a:extLst>
              <a:ext uri="{FF2B5EF4-FFF2-40B4-BE49-F238E27FC236}">
                <a16:creationId xmlns:a16="http://schemas.microsoft.com/office/drawing/2014/main" id="{A51E3601-68F4-4BDD-9C59-D46C0BD423BA}"/>
              </a:ext>
            </a:extLst>
          </p:cNvPr>
          <p:cNvSpPr>
            <a:spLocks noGrp="1"/>
          </p:cNvSpPr>
          <p:nvPr>
            <p:ph idx="1"/>
          </p:nvPr>
        </p:nvSpPr>
        <p:spPr>
          <a:xfrm>
            <a:off x="1484310" y="2124222"/>
            <a:ext cx="10018713" cy="3666978"/>
          </a:xfrm>
        </p:spPr>
        <p:txBody>
          <a:bodyPr>
            <a:normAutofit/>
          </a:bodyPr>
          <a:lstStyle/>
          <a:p>
            <a:pPr algn="just" rtl="0">
              <a:lnSpc>
                <a:spcPct val="150000"/>
              </a:lnSpc>
            </a:pPr>
            <a:r>
              <a:rPr lang="en-US" sz="2400" dirty="0">
                <a:latin typeface="Times New Roman" panose="02020603050405020304" pitchFamily="18" charset="0"/>
                <a:cs typeface="Times New Roman" panose="02020603050405020304" pitchFamily="18" charset="0"/>
              </a:rPr>
              <a:t>A Shakespearean tragedy is a play penned by Shakespeare himself, or a play written in the style of Shakespeare by a different author. Shakespearean tragedy has got its own specific features, which distinguish it from other kinds of tragedies. It must be kept in mind that Shakespeare is mostly indebted to Aristotle’s theory of tragedy in his works.</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3379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8DC83-ADD9-441A-8148-FFB521DE0B40}"/>
              </a:ext>
            </a:extLst>
          </p:cNvPr>
          <p:cNvSpPr>
            <a:spLocks noGrp="1"/>
          </p:cNvSpPr>
          <p:nvPr>
            <p:ph type="title"/>
          </p:nvPr>
        </p:nvSpPr>
        <p:spPr>
          <a:xfrm>
            <a:off x="1484311" y="685801"/>
            <a:ext cx="10018713" cy="692833"/>
          </a:xfrm>
        </p:spPr>
        <p:txBody>
          <a:bodyPr>
            <a:normAutofit fontScale="90000"/>
          </a:bodyPr>
          <a:lstStyle/>
          <a:p>
            <a:pPr algn="ctr" rtl="0"/>
            <a:r>
              <a:rPr lang="en-US" dirty="0">
                <a:solidFill>
                  <a:srgbClr val="FF0000"/>
                </a:solidFill>
              </a:rPr>
              <a:t>Elements of Shakespearean Tragedy</a:t>
            </a:r>
            <a:br>
              <a:rPr lang="en-US" dirty="0">
                <a:solidFill>
                  <a:srgbClr val="FF0000"/>
                </a:solidFill>
              </a:rPr>
            </a:br>
            <a:endParaRPr lang="ar-IQ" dirty="0">
              <a:solidFill>
                <a:srgbClr val="FF0000"/>
              </a:solidFill>
            </a:endParaRPr>
          </a:p>
        </p:txBody>
      </p:sp>
      <p:graphicFrame>
        <p:nvGraphicFramePr>
          <p:cNvPr id="4" name="Table 4">
            <a:extLst>
              <a:ext uri="{FF2B5EF4-FFF2-40B4-BE49-F238E27FC236}">
                <a16:creationId xmlns:a16="http://schemas.microsoft.com/office/drawing/2014/main" id="{0ADE1E2A-560C-4271-8918-BE44A9D6F9B0}"/>
              </a:ext>
            </a:extLst>
          </p:cNvPr>
          <p:cNvGraphicFramePr>
            <a:graphicFrameLocks noGrp="1"/>
          </p:cNvGraphicFramePr>
          <p:nvPr>
            <p:ph idx="1"/>
            <p:extLst>
              <p:ext uri="{D42A27DB-BD31-4B8C-83A1-F6EECF244321}">
                <p14:modId xmlns:p14="http://schemas.microsoft.com/office/powerpoint/2010/main" val="2850982634"/>
              </p:ext>
            </p:extLst>
          </p:nvPr>
        </p:nvGraphicFramePr>
        <p:xfrm>
          <a:off x="1659989" y="1477108"/>
          <a:ext cx="10018714" cy="4695093"/>
        </p:xfrm>
        <a:graphic>
          <a:graphicData uri="http://schemas.openxmlformats.org/drawingml/2006/table">
            <a:tbl>
              <a:tblPr rtl="1" firstRow="1" bandRow="1">
                <a:tableStyleId>{5C22544A-7EE6-4342-B048-85BDC9FD1C3A}</a:tableStyleId>
              </a:tblPr>
              <a:tblGrid>
                <a:gridCol w="5572127">
                  <a:extLst>
                    <a:ext uri="{9D8B030D-6E8A-4147-A177-3AD203B41FA5}">
                      <a16:colId xmlns:a16="http://schemas.microsoft.com/office/drawing/2014/main" val="1245842986"/>
                    </a:ext>
                  </a:extLst>
                </a:gridCol>
                <a:gridCol w="4446587">
                  <a:extLst>
                    <a:ext uri="{9D8B030D-6E8A-4147-A177-3AD203B41FA5}">
                      <a16:colId xmlns:a16="http://schemas.microsoft.com/office/drawing/2014/main" val="3473135578"/>
                    </a:ext>
                  </a:extLst>
                </a:gridCol>
              </a:tblGrid>
              <a:tr h="765867">
                <a:tc>
                  <a:txBody>
                    <a:bodyPr/>
                    <a:lstStyle/>
                    <a:p>
                      <a:pPr algn="ctr" rtl="0"/>
                      <a:r>
                        <a:rPr lang="en-US" sz="2800" dirty="0"/>
                        <a:t>Explanation</a:t>
                      </a:r>
                      <a:endParaRPr lang="ar-IQ" sz="2000" dirty="0"/>
                    </a:p>
                  </a:txBody>
                  <a:tcPr/>
                </a:tc>
                <a:tc>
                  <a:txBody>
                    <a:bodyPr/>
                    <a:lstStyle/>
                    <a:p>
                      <a:pPr algn="ctr" rtl="0"/>
                      <a:r>
                        <a:rPr lang="en-US" sz="2800" dirty="0"/>
                        <a:t>Element</a:t>
                      </a:r>
                      <a:endParaRPr lang="ar-IQ" sz="2000" dirty="0"/>
                    </a:p>
                  </a:txBody>
                  <a:tcPr/>
                </a:tc>
                <a:extLst>
                  <a:ext uri="{0D108BD9-81ED-4DB2-BD59-A6C34878D82A}">
                    <a16:rowId xmlns:a16="http://schemas.microsoft.com/office/drawing/2014/main" val="1806707213"/>
                  </a:ext>
                </a:extLst>
              </a:tr>
              <a:tr h="1174329">
                <a:tc>
                  <a:txBody>
                    <a:bodyPr/>
                    <a:lstStyle/>
                    <a:p>
                      <a:pPr algn="l"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A main character cursed by fate and controlled by a tragic flaw.</a:t>
                      </a:r>
                      <a:endParaRPr lang="ar-IQ" sz="2400" dirty="0">
                        <a:latin typeface="Times New Roman" panose="02020603050405020304" pitchFamily="18" charset="0"/>
                        <a:cs typeface="Times New Roman" panose="02020603050405020304" pitchFamily="18" charset="0"/>
                      </a:endParaRPr>
                    </a:p>
                  </a:txBody>
                  <a:tcPr/>
                </a:tc>
                <a:tc>
                  <a:txBody>
                    <a:bodyPr/>
                    <a:lstStyle/>
                    <a:p>
                      <a:pPr algn="l" rtl="0"/>
                      <a:r>
                        <a:rPr lang="en-US" sz="2400" dirty="0">
                          <a:latin typeface="Times New Roman" panose="02020603050405020304" pitchFamily="18" charset="0"/>
                          <a:cs typeface="Times New Roman" panose="02020603050405020304" pitchFamily="18" charset="0"/>
                        </a:rPr>
                        <a:t>Tragic Hero</a:t>
                      </a:r>
                      <a:endParaRPr lang="ar-IQ"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2049506"/>
                  </a:ext>
                </a:extLst>
              </a:tr>
              <a:tr h="1627894">
                <a:tc>
                  <a:txBody>
                    <a:bodyPr/>
                    <a:lstStyle/>
                    <a:p>
                      <a:pPr algn="l"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This struggle can take place as part of the plot or exists within the main character.</a:t>
                      </a:r>
                      <a:endParaRPr lang="ar-IQ" sz="2400" dirty="0">
                        <a:latin typeface="Times New Roman" panose="02020603050405020304" pitchFamily="18" charset="0"/>
                        <a:cs typeface="Times New Roman" panose="02020603050405020304" pitchFamily="18" charset="0"/>
                      </a:endParaRPr>
                    </a:p>
                  </a:txBody>
                  <a:tcPr/>
                </a:tc>
                <a:tc>
                  <a:txBody>
                    <a:bodyPr/>
                    <a:lstStyle/>
                    <a:p>
                      <a:pPr algn="l" rtl="0"/>
                      <a:r>
                        <a:rPr lang="en-US" sz="2400" dirty="0">
                          <a:latin typeface="Times New Roman" panose="02020603050405020304" pitchFamily="18" charset="0"/>
                          <a:cs typeface="Times New Roman" panose="02020603050405020304" pitchFamily="18" charset="0"/>
                        </a:rPr>
                        <a:t>A struggle between good and evil</a:t>
                      </a:r>
                      <a:endParaRPr lang="ar-IQ"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36482526"/>
                  </a:ext>
                </a:extLst>
              </a:tr>
              <a:tr h="1127003">
                <a:tc>
                  <a:txBody>
                    <a:bodyPr/>
                    <a:lstStyle/>
                    <a:p>
                      <a:pPr algn="l" rtl="0"/>
                      <a:r>
                        <a:rPr lang="en-US" sz="2400" b="0" i="0" kern="1200" dirty="0">
                          <a:solidFill>
                            <a:schemeClr val="dk1"/>
                          </a:solidFill>
                          <a:effectLst/>
                          <a:latin typeface="Times New Roman" panose="02020603050405020304" pitchFamily="18" charset="0"/>
                          <a:ea typeface="+mn-ea"/>
                          <a:cs typeface="Times New Roman" panose="02020603050405020304" pitchFamily="18" charset="0"/>
                        </a:rPr>
                        <a:t>The fatal character flaw of the tragic hero.</a:t>
                      </a:r>
                      <a:endParaRPr lang="ar-IQ" sz="2400" dirty="0">
                        <a:latin typeface="Times New Roman" panose="02020603050405020304" pitchFamily="18" charset="0"/>
                        <a:cs typeface="Times New Roman" panose="02020603050405020304" pitchFamily="18" charset="0"/>
                      </a:endParaRPr>
                    </a:p>
                  </a:txBody>
                  <a:tcPr/>
                </a:tc>
                <a:tc>
                  <a:txBody>
                    <a:bodyPr/>
                    <a:lstStyle/>
                    <a:p>
                      <a:pPr algn="l" rtl="0"/>
                      <a:r>
                        <a:rPr lang="en-US" sz="2400" dirty="0">
                          <a:latin typeface="Times New Roman" panose="02020603050405020304" pitchFamily="18" charset="0"/>
                          <a:cs typeface="Times New Roman" panose="02020603050405020304" pitchFamily="18" charset="0"/>
                        </a:rPr>
                        <a:t>Hamartia</a:t>
                      </a:r>
                      <a:endParaRPr lang="ar-IQ"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25427847"/>
                  </a:ext>
                </a:extLst>
              </a:tr>
            </a:tbl>
          </a:graphicData>
        </a:graphic>
      </p:graphicFrame>
    </p:spTree>
    <p:extLst>
      <p:ext uri="{BB962C8B-B14F-4D97-AF65-F5344CB8AC3E}">
        <p14:creationId xmlns:p14="http://schemas.microsoft.com/office/powerpoint/2010/main" val="404763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B8AF23C-1DF1-451C-914B-475C73ED9E31}"/>
              </a:ext>
            </a:extLst>
          </p:cNvPr>
          <p:cNvGraphicFramePr>
            <a:graphicFrameLocks noGrp="1"/>
          </p:cNvGraphicFramePr>
          <p:nvPr>
            <p:extLst>
              <p:ext uri="{D42A27DB-BD31-4B8C-83A1-F6EECF244321}">
                <p14:modId xmlns:p14="http://schemas.microsoft.com/office/powerpoint/2010/main" val="1904220390"/>
              </p:ext>
            </p:extLst>
          </p:nvPr>
        </p:nvGraphicFramePr>
        <p:xfrm>
          <a:off x="2096084" y="239150"/>
          <a:ext cx="9889588" cy="6147582"/>
        </p:xfrm>
        <a:graphic>
          <a:graphicData uri="http://schemas.openxmlformats.org/drawingml/2006/table">
            <a:tbl>
              <a:tblPr rtl="1" firstRow="1" bandRow="1">
                <a:tableStyleId>{5C22544A-7EE6-4342-B048-85BDC9FD1C3A}</a:tableStyleId>
              </a:tblPr>
              <a:tblGrid>
                <a:gridCol w="6091309">
                  <a:extLst>
                    <a:ext uri="{9D8B030D-6E8A-4147-A177-3AD203B41FA5}">
                      <a16:colId xmlns:a16="http://schemas.microsoft.com/office/drawing/2014/main" val="1633027736"/>
                    </a:ext>
                  </a:extLst>
                </a:gridCol>
                <a:gridCol w="3798279">
                  <a:extLst>
                    <a:ext uri="{9D8B030D-6E8A-4147-A177-3AD203B41FA5}">
                      <a16:colId xmlns:a16="http://schemas.microsoft.com/office/drawing/2014/main" val="3554308047"/>
                    </a:ext>
                  </a:extLst>
                </a:gridCol>
              </a:tblGrid>
              <a:tr h="625805">
                <a:tc>
                  <a:txBody>
                    <a:bodyPr/>
                    <a:lstStyle/>
                    <a:p>
                      <a:pPr algn="ctr" rtl="0"/>
                      <a:r>
                        <a:rPr lang="en-US" sz="2800" dirty="0"/>
                        <a:t>Explanation</a:t>
                      </a:r>
                      <a:endParaRPr lang="ar-IQ" sz="2000" dirty="0"/>
                    </a:p>
                  </a:txBody>
                  <a:tcPr/>
                </a:tc>
                <a:tc>
                  <a:txBody>
                    <a:bodyPr/>
                    <a:lstStyle/>
                    <a:p>
                      <a:pPr algn="ctr" rtl="0"/>
                      <a:r>
                        <a:rPr lang="en-US" sz="2800" dirty="0"/>
                        <a:t>Element</a:t>
                      </a:r>
                      <a:endParaRPr lang="ar-IQ" sz="2000" dirty="0"/>
                    </a:p>
                  </a:txBody>
                  <a:tcPr/>
                </a:tc>
                <a:extLst>
                  <a:ext uri="{0D108BD9-81ED-4DB2-BD59-A6C34878D82A}">
                    <a16:rowId xmlns:a16="http://schemas.microsoft.com/office/drawing/2014/main" val="739895948"/>
                  </a:ext>
                </a:extLst>
              </a:tr>
              <a:tr h="1384120">
                <a:tc>
                  <a:txBody>
                    <a:bodyPr/>
                    <a:lstStyle/>
                    <a:p>
                      <a:pPr algn="just" rtl="0"/>
                      <a:r>
                        <a:rPr lang="en-US" sz="2400" b="0" i="0" kern="1200" dirty="0">
                          <a:solidFill>
                            <a:schemeClr val="dk1"/>
                          </a:solidFill>
                          <a:effectLst/>
                          <a:latin typeface="+mn-lt"/>
                          <a:ea typeface="+mn-ea"/>
                          <a:cs typeface="+mn-cs"/>
                        </a:rPr>
                        <a:t>This can be a problem facing the hero as a result of the plot or a "bad guy" character.</a:t>
                      </a:r>
                      <a:endParaRPr lang="ar-IQ" sz="2400" dirty="0"/>
                    </a:p>
                  </a:txBody>
                  <a:tcPr anchor="ctr"/>
                </a:tc>
                <a:tc>
                  <a:txBody>
                    <a:bodyPr/>
                    <a:lstStyle/>
                    <a:p>
                      <a:pPr algn="just" rtl="0"/>
                      <a:r>
                        <a:rPr lang="en-US" sz="2400" b="0" dirty="0">
                          <a:solidFill>
                            <a:srgbClr val="4B4949"/>
                          </a:solidFill>
                          <a:effectLst/>
                          <a:latin typeface="Arial" panose="020B0604020202020204" pitchFamily="34" charset="0"/>
                        </a:rPr>
                        <a:t>External Conflict</a:t>
                      </a:r>
                    </a:p>
                  </a:txBody>
                  <a:tcPr anchor="ctr"/>
                </a:tc>
                <a:extLst>
                  <a:ext uri="{0D108BD9-81ED-4DB2-BD59-A6C34878D82A}">
                    <a16:rowId xmlns:a16="http://schemas.microsoft.com/office/drawing/2014/main" val="260448299"/>
                  </a:ext>
                </a:extLst>
              </a:tr>
              <a:tr h="959566">
                <a:tc>
                  <a:txBody>
                    <a:bodyPr/>
                    <a:lstStyle/>
                    <a:p>
                      <a:pPr algn="just" rtl="0"/>
                      <a:r>
                        <a:rPr lang="en-US" sz="2400" b="0" i="0" kern="1200" dirty="0">
                          <a:solidFill>
                            <a:schemeClr val="dk1"/>
                          </a:solidFill>
                          <a:effectLst/>
                          <a:latin typeface="+mn-lt"/>
                          <a:ea typeface="+mn-ea"/>
                          <a:cs typeface="+mn-cs"/>
                        </a:rPr>
                        <a:t>The struggle the hero engages in with his/her fatal flaw.</a:t>
                      </a:r>
                      <a:endParaRPr lang="ar-IQ" sz="2400" dirty="0"/>
                    </a:p>
                  </a:txBody>
                  <a:tcPr anchor="ctr"/>
                </a:tc>
                <a:tc>
                  <a:txBody>
                    <a:bodyPr/>
                    <a:lstStyle/>
                    <a:p>
                      <a:pPr algn="just" rtl="0"/>
                      <a:r>
                        <a:rPr lang="en-US" sz="2400" b="0" dirty="0">
                          <a:solidFill>
                            <a:srgbClr val="4B4949"/>
                          </a:solidFill>
                          <a:effectLst/>
                          <a:latin typeface="Arial" panose="020B0604020202020204" pitchFamily="34" charset="0"/>
                        </a:rPr>
                        <a:t>Internal Conflict</a:t>
                      </a:r>
                    </a:p>
                  </a:txBody>
                  <a:tcPr anchor="ctr"/>
                </a:tc>
                <a:extLst>
                  <a:ext uri="{0D108BD9-81ED-4DB2-BD59-A6C34878D82A}">
                    <a16:rowId xmlns:a16="http://schemas.microsoft.com/office/drawing/2014/main" val="3550417032"/>
                  </a:ext>
                </a:extLst>
              </a:tr>
              <a:tr h="1384120">
                <a:tc>
                  <a:txBody>
                    <a:bodyPr/>
                    <a:lstStyle/>
                    <a:p>
                      <a:pPr algn="just" rtl="0"/>
                      <a:r>
                        <a:rPr lang="en-US" sz="2400" b="0" i="0" kern="1200" dirty="0">
                          <a:solidFill>
                            <a:schemeClr val="dk1"/>
                          </a:solidFill>
                          <a:effectLst/>
                          <a:latin typeface="+mn-lt"/>
                          <a:ea typeface="+mn-ea"/>
                          <a:cs typeface="+mn-cs"/>
                        </a:rPr>
                        <a:t>The release of the audience's emotions through empathy with the characters.</a:t>
                      </a:r>
                      <a:endParaRPr lang="ar-IQ" sz="2400" dirty="0"/>
                    </a:p>
                  </a:txBody>
                  <a:tcPr anchor="ctr"/>
                </a:tc>
                <a:tc>
                  <a:txBody>
                    <a:bodyPr/>
                    <a:lstStyle/>
                    <a:p>
                      <a:pPr algn="just" rtl="0"/>
                      <a:r>
                        <a:rPr lang="en-US" sz="2400" b="0" dirty="0">
                          <a:solidFill>
                            <a:srgbClr val="4B4949"/>
                          </a:solidFill>
                          <a:effectLst/>
                          <a:latin typeface="Arial" panose="020B0604020202020204" pitchFamily="34" charset="0"/>
                        </a:rPr>
                        <a:t>Catharsis</a:t>
                      </a:r>
                    </a:p>
                  </a:txBody>
                  <a:tcPr anchor="ctr"/>
                </a:tc>
                <a:extLst>
                  <a:ext uri="{0D108BD9-81ED-4DB2-BD59-A6C34878D82A}">
                    <a16:rowId xmlns:a16="http://schemas.microsoft.com/office/drawing/2014/main" val="1900064724"/>
                  </a:ext>
                </a:extLst>
              </a:tr>
              <a:tr h="1793971">
                <a:tc>
                  <a:txBody>
                    <a:bodyPr/>
                    <a:lstStyle/>
                    <a:p>
                      <a:pPr algn="just" rtl="0"/>
                      <a:r>
                        <a:rPr lang="en-US" sz="2400" b="0" i="0" kern="1200" dirty="0">
                          <a:solidFill>
                            <a:schemeClr val="dk1"/>
                          </a:solidFill>
                          <a:effectLst/>
                          <a:latin typeface="+mn-lt"/>
                          <a:ea typeface="+mn-ea"/>
                          <a:cs typeface="+mn-cs"/>
                        </a:rPr>
                        <a:t>Magic, witchcraft, ghosts, etc.</a:t>
                      </a:r>
                      <a:endParaRPr lang="ar-IQ" sz="2400" dirty="0"/>
                    </a:p>
                  </a:txBody>
                  <a:tcPr anchor="ctr"/>
                </a:tc>
                <a:tc>
                  <a:txBody>
                    <a:bodyPr/>
                    <a:lstStyle/>
                    <a:p>
                      <a:pPr algn="just" rtl="0"/>
                      <a:r>
                        <a:rPr lang="en-US" sz="2400" b="0" dirty="0">
                          <a:solidFill>
                            <a:srgbClr val="4B4949"/>
                          </a:solidFill>
                          <a:effectLst/>
                          <a:latin typeface="Arial" panose="020B0604020202020204" pitchFamily="34" charset="0"/>
                        </a:rPr>
                        <a:t>Supernatural Elements</a:t>
                      </a:r>
                    </a:p>
                  </a:txBody>
                  <a:tcPr anchor="ctr"/>
                </a:tc>
                <a:extLst>
                  <a:ext uri="{0D108BD9-81ED-4DB2-BD59-A6C34878D82A}">
                    <a16:rowId xmlns:a16="http://schemas.microsoft.com/office/drawing/2014/main" val="2459644225"/>
                  </a:ext>
                </a:extLst>
              </a:tr>
            </a:tbl>
          </a:graphicData>
        </a:graphic>
      </p:graphicFrame>
    </p:spTree>
    <p:extLst>
      <p:ext uri="{BB962C8B-B14F-4D97-AF65-F5344CB8AC3E}">
        <p14:creationId xmlns:p14="http://schemas.microsoft.com/office/powerpoint/2010/main" val="2926488566"/>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933</TotalTime>
  <Words>844</Words>
  <Application>Microsoft Office PowerPoint</Application>
  <PresentationFormat>Widescreen</PresentationFormat>
  <Paragraphs>83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Schoolbook</vt:lpstr>
      <vt:lpstr>Corbel</vt:lpstr>
      <vt:lpstr>Times New Roman</vt:lpstr>
      <vt:lpstr>Feathered</vt:lpstr>
      <vt:lpstr>كلية التربية للعلوم الانسانية قسم اللغة الانكليزية</vt:lpstr>
      <vt:lpstr>Introducing  William Shakespeare </vt:lpstr>
      <vt:lpstr>William Shakespeare 1564 - 1616 "He was not of an age, but for all time"</vt:lpstr>
      <vt:lpstr>PowerPoint Presentation</vt:lpstr>
      <vt:lpstr>Reasons Behind His Fame</vt:lpstr>
      <vt:lpstr> </vt:lpstr>
      <vt:lpstr>Shakespearean Tragedy</vt:lpstr>
      <vt:lpstr>Elements of Shakespearean Tragedy </vt:lpstr>
      <vt:lpstr>PowerPoint Presentation</vt:lpstr>
      <vt:lpstr>PowerPoint Presentation</vt:lpstr>
      <vt:lpstr>The Language of Shakespeare</vt:lpstr>
      <vt:lpstr>The Language of Shakespeare</vt:lpstr>
      <vt:lpstr>The Language of Shakespeare</vt:lpstr>
      <vt:lpstr>The Traits of a Tragic Hero</vt:lpstr>
      <vt:lpstr>The Traits of a Tragic Hero</vt:lpstr>
      <vt:lpstr>The Traits of a Tragic Hero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Shakespeare</dc:title>
  <dc:creator>amjed duleimy</dc:creator>
  <cp:lastModifiedBy>AMJED</cp:lastModifiedBy>
  <cp:revision>46</cp:revision>
  <dcterms:created xsi:type="dcterms:W3CDTF">2014-02-18T16:09:59Z</dcterms:created>
  <dcterms:modified xsi:type="dcterms:W3CDTF">2025-01-18T13:27:00Z</dcterms:modified>
</cp:coreProperties>
</file>