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4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4" d="100"/>
          <a:sy n="94" d="100"/>
        </p:scale>
        <p:origin x="245" y="11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B309C-1A8D-4C4D-8132-2F26C04332F2}" type="datetimeFigureOut">
              <a:rPr lang="ar-IQ" smtClean="0"/>
              <a:t>19/07/1446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4AF27-80B2-4BBA-8223-EA29BD539CA3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5785031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B309C-1A8D-4C4D-8132-2F26C04332F2}" type="datetimeFigureOut">
              <a:rPr lang="ar-IQ" smtClean="0"/>
              <a:t>19/07/1446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4AF27-80B2-4BBA-8223-EA29BD539CA3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7728443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B309C-1A8D-4C4D-8132-2F26C04332F2}" type="datetimeFigureOut">
              <a:rPr lang="ar-IQ" smtClean="0"/>
              <a:t>19/07/1446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4AF27-80B2-4BBA-8223-EA29BD539CA3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8455547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B309C-1A8D-4C4D-8132-2F26C04332F2}" type="datetimeFigureOut">
              <a:rPr lang="ar-IQ" smtClean="0"/>
              <a:t>19/07/1446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4AF27-80B2-4BBA-8223-EA29BD539CA3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81433558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B309C-1A8D-4C4D-8132-2F26C04332F2}" type="datetimeFigureOut">
              <a:rPr lang="ar-IQ" smtClean="0"/>
              <a:t>19/07/1446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4AF27-80B2-4BBA-8223-EA29BD539CA3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40971038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B309C-1A8D-4C4D-8132-2F26C04332F2}" type="datetimeFigureOut">
              <a:rPr lang="ar-IQ" smtClean="0"/>
              <a:t>19/07/1446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4AF27-80B2-4BBA-8223-EA29BD539CA3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0382780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B309C-1A8D-4C4D-8132-2F26C04332F2}" type="datetimeFigureOut">
              <a:rPr lang="ar-IQ" smtClean="0"/>
              <a:t>19/07/1446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4AF27-80B2-4BBA-8223-EA29BD539CA3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713585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B309C-1A8D-4C4D-8132-2F26C04332F2}" type="datetimeFigureOut">
              <a:rPr lang="ar-IQ" smtClean="0"/>
              <a:t>19/07/1446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4AF27-80B2-4BBA-8223-EA29BD539CA3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0424272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B309C-1A8D-4C4D-8132-2F26C04332F2}" type="datetimeFigureOut">
              <a:rPr lang="ar-IQ" smtClean="0"/>
              <a:t>19/07/1446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4AF27-80B2-4BBA-8223-EA29BD539CA3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7504134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B309C-1A8D-4C4D-8132-2F26C04332F2}" type="datetimeFigureOut">
              <a:rPr lang="ar-IQ" smtClean="0"/>
              <a:t>19/07/1446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4AF27-80B2-4BBA-8223-EA29BD539CA3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0880662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B309C-1A8D-4C4D-8132-2F26C04332F2}" type="datetimeFigureOut">
              <a:rPr lang="ar-IQ" smtClean="0"/>
              <a:t>19/07/1446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4AF27-80B2-4BBA-8223-EA29BD539CA3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2228148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B309C-1A8D-4C4D-8132-2F26C04332F2}" type="datetimeFigureOut">
              <a:rPr lang="ar-IQ" smtClean="0"/>
              <a:t>19/07/1446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4AF27-80B2-4BBA-8223-EA29BD539CA3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900133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B309C-1A8D-4C4D-8132-2F26C04332F2}" type="datetimeFigureOut">
              <a:rPr lang="ar-IQ" smtClean="0"/>
              <a:t>19/07/1446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4AF27-80B2-4BBA-8223-EA29BD539CA3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8303658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401B309C-1A8D-4C4D-8132-2F26C04332F2}" type="datetimeFigureOut">
              <a:rPr lang="ar-IQ" smtClean="0"/>
              <a:t>19/07/1446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4BC4AF27-80B2-4BBA-8223-EA29BD539CA3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0929246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401B309C-1A8D-4C4D-8132-2F26C04332F2}" type="datetimeFigureOut">
              <a:rPr lang="ar-IQ" smtClean="0"/>
              <a:t>19/07/1446</a:t>
            </a:fld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4BC4AF27-80B2-4BBA-8223-EA29BD539CA3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6485186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txStyles>
    <p:titleStyle>
      <a:lvl1pPr algn="l" defTabSz="457200" rtl="1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42900" indent="-342900" algn="r" defTabSz="457200" rtl="1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457200" rtl="1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457200" rtl="1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457200" rtl="1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457200" rtl="1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r" defTabSz="457200" rtl="1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r" defTabSz="457200" rtl="1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r" defTabSz="457200" rtl="1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r" defTabSz="457200" rtl="1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32188" y="17933"/>
            <a:ext cx="1944793" cy="1828959"/>
          </a:xfrm>
          <a:prstGeom prst="rect">
            <a:avLst/>
          </a:prstGeom>
        </p:spPr>
      </p:pic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810000" y="17932"/>
            <a:ext cx="10571998" cy="45719"/>
          </a:xfrm>
        </p:spPr>
        <p:txBody>
          <a:bodyPr/>
          <a:lstStyle/>
          <a:p>
            <a:pPr algn="ctr"/>
            <a:endParaRPr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ar-IQ" dirty="0" smtClean="0"/>
              <a:t>المرحلة الثالثة / المسرح الايزابيثي</a:t>
            </a:r>
          </a:p>
          <a:p>
            <a:r>
              <a:rPr lang="ar-IQ" dirty="0" smtClean="0"/>
              <a:t>ا.م.د امجد لطيف جبار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ar-IQ" dirty="0" smtClean="0"/>
              <a:t>كلية التربية للعلوم الانسانية</a:t>
            </a:r>
          </a:p>
          <a:p>
            <a:r>
              <a:rPr lang="ar-IQ" dirty="0" smtClean="0"/>
              <a:t>قسم اللغة الانكليزية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68910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C741A8-E4B0-4562-BD99-78B9FD63A1C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6000" dirty="0"/>
              <a:t>Hamlet</a:t>
            </a:r>
            <a:br>
              <a:rPr lang="en-US" sz="6000" dirty="0"/>
            </a:br>
            <a:endParaRPr lang="ar-IQ" sz="60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FFE71C6-F109-41F8-AB61-53AAABDAB9E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10001" y="3727938"/>
            <a:ext cx="10572000" cy="1167619"/>
          </a:xfrm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accent6">
                    <a:lumMod val="75000"/>
                  </a:schemeClr>
                </a:solidFill>
              </a:rPr>
              <a:t>Act 1/Scene 1</a:t>
            </a:r>
            <a:endParaRPr lang="ar-IQ" sz="3200" dirty="0">
              <a:solidFill>
                <a:schemeClr val="accent6">
                  <a:lumMod val="75000"/>
                </a:schemeClr>
              </a:solidFill>
            </a:endParaRPr>
          </a:p>
          <a:p>
            <a:pPr algn="ctr"/>
            <a:r>
              <a:rPr lang="en-US" sz="3200" dirty="0">
                <a:solidFill>
                  <a:schemeClr val="accent6">
                    <a:lumMod val="75000"/>
                  </a:schemeClr>
                </a:solidFill>
              </a:rPr>
              <a:t>Dr. Amjed L. </a:t>
            </a:r>
            <a:r>
              <a:rPr lang="en-US" sz="3200" dirty="0" err="1">
                <a:solidFill>
                  <a:schemeClr val="accent6">
                    <a:lumMod val="75000"/>
                  </a:schemeClr>
                </a:solidFill>
              </a:rPr>
              <a:t>Jababr</a:t>
            </a:r>
            <a:endParaRPr lang="ar-IQ" sz="3200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76602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2E66A8-79F0-48B6-B8EF-36C33751921B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506436" y="464234"/>
            <a:ext cx="11211951" cy="5781821"/>
          </a:xfrm>
        </p:spPr>
        <p:txBody>
          <a:bodyPr>
            <a:normAutofit/>
          </a:bodyPr>
          <a:lstStyle/>
          <a:p>
            <a:pPr algn="l" rtl="0">
              <a:buAutoNum type="arabicPeriod"/>
            </a:pPr>
            <a:r>
              <a:rPr lang="en-US" sz="2400" dirty="0"/>
              <a:t>Scene 1 serves as the setting and introduction to the play with the functions of:</a:t>
            </a:r>
          </a:p>
          <a:p>
            <a:pPr marL="0" indent="0" algn="l" rtl="0">
              <a:buNone/>
            </a:pPr>
            <a:r>
              <a:rPr lang="en-US" sz="2400" dirty="0"/>
              <a:t>A: introducing some of the characters.</a:t>
            </a:r>
          </a:p>
          <a:p>
            <a:pPr marL="0" indent="0" algn="l" rtl="0">
              <a:buNone/>
            </a:pPr>
            <a:endParaRPr lang="en-US" sz="2400" dirty="0"/>
          </a:p>
          <a:p>
            <a:pPr marL="0" indent="0" algn="l" rtl="0">
              <a:buNone/>
            </a:pPr>
            <a:r>
              <a:rPr lang="en-US" sz="2400" dirty="0"/>
              <a:t>B: preparing audience and readers to accept and understand Elizabethan beliefs.</a:t>
            </a:r>
          </a:p>
          <a:p>
            <a:pPr marL="0" indent="0" algn="l" rtl="0">
              <a:buNone/>
            </a:pPr>
            <a:endParaRPr lang="en-US" sz="2400" dirty="0"/>
          </a:p>
          <a:p>
            <a:pPr marL="0" indent="0" algn="l" rtl="0">
              <a:buNone/>
            </a:pPr>
            <a:r>
              <a:rPr lang="en-US" sz="2400" dirty="0"/>
              <a:t>C: presenting the setting of the play (Time: winter, foggy midnight to prepare for the appearance of the ghost; place: castle battlements in Elsinore to signify war and troubles).</a:t>
            </a:r>
          </a:p>
          <a:p>
            <a:pPr algn="l" rtl="0">
              <a:buAutoNum type="arabicPeriod"/>
            </a:pPr>
            <a:endParaRPr lang="ar-IQ" sz="2400" dirty="0"/>
          </a:p>
        </p:txBody>
      </p:sp>
    </p:spTree>
    <p:extLst>
      <p:ext uri="{BB962C8B-B14F-4D97-AF65-F5344CB8AC3E}">
        <p14:creationId xmlns:p14="http://schemas.microsoft.com/office/powerpoint/2010/main" val="4583034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39D132-E4C6-4699-9E72-76166470CDB9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436098" y="253218"/>
            <a:ext cx="11465170" cy="6189785"/>
          </a:xfrm>
        </p:spPr>
        <p:txBody>
          <a:bodyPr>
            <a:normAutofit/>
          </a:bodyPr>
          <a:lstStyle/>
          <a:p>
            <a:pPr algn="l" rtl="0"/>
            <a:r>
              <a:rPr lang="en-US" sz="2400" dirty="0"/>
              <a:t>Elizabethan beliefs mentioned in Act I, Scene I are:</a:t>
            </a:r>
          </a:p>
          <a:p>
            <a:pPr algn="l" rtl="0"/>
            <a:endParaRPr lang="en-US" sz="2400" dirty="0"/>
          </a:p>
          <a:p>
            <a:pPr algn="l" rtl="0"/>
            <a:r>
              <a:rPr lang="en-US" sz="2400" dirty="0"/>
              <a:t>1. people were still believing in ghosts and spirits.</a:t>
            </a:r>
          </a:p>
          <a:p>
            <a:pPr algn="l" rtl="0"/>
            <a:endParaRPr lang="en-US" sz="2400" dirty="0"/>
          </a:p>
          <a:p>
            <a:pPr algn="l" rtl="0"/>
            <a:r>
              <a:rPr lang="en-US" sz="2400" dirty="0"/>
              <a:t>2. Latin is believed to exorcise spirits, so the guards thought that the ghost will speak to Horatio as they said “Thou art a scholar; speak to it, Horatio.” </a:t>
            </a:r>
          </a:p>
          <a:p>
            <a:pPr algn="l" rtl="0"/>
            <a:endParaRPr lang="en-US" sz="2400" dirty="0"/>
          </a:p>
          <a:p>
            <a:pPr algn="l" rtl="0"/>
            <a:r>
              <a:rPr lang="en-US" sz="2400" dirty="0"/>
              <a:t>3. ghosts bring messages with their appearance, successive appearances denote the importance of their message, whereas appearances at intervals signify the minority of the message.</a:t>
            </a:r>
          </a:p>
          <a:p>
            <a:pPr algn="l" rtl="0"/>
            <a:endParaRPr lang="en-US" sz="2400" dirty="0"/>
          </a:p>
          <a:p>
            <a:pPr algn="l" rtl="0"/>
            <a:r>
              <a:rPr lang="en-US" sz="2400" dirty="0"/>
              <a:t>4. ghosts can only speak out their message to the person for whom the message was intended.</a:t>
            </a:r>
          </a:p>
        </p:txBody>
      </p:sp>
    </p:spTree>
    <p:extLst>
      <p:ext uri="{BB962C8B-B14F-4D97-AF65-F5344CB8AC3E}">
        <p14:creationId xmlns:p14="http://schemas.microsoft.com/office/powerpoint/2010/main" val="32190295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3E98B6-27A7-4F56-BBDF-29D6E84282E8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393894" y="407964"/>
            <a:ext cx="11338561" cy="5908430"/>
          </a:xfrm>
        </p:spPr>
        <p:txBody>
          <a:bodyPr>
            <a:normAutofit/>
          </a:bodyPr>
          <a:lstStyle/>
          <a:p>
            <a:pPr algn="l" rtl="0"/>
            <a:r>
              <a:rPr lang="en-US" sz="2400" dirty="0"/>
              <a:t>5. the appearance of ghosts brings troubles.</a:t>
            </a:r>
            <a:endParaRPr lang="ar-IQ" sz="2400" dirty="0"/>
          </a:p>
          <a:p>
            <a:pPr marL="0" indent="0" algn="l" rtl="0">
              <a:buNone/>
            </a:pPr>
            <a:endParaRPr lang="en-US" sz="2400" dirty="0"/>
          </a:p>
          <a:p>
            <a:pPr algn="l" rtl="0"/>
            <a:r>
              <a:rPr lang="en-US" sz="2400" dirty="0"/>
              <a:t>6. ghosts have limitations and restrictions; they appear after midnight, and should disappear before dawn.</a:t>
            </a:r>
          </a:p>
          <a:p>
            <a:pPr algn="l" rtl="0"/>
            <a:endParaRPr lang="en-US" sz="2400" dirty="0"/>
          </a:p>
          <a:p>
            <a:pPr algn="l" rtl="0"/>
            <a:r>
              <a:rPr lang="en-US" sz="2400" dirty="0"/>
              <a:t>7. ghosts cannot open a conversation, therefore, the guards urged Horatio to start the conversation with the ghost by stating “Question it Horatio.”</a:t>
            </a:r>
          </a:p>
          <a:p>
            <a:pPr algn="l" rtl="0"/>
            <a:endParaRPr lang="en-US" sz="2400" dirty="0"/>
          </a:p>
          <a:p>
            <a:pPr algn="l" rtl="0"/>
            <a:r>
              <a:rPr lang="en-US" sz="2400" dirty="0"/>
              <a:t>8. “No fairy stakes” in line 163 refers to the Elizabethan belief that fairies steal children.</a:t>
            </a:r>
            <a:endParaRPr lang="ar-IQ" sz="2400" dirty="0"/>
          </a:p>
        </p:txBody>
      </p:sp>
    </p:spTree>
    <p:extLst>
      <p:ext uri="{BB962C8B-B14F-4D97-AF65-F5344CB8AC3E}">
        <p14:creationId xmlns:p14="http://schemas.microsoft.com/office/powerpoint/2010/main" val="5358086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067EDF-BF7F-4777-85B0-B5191C293B6C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604910" y="548640"/>
            <a:ext cx="11169748" cy="5781822"/>
          </a:xfrm>
        </p:spPr>
        <p:txBody>
          <a:bodyPr>
            <a:normAutofit/>
          </a:bodyPr>
          <a:lstStyle/>
          <a:p>
            <a:pPr algn="l" rtl="0"/>
            <a:r>
              <a:rPr lang="en-US" sz="2400" dirty="0"/>
              <a:t>In this play, Horatio serves as a messenger to soldiers, spirits, and Hamlet.</a:t>
            </a:r>
          </a:p>
          <a:p>
            <a:pPr algn="l" rtl="0"/>
            <a:endParaRPr lang="en-US" sz="2400" dirty="0"/>
          </a:p>
          <a:p>
            <a:pPr algn="l" rtl="0"/>
            <a:r>
              <a:rPr lang="en-US" sz="2400" dirty="0"/>
              <a:t>This scene presents a contrast between the guards and Horatio in terms of superstitions, social hierarchy, and education.</a:t>
            </a:r>
          </a:p>
          <a:p>
            <a:pPr algn="l" rtl="0"/>
            <a:endParaRPr lang="en-US" sz="2400" dirty="0"/>
          </a:p>
          <a:p>
            <a:pPr algn="l" rtl="0"/>
            <a:r>
              <a:rPr lang="en-US" sz="2400" dirty="0"/>
              <a:t>By making the skeptical Horatio to believe in ghosts, Shakespeare validates the appearance of ghosts for guards and audience as well.</a:t>
            </a:r>
          </a:p>
          <a:p>
            <a:pPr algn="l" rtl="0"/>
            <a:endParaRPr lang="ar-IQ" sz="2400" dirty="0"/>
          </a:p>
        </p:txBody>
      </p:sp>
    </p:spTree>
    <p:extLst>
      <p:ext uri="{BB962C8B-B14F-4D97-AF65-F5344CB8AC3E}">
        <p14:creationId xmlns:p14="http://schemas.microsoft.com/office/powerpoint/2010/main" val="31618114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51769F-BA97-4A6D-BC80-C21076D6942D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351691" y="196948"/>
            <a:ext cx="11493305" cy="6288258"/>
          </a:xfrm>
        </p:spPr>
        <p:txBody>
          <a:bodyPr>
            <a:normAutofit/>
          </a:bodyPr>
          <a:lstStyle/>
          <a:p>
            <a:pPr algn="l" rtl="0"/>
            <a:r>
              <a:rPr lang="en-US" sz="2400" dirty="0"/>
              <a:t>The exchange between Horatio and the guards helps:</a:t>
            </a:r>
          </a:p>
          <a:p>
            <a:pPr algn="l" rtl="0"/>
            <a:r>
              <a:rPr lang="en-US" sz="2400" dirty="0"/>
              <a:t>1. the audience to understand and accept the appearance of the ghost.</a:t>
            </a:r>
          </a:p>
          <a:p>
            <a:pPr algn="l" rtl="0"/>
            <a:r>
              <a:rPr lang="en-US" sz="2400" dirty="0"/>
              <a:t>2. explaining what had happened between Denmark and Norway.</a:t>
            </a:r>
          </a:p>
          <a:p>
            <a:pPr algn="l" rtl="0"/>
            <a:r>
              <a:rPr lang="en-US" sz="2400" dirty="0"/>
              <a:t>3. presenting a logical reason for the appearance of the apparition in full armor (war).</a:t>
            </a:r>
          </a:p>
          <a:p>
            <a:pPr algn="l" rtl="0"/>
            <a:endParaRPr lang="en-US" sz="2400" dirty="0"/>
          </a:p>
          <a:p>
            <a:pPr algn="l" rtl="0"/>
            <a:r>
              <a:rPr lang="en-US" sz="2400" dirty="0"/>
              <a:t>Scene one brings the first mention of Revenge via the story of (Fortinbras).</a:t>
            </a:r>
          </a:p>
          <a:p>
            <a:pPr algn="l" rtl="0"/>
            <a:endParaRPr lang="en-US" sz="2400" dirty="0"/>
          </a:p>
          <a:p>
            <a:pPr algn="l" rtl="0"/>
            <a:r>
              <a:rPr lang="en-US" sz="2400" dirty="0"/>
              <a:t>Revenge tragedies were good money-makers.</a:t>
            </a:r>
          </a:p>
          <a:p>
            <a:pPr algn="l" rtl="0"/>
            <a:endParaRPr lang="ar-IQ" sz="2400" dirty="0"/>
          </a:p>
        </p:txBody>
      </p:sp>
    </p:spTree>
    <p:extLst>
      <p:ext uri="{BB962C8B-B14F-4D97-AF65-F5344CB8AC3E}">
        <p14:creationId xmlns:p14="http://schemas.microsoft.com/office/powerpoint/2010/main" val="5437298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53DF8A-CF26-4DAB-8C47-90ECE9601CFA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323556" y="604911"/>
            <a:ext cx="11493306" cy="5753685"/>
          </a:xfrm>
        </p:spPr>
        <p:txBody>
          <a:bodyPr>
            <a:normAutofit/>
          </a:bodyPr>
          <a:lstStyle/>
          <a:p>
            <a:pPr algn="just" rtl="0"/>
            <a:r>
              <a:rPr lang="en-US" sz="2400" dirty="0"/>
              <a:t>Revenge was considered prohibited act by the Catholic church, therefore, it is only through the death of the revenger could he be forgiven for committing such illegal and immoral act.</a:t>
            </a:r>
          </a:p>
          <a:p>
            <a:pPr algn="just" rtl="0"/>
            <a:endParaRPr lang="en-US" sz="2400" dirty="0"/>
          </a:p>
          <a:p>
            <a:pPr algn="just" rtl="0"/>
            <a:r>
              <a:rPr lang="en-US" sz="2400" dirty="0"/>
              <a:t>A literary allusion to Julius Caesar to bring out a foreshadowing through drawing a similarity between him and Hamlet’s father.</a:t>
            </a:r>
          </a:p>
          <a:p>
            <a:pPr algn="just" rtl="0"/>
            <a:endParaRPr lang="en-US" sz="2400" dirty="0"/>
          </a:p>
          <a:p>
            <a:pPr algn="just" rtl="0"/>
            <a:r>
              <a:rPr lang="en-US" sz="2400" dirty="0"/>
              <a:t>Another shadowing is when Horatio though that the appearance of the ghost in this specific physical complexion will bring troubles to Denmark.</a:t>
            </a:r>
          </a:p>
          <a:p>
            <a:pPr algn="just" rtl="0"/>
            <a:endParaRPr lang="ar-IQ" sz="2400" dirty="0"/>
          </a:p>
        </p:txBody>
      </p:sp>
    </p:spTree>
    <p:extLst>
      <p:ext uri="{BB962C8B-B14F-4D97-AF65-F5344CB8AC3E}">
        <p14:creationId xmlns:p14="http://schemas.microsoft.com/office/powerpoint/2010/main" val="15892430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A193AC28-8F3A-431F-B5DE-93B9F14AFF2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1659813"/>
          </a:xfrm>
        </p:spPr>
        <p:txBody>
          <a:bodyPr/>
          <a:lstStyle/>
          <a:p>
            <a:pPr algn="ctr"/>
            <a:r>
              <a:rPr lang="en-US" dirty="0"/>
              <a:t>Thanks for your Attention</a:t>
            </a:r>
            <a:endParaRPr lang="ar-IQ" dirty="0"/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D506F53E-7336-439F-B560-46499FD3145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18595410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Quotable">
  <a:themeElements>
    <a:clrScheme name="Quotable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00C6BB"/>
      </a:accent1>
      <a:accent2>
        <a:srgbClr val="6FEBA0"/>
      </a:accent2>
      <a:accent3>
        <a:srgbClr val="B6DF5E"/>
      </a:accent3>
      <a:accent4>
        <a:srgbClr val="EFB251"/>
      </a:accent4>
      <a:accent5>
        <a:srgbClr val="EF755F"/>
      </a:accent5>
      <a:accent6>
        <a:srgbClr val="ED515C"/>
      </a:accent6>
      <a:hlink>
        <a:srgbClr val="8F8F8F"/>
      </a:hlink>
      <a:folHlink>
        <a:srgbClr val="A5A5A5"/>
      </a:folHlink>
    </a:clrScheme>
    <a:fontScheme name="Quotabl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6F3559E9-1A4C-49D8-94D4-F41003531C4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TM03457503[[fn=Quotable]]</Template>
  <TotalTime>479</TotalTime>
  <Words>495</Words>
  <Application>Microsoft Office PowerPoint</Application>
  <PresentationFormat>Widescreen</PresentationFormat>
  <Paragraphs>48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Century Gothic</vt:lpstr>
      <vt:lpstr>Tahoma</vt:lpstr>
      <vt:lpstr>Wingdings 2</vt:lpstr>
      <vt:lpstr>Quotable</vt:lpstr>
      <vt:lpstr>PowerPoint Presentation</vt:lpstr>
      <vt:lpstr>Hamlet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Thanks for your Attention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Hamlet</dc:title>
  <dc:creator>Lenovo</dc:creator>
  <cp:lastModifiedBy>AMJED</cp:lastModifiedBy>
  <cp:revision>12</cp:revision>
  <dcterms:created xsi:type="dcterms:W3CDTF">2020-02-09T13:42:08Z</dcterms:created>
  <dcterms:modified xsi:type="dcterms:W3CDTF">2025-01-18T13:18:39Z</dcterms:modified>
</cp:coreProperties>
</file>