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sldIdLst>
    <p:sldId id="258" r:id="rId3"/>
    <p:sldId id="259" r:id="rId4"/>
    <p:sldId id="260" r:id="rId5"/>
    <p:sldId id="261" r:id="rId6"/>
    <p:sldId id="286" r:id="rId7"/>
    <p:sldId id="299" r:id="rId8"/>
    <p:sldId id="284" r:id="rId9"/>
    <p:sldId id="285" r:id="rId10"/>
    <p:sldId id="264" r:id="rId11"/>
    <p:sldId id="265" r:id="rId12"/>
    <p:sldId id="267" r:id="rId13"/>
    <p:sldId id="281" r:id="rId14"/>
    <p:sldId id="268" r:id="rId15"/>
    <p:sldId id="269" r:id="rId16"/>
    <p:sldId id="274" r:id="rId17"/>
    <p:sldId id="275" r:id="rId18"/>
    <p:sldId id="282" r:id="rId19"/>
    <p:sldId id="278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howGuides="1">
      <p:cViewPr varScale="1">
        <p:scale>
          <a:sx n="42" d="100"/>
          <a:sy n="4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6545E7B-1B89-4D33-8E8A-F7C2303DCA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09B713B-8F37-425D-8D42-A9CDFCA3938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77515"/>
            <a:ext cx="9144000" cy="41541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8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8800" b="1" dirty="0" smtClean="0">
                <a:solidFill>
                  <a:srgbClr val="1F497D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Anticoagulants,</a:t>
            </a:r>
            <a:endParaRPr lang="en-US" sz="8800" b="1" dirty="0" smtClean="0">
              <a:solidFill>
                <a:srgbClr val="1F497D">
                  <a:lumMod val="75000"/>
                </a:srgb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8800" b="1" dirty="0" smtClean="0">
                <a:solidFill>
                  <a:srgbClr val="1F497D">
                    <a:lumMod val="75000"/>
                  </a:srgb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plasma&amp;serum </a:t>
            </a:r>
            <a:endParaRPr lang="en-US" sz="8800" b="1" dirty="0" smtClean="0">
              <a:solidFill>
                <a:srgbClr val="1F497D">
                  <a:lumMod val="75000"/>
                </a:srgbClr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sz="8800" b="1" dirty="0" smtClean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endParaRPr lang="en-US" sz="8800" b="1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1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FF0000"/>
                </a:solidFill>
              </a:rPr>
              <a:t>Procedure: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3600" b="1" dirty="0" smtClean="0">
                <a:solidFill>
                  <a:prstClr val="black"/>
                </a:solidFill>
              </a:rPr>
              <a:t>1.prick the finger and load a capillary tube (non </a:t>
            </a:r>
            <a:r>
              <a:rPr lang="en-US" sz="3600" b="1" dirty="0" err="1" smtClean="0">
                <a:solidFill>
                  <a:prstClr val="black"/>
                </a:solidFill>
              </a:rPr>
              <a:t>hepranized</a:t>
            </a:r>
            <a:r>
              <a:rPr lang="en-US" sz="3600" b="1" dirty="0" smtClean="0">
                <a:solidFill>
                  <a:prstClr val="black"/>
                </a:solidFill>
              </a:rPr>
              <a:t>) to at least ½ full.</a:t>
            </a:r>
            <a:endParaRPr lang="en-US" sz="36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3600" b="1" dirty="0" smtClean="0">
                <a:solidFill>
                  <a:prstClr val="black"/>
                </a:solidFill>
              </a:rPr>
              <a:t>2.after about 1-5 minute take capillary tube between thumb and forefinger and gently break in half. Slowly pull the ends apart to view the insoluble fibrin strand.</a:t>
            </a:r>
            <a:endParaRPr lang="en-US" sz="36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3600" b="1" dirty="0" smtClean="0">
                <a:solidFill>
                  <a:prstClr val="black"/>
                </a:solidFill>
              </a:rPr>
              <a:t>Usually we do a break every 30 second. Once the clot is formed we record the time.</a:t>
            </a:r>
            <a:endParaRPr lang="en-US" sz="36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458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4400" b="1" dirty="0" smtClean="0">
                <a:solidFill>
                  <a:srgbClr val="F79646">
                    <a:lumMod val="75000"/>
                  </a:srgbClr>
                </a:solidFill>
              </a:rPr>
              <a:t>Medical application:</a:t>
            </a:r>
            <a:endParaRPr lang="en-US" sz="44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EEECE1">
                    <a:lumMod val="25000"/>
                  </a:srgbClr>
                </a:solidFill>
              </a:rPr>
              <a:t>Prolong of clotting time may be due to :</a:t>
            </a:r>
            <a:endParaRPr lang="en-US" sz="4400" b="1" dirty="0" smtClean="0">
              <a:solidFill>
                <a:srgbClr val="EEECE1">
                  <a:lumMod val="25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EEECE1">
                    <a:lumMod val="25000"/>
                  </a:srgbClr>
                </a:solidFill>
              </a:rPr>
              <a:t>1.decrease in factor VIII (hemophilia).</a:t>
            </a:r>
            <a:endParaRPr lang="en-US" sz="4400" b="1" dirty="0" smtClean="0">
              <a:solidFill>
                <a:srgbClr val="EEECE1">
                  <a:lumMod val="25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EEECE1">
                    <a:lumMod val="25000"/>
                  </a:srgbClr>
                </a:solidFill>
              </a:rPr>
              <a:t>2.decrease in factor IX (Christmas disease)</a:t>
            </a:r>
            <a:endParaRPr lang="en-US" sz="4400" b="1" dirty="0" smtClean="0">
              <a:solidFill>
                <a:srgbClr val="EEECE1">
                  <a:lumMod val="25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EEECE1">
                    <a:lumMod val="25000"/>
                  </a:srgbClr>
                </a:solidFill>
              </a:rPr>
              <a:t>3.liver failure </a:t>
            </a:r>
            <a:endParaRPr lang="en-US" sz="4400" b="1" dirty="0" smtClean="0">
              <a:solidFill>
                <a:srgbClr val="EEECE1">
                  <a:lumMod val="25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EEECE1">
                    <a:lumMod val="25000"/>
                  </a:srgbClr>
                </a:solidFill>
              </a:rPr>
              <a:t>4.vitamine K deficiency </a:t>
            </a:r>
            <a:endParaRPr lang="en-US" sz="4400" b="1" dirty="0">
              <a:solidFill>
                <a:srgbClr val="EEECE1">
                  <a:lumMod val="25000"/>
                </a:srgbClr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JaypeeDigital | eBook Reader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268760"/>
            <a:ext cx="5040560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077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4400" b="1" dirty="0" smtClean="0">
                <a:solidFill>
                  <a:srgbClr val="FF0000"/>
                </a:solidFill>
              </a:rPr>
              <a:t>Bleeding time:</a:t>
            </a:r>
            <a:r>
              <a:rPr lang="en-US" sz="4400" b="1" dirty="0" smtClean="0">
                <a:solidFill>
                  <a:prstClr val="black"/>
                </a:solidFill>
              </a:rPr>
              <a:t> </a:t>
            </a:r>
            <a:r>
              <a:rPr lang="en-US" sz="44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is a measure of time needed for the spasm of capillaries to occur  and platelet plug formation.</a:t>
            </a:r>
            <a:endParaRPr lang="en-US" sz="4400" b="1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Normal range for bleeding time 2-6 minutes.</a:t>
            </a:r>
            <a:endParaRPr lang="en-US" sz="4400" b="1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Bleeding time measure by </a:t>
            </a:r>
            <a:r>
              <a:rPr lang="en-US" sz="4400" b="1" dirty="0" err="1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Duk</a:t>
            </a:r>
            <a:r>
              <a:rPr lang="en-US" sz="44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method.</a:t>
            </a:r>
            <a:endParaRPr lang="en-US" sz="4400" b="1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ransition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8382000" cy="4831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4400" b="1" dirty="0" err="1" smtClean="0">
                <a:solidFill>
                  <a:srgbClr val="FF0000"/>
                </a:solidFill>
              </a:rPr>
              <a:t>Duke</a:t>
            </a:r>
            <a:r>
              <a:rPr lang="en-US" sz="4400" b="1" dirty="0" smtClean="0">
                <a:solidFill>
                  <a:srgbClr val="FF0000"/>
                </a:solidFill>
              </a:rPr>
              <a:t> method: </a:t>
            </a:r>
            <a:r>
              <a:rPr lang="en-US" sz="4400" b="1" dirty="0" smtClean="0">
                <a:solidFill>
                  <a:srgbClr val="EEECE1">
                    <a:lumMod val="25000"/>
                  </a:srgbClr>
                </a:solidFill>
              </a:rPr>
              <a:t>Using a circular filter paper the blood is blotted every 15-30 sec, without allowing filter paper to touch the wound.</a:t>
            </a:r>
            <a:endParaRPr lang="en-US" sz="4400" b="1" dirty="0" smtClean="0">
              <a:solidFill>
                <a:srgbClr val="EEECE1">
                  <a:lumMod val="25000"/>
                </a:srgbClr>
              </a:solidFill>
            </a:endParaRPr>
          </a:p>
          <a:p>
            <a:pPr algn="l" rtl="0"/>
            <a:r>
              <a:rPr lang="en-US" sz="4400" b="1" dirty="0" smtClean="0">
                <a:solidFill>
                  <a:srgbClr val="EEECE1">
                    <a:lumMod val="25000"/>
                  </a:srgbClr>
                </a:solidFill>
              </a:rPr>
              <a:t>The moment that the bleeding ceased this will represent the bleeding time.</a:t>
            </a:r>
            <a:endParaRPr lang="en-US" sz="4400" b="1" dirty="0">
              <a:solidFill>
                <a:srgbClr val="EEECE1">
                  <a:lumMod val="25000"/>
                </a:srgbClr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8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5400" b="1" dirty="0" smtClean="0">
                <a:solidFill>
                  <a:srgbClr val="F79646">
                    <a:lumMod val="75000"/>
                  </a:srgbClr>
                </a:solidFill>
              </a:rPr>
              <a:t>Method</a:t>
            </a:r>
            <a:endParaRPr lang="en-US" sz="54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l" rtl="0"/>
            <a:r>
              <a:rPr lang="en-US" sz="5400" b="1" dirty="0" smtClean="0">
                <a:solidFill>
                  <a:srgbClr val="C0504D">
                    <a:lumMod val="75000"/>
                  </a:srgbClr>
                </a:solidFill>
              </a:rPr>
              <a:t>We can measure bleeding time by Duke method</a:t>
            </a:r>
            <a:endParaRPr lang="en-US" sz="5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l" rtl="0"/>
            <a:r>
              <a:rPr lang="en-US" sz="5400" b="1" dirty="0" smtClean="0">
                <a:solidFill>
                  <a:srgbClr val="C0504D">
                    <a:lumMod val="75000"/>
                  </a:srgbClr>
                </a:solidFill>
              </a:rPr>
              <a:t>Material and instrument</a:t>
            </a:r>
            <a:endParaRPr lang="en-US" sz="5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l" rtl="0"/>
            <a:r>
              <a:rPr lang="en-US" sz="5400" b="1" dirty="0" smtClean="0">
                <a:solidFill>
                  <a:srgbClr val="C0504D">
                    <a:lumMod val="75000"/>
                  </a:srgbClr>
                </a:solidFill>
              </a:rPr>
              <a:t>1.lancet</a:t>
            </a:r>
            <a:endParaRPr lang="en-US" sz="5400" b="1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l" rtl="0"/>
            <a:r>
              <a:rPr lang="en-US" sz="5400" b="1" dirty="0" smtClean="0">
                <a:solidFill>
                  <a:srgbClr val="C0504D">
                    <a:lumMod val="75000"/>
                  </a:srgbClr>
                </a:solidFill>
              </a:rPr>
              <a:t>2.circular filter paper.</a:t>
            </a:r>
            <a:endParaRPr lang="en-US" sz="5400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1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600" b="1" dirty="0" smtClean="0">
                <a:solidFill>
                  <a:srgbClr val="8064A2">
                    <a:lumMod val="75000"/>
                  </a:srgbClr>
                </a:solidFill>
              </a:rPr>
              <a:t>Procedure:</a:t>
            </a:r>
            <a:endParaRPr lang="en-US" sz="3600" b="1" dirty="0" smtClean="0">
              <a:solidFill>
                <a:srgbClr val="8064A2">
                  <a:lumMod val="75000"/>
                </a:srgbClr>
              </a:solidFill>
            </a:endParaRPr>
          </a:p>
          <a:p>
            <a:pPr algn="l" rtl="0"/>
            <a:r>
              <a:rPr lang="en-US" sz="3600" b="1" dirty="0" smtClean="0">
                <a:solidFill>
                  <a:srgbClr val="F79646">
                    <a:lumMod val="75000"/>
                  </a:srgbClr>
                </a:solidFill>
              </a:rPr>
              <a:t>1.puncture the finger tip by lancet.</a:t>
            </a:r>
            <a:endParaRPr lang="en-US" sz="36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l" rtl="0"/>
            <a:r>
              <a:rPr lang="en-US" sz="3600" b="1" dirty="0" smtClean="0">
                <a:solidFill>
                  <a:srgbClr val="F79646">
                    <a:lumMod val="75000"/>
                  </a:srgbClr>
                </a:solidFill>
              </a:rPr>
              <a:t>2.the recording of time is started at the time of puncture.</a:t>
            </a:r>
            <a:endParaRPr lang="en-US" sz="36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l" rtl="0"/>
            <a:r>
              <a:rPr lang="en-US" sz="3600" b="1" dirty="0" smtClean="0">
                <a:solidFill>
                  <a:srgbClr val="F79646">
                    <a:lumMod val="75000"/>
                  </a:srgbClr>
                </a:solidFill>
              </a:rPr>
              <a:t>3.using the circular filter paper the blood is blotted every 30 second without allowing the filter paper to touch the wound.  </a:t>
            </a:r>
            <a:endParaRPr lang="en-US" sz="3600" b="1" dirty="0" smtClean="0">
              <a:solidFill>
                <a:srgbClr val="F79646">
                  <a:lumMod val="75000"/>
                </a:srgbClr>
              </a:solidFill>
            </a:endParaRPr>
          </a:p>
          <a:p>
            <a:pPr algn="l" rtl="0"/>
            <a:r>
              <a:rPr lang="en-US" sz="3600" b="1" dirty="0" smtClean="0">
                <a:solidFill>
                  <a:srgbClr val="F79646">
                    <a:lumMod val="75000"/>
                  </a:srgbClr>
                </a:solidFill>
              </a:rPr>
              <a:t>4.the moment that the bleeding ceases and this will represent the bleeding time.</a:t>
            </a:r>
            <a:endParaRPr lang="en-US" sz="36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LEEDING TIME &amp; CLOTTING TIME (BT&amp;CT) - bleeding | time | clotting |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67" y="1484784"/>
            <a:ext cx="7152793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4000" b="1" dirty="0" smtClean="0">
                <a:solidFill>
                  <a:srgbClr val="FF0000"/>
                </a:solidFill>
              </a:rPr>
              <a:t>Medical application: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4000" b="1" dirty="0" smtClean="0">
                <a:solidFill>
                  <a:prstClr val="black"/>
                </a:solidFill>
              </a:rPr>
              <a:t>The prolong of bleeding time is due to:</a:t>
            </a:r>
            <a:endParaRPr lang="en-US" sz="40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4000" b="1" dirty="0" smtClean="0">
                <a:solidFill>
                  <a:prstClr val="black"/>
                </a:solidFill>
              </a:rPr>
              <a:t>1.decrease number of platelets (thrombocytopenia)</a:t>
            </a:r>
            <a:endParaRPr lang="en-US" sz="40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4000" b="1" dirty="0" smtClean="0">
                <a:solidFill>
                  <a:prstClr val="black"/>
                </a:solidFill>
              </a:rPr>
              <a:t>2.defect in function of platelets ( as in case of aspirin used).</a:t>
            </a:r>
            <a:endParaRPr lang="en-US" sz="40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4000" b="1" dirty="0" smtClean="0">
                <a:solidFill>
                  <a:prstClr val="black"/>
                </a:solidFill>
              </a:rPr>
              <a:t>3.defect in vessels themselves. </a:t>
            </a:r>
            <a:endParaRPr lang="en-US" sz="40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6000" b="1" dirty="0" smtClean="0">
                <a:solidFill>
                  <a:srgbClr val="C0504D">
                    <a:lumMod val="75000"/>
                  </a:srgbClr>
                </a:solidFill>
              </a:rPr>
              <a:t>Anticoagulants:</a:t>
            </a:r>
            <a:r>
              <a:rPr lang="en-US" sz="60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are agents  used in order to obtain blood sample free from clot, which used in blood transfusion and blood analysis.</a:t>
            </a:r>
            <a:endParaRPr lang="en-US" sz="6000" b="1" dirty="0">
              <a:solidFill>
                <a:srgbClr val="1F497D">
                  <a:lumMod val="60000"/>
                  <a:lumOff val="40000"/>
                </a:srgb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5344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6000" b="1" dirty="0" smtClean="0">
                <a:solidFill>
                  <a:srgbClr val="F79646">
                    <a:lumMod val="75000"/>
                  </a:srgbClr>
                </a:solidFill>
              </a:rPr>
              <a:t>1.heparin</a:t>
            </a:r>
            <a:r>
              <a:rPr lang="en-US" sz="6000" b="1" dirty="0" smtClean="0">
                <a:solidFill>
                  <a:prstClr val="black"/>
                </a:solidFill>
              </a:rPr>
              <a:t>: anticoagulant present in the body naturally, Synthesized by the basophilic white blood cell. It function inhibit the clotting factor (</a:t>
            </a:r>
            <a:r>
              <a:rPr lang="en-US" sz="6000" b="1" dirty="0" err="1" smtClean="0">
                <a:solidFill>
                  <a:prstClr val="black"/>
                </a:solidFill>
              </a:rPr>
              <a:t>stuart</a:t>
            </a:r>
            <a:r>
              <a:rPr lang="en-US" sz="6000" b="1" dirty="0" smtClean="0">
                <a:solidFill>
                  <a:prstClr val="black"/>
                </a:solidFill>
              </a:rPr>
              <a:t> X).</a:t>
            </a:r>
            <a:endParaRPr lang="en-US" sz="60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458200" cy="470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6000" b="1" dirty="0" smtClean="0">
                <a:solidFill>
                  <a:prstClr val="black"/>
                </a:solidFill>
              </a:rPr>
              <a:t>2.</a:t>
            </a:r>
            <a:r>
              <a:rPr lang="en-US" sz="6000" b="1" dirty="0" smtClean="0">
                <a:solidFill>
                  <a:srgbClr val="9BBB59">
                    <a:lumMod val="50000"/>
                  </a:srgbClr>
                </a:solidFill>
              </a:rPr>
              <a:t>EDTA</a:t>
            </a:r>
            <a:r>
              <a:rPr lang="en-US" sz="6000" b="1" dirty="0" smtClean="0">
                <a:solidFill>
                  <a:prstClr val="black"/>
                </a:solidFill>
              </a:rPr>
              <a:t> (ethylene </a:t>
            </a:r>
            <a:r>
              <a:rPr lang="en-US" sz="6000" b="1" dirty="0" err="1" smtClean="0">
                <a:solidFill>
                  <a:prstClr val="black"/>
                </a:solidFill>
              </a:rPr>
              <a:t>diamine</a:t>
            </a:r>
            <a:r>
              <a:rPr lang="en-US" sz="6000" b="1" dirty="0" smtClean="0">
                <a:solidFill>
                  <a:prstClr val="black"/>
                </a:solidFill>
              </a:rPr>
              <a:t> tetra acetic acid) : this agent chalet calcium to prevent formation of clot.</a:t>
            </a:r>
            <a:endParaRPr lang="en-US" sz="6000" b="1" dirty="0" smtClean="0">
              <a:solidFill>
                <a:prstClr val="black"/>
              </a:solidFill>
            </a:endParaRPr>
          </a:p>
          <a:p>
            <a:pPr algn="l" rtl="0"/>
            <a:endParaRPr lang="en-US" sz="60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When blood is taken out, anticoagulants like oxalate/sodium citrate can be  added to prevent blood clotting. These anticoagulants work by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6672"/>
            <a:ext cx="7920880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577215" y="151765"/>
            <a:ext cx="813562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rtl="0"/>
            <a:r>
              <a:rPr lang="en-US" sz="4800" b="1" dirty="0">
                <a:solidFill>
                  <a:srgbClr val="FF0000"/>
                </a:solidFill>
                <a:highlight>
                  <a:srgbClr val="FFFF00"/>
                </a:highlight>
                <a:sym typeface="+mn-ea"/>
              </a:rPr>
              <a:t>plasma</a:t>
            </a:r>
            <a:r>
              <a:rPr lang="en-US" sz="4800" b="1" dirty="0">
                <a:solidFill>
                  <a:srgbClr val="FF0000"/>
                </a:solidFill>
                <a:sym typeface="+mn-ea"/>
              </a:rPr>
              <a:t>=blood</a:t>
            </a:r>
            <a:r>
              <a:rPr lang="en-US" sz="4800" b="1" dirty="0">
                <a:solidFill>
                  <a:srgbClr val="FF0000"/>
                </a:solidFill>
                <a:highlight>
                  <a:srgbClr val="0000FF"/>
                </a:highlight>
                <a:sym typeface="+mn-ea"/>
              </a:rPr>
              <a:t>+</a:t>
            </a:r>
            <a:r>
              <a:rPr lang="en-US" sz="4800" b="1" dirty="0">
                <a:solidFill>
                  <a:srgbClr val="FF0000"/>
                </a:solidFill>
                <a:highlight>
                  <a:srgbClr val="00FF00"/>
                </a:highlight>
                <a:sym typeface="+mn-ea"/>
              </a:rPr>
              <a:t>anticoagulants</a:t>
            </a:r>
            <a:endParaRPr lang="en-US" sz="4800" b="1" dirty="0">
              <a:solidFill>
                <a:srgbClr val="FF0000"/>
              </a:solidFill>
              <a:highlight>
                <a:srgbClr val="00FF00"/>
              </a:highlight>
              <a:sym typeface="+mn-ea"/>
            </a:endParaRPr>
          </a:p>
          <a:p>
            <a:pPr algn="l" rtl="0"/>
            <a:endParaRPr lang="en-US" sz="4800" b="1" dirty="0">
              <a:solidFill>
                <a:srgbClr val="FF0000"/>
              </a:solidFill>
            </a:endParaRPr>
          </a:p>
          <a:p>
            <a:pPr algn="l" rtl="0"/>
            <a:r>
              <a:rPr lang="en-US" sz="4800" b="1" dirty="0">
                <a:solidFill>
                  <a:srgbClr val="FF0000"/>
                </a:solidFill>
                <a:highlight>
                  <a:srgbClr val="FFFF00"/>
                </a:highlight>
                <a:sym typeface="+mn-ea"/>
              </a:rPr>
              <a:t>sreum</a:t>
            </a:r>
            <a:r>
              <a:rPr lang="en-US" sz="4800" b="1" dirty="0">
                <a:solidFill>
                  <a:srgbClr val="FF0000"/>
                </a:solidFill>
                <a:sym typeface="+mn-ea"/>
              </a:rPr>
              <a:t>=blood </a:t>
            </a:r>
            <a:r>
              <a:rPr lang="en-US" sz="4800" b="1" dirty="0">
                <a:solidFill>
                  <a:srgbClr val="FF0000"/>
                </a:solidFill>
                <a:highlight>
                  <a:srgbClr val="C0C0C0"/>
                </a:highlight>
                <a:sym typeface="+mn-ea"/>
              </a:rPr>
              <a:t>without</a:t>
            </a:r>
            <a:r>
              <a:rPr lang="en-US" sz="4800" b="1" dirty="0">
                <a:solidFill>
                  <a:srgbClr val="FF0000"/>
                </a:solidFill>
                <a:sym typeface="+mn-ea"/>
              </a:rPr>
              <a:t> anticoagulants</a:t>
            </a:r>
            <a:endParaRPr lang="en-US" sz="4800" b="1" dirty="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ests for Hemostasis (Bleeding time and Clotting time) - ppt download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17494" cy="616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PT - Lab Work 3 SDV1- Physiology II Bleeding time, clotting time and BP  PowerPoint Presentation - ID:202826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" y="-1056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6000" b="1" dirty="0" smtClean="0">
                <a:solidFill>
                  <a:srgbClr val="FF0000"/>
                </a:solidFill>
              </a:rPr>
              <a:t>Clotting time:</a:t>
            </a:r>
            <a:endParaRPr lang="en-US" sz="6000" b="1" dirty="0" smtClean="0">
              <a:solidFill>
                <a:srgbClr val="FF0000"/>
              </a:solidFill>
            </a:endParaRPr>
          </a:p>
          <a:p>
            <a:pPr algn="l" rtl="0"/>
            <a:r>
              <a:rPr lang="en-US" sz="6000" b="1" dirty="0" smtClean="0">
                <a:solidFill>
                  <a:prstClr val="black"/>
                </a:solidFill>
              </a:rPr>
              <a:t>Capillary tube method</a:t>
            </a:r>
            <a:endParaRPr lang="en-US" sz="60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6000" b="1" dirty="0" smtClean="0">
                <a:solidFill>
                  <a:prstClr val="black"/>
                </a:solidFill>
              </a:rPr>
              <a:t>Material and instrument:</a:t>
            </a:r>
            <a:endParaRPr lang="en-US" sz="60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6000" b="1" dirty="0" smtClean="0">
                <a:solidFill>
                  <a:prstClr val="black"/>
                </a:solidFill>
              </a:rPr>
              <a:t>1.capillary tube (non </a:t>
            </a:r>
            <a:r>
              <a:rPr lang="en-US" sz="6000" b="1" dirty="0" err="1" smtClean="0">
                <a:solidFill>
                  <a:prstClr val="black"/>
                </a:solidFill>
              </a:rPr>
              <a:t>hepranized</a:t>
            </a:r>
            <a:r>
              <a:rPr lang="en-US" sz="6000" b="1" dirty="0" smtClean="0">
                <a:solidFill>
                  <a:prstClr val="black"/>
                </a:solidFill>
              </a:rPr>
              <a:t>)</a:t>
            </a:r>
            <a:endParaRPr lang="en-US" sz="6000" b="1" dirty="0" smtClean="0">
              <a:solidFill>
                <a:prstClr val="black"/>
              </a:solidFill>
            </a:endParaRPr>
          </a:p>
          <a:p>
            <a:pPr algn="l" rtl="0"/>
            <a:r>
              <a:rPr lang="en-US" sz="6000" b="1" dirty="0" smtClean="0">
                <a:solidFill>
                  <a:prstClr val="black"/>
                </a:solidFill>
              </a:rPr>
              <a:t>2.lancet </a:t>
            </a:r>
            <a:endParaRPr lang="en-US" sz="60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2122</Words>
  <Application>WPS Presentation</Application>
  <PresentationFormat>On-screen Show (4:3)</PresentationFormat>
  <Paragraphs>58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5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Dr.Muna</cp:lastModifiedBy>
  <cp:revision>66</cp:revision>
  <dcterms:created xsi:type="dcterms:W3CDTF">2019-02-03T05:24:00Z</dcterms:created>
  <dcterms:modified xsi:type="dcterms:W3CDTF">2024-11-26T09:22:47Z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CFD05FF1ED12451A8CE87A4AE9BAB1B4_12</vt:lpwstr>
  </property>
  <property fmtid="{D5CDD505-2E9C-101B-9397-08002B2CF9AE}" pid="3" name="KSOProductBuildVer">
    <vt:lpwstr>1033-12.2.0.18911</vt:lpwstr>
  </property>
</Properties>
</file>