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70" r:id="rId5"/>
    <p:sldId id="259" r:id="rId6"/>
    <p:sldId id="257" r:id="rId7"/>
    <p:sldId id="262" r:id="rId8"/>
    <p:sldId id="263" r:id="rId9"/>
    <p:sldId id="260" r:id="rId10"/>
    <p:sldId id="261" r:id="rId11"/>
    <p:sldId id="264" r:id="rId12"/>
    <p:sldId id="265" r:id="rId13"/>
    <p:sldId id="266" r:id="rId14"/>
    <p:sldId id="268" r:id="rId15"/>
    <p:sldId id="26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Natik" userId="b86bd96a1dbc3e37" providerId="LiveId" clId="{4A1C7319-E82B-4785-9DCD-F437B077BBB0}"/>
    <pc:docChg chg="custSel modSld">
      <pc:chgData name="Ali Natik" userId="b86bd96a1dbc3e37" providerId="LiveId" clId="{4A1C7319-E82B-4785-9DCD-F437B077BBB0}" dt="2024-12-07T13:08:56.878" v="117"/>
      <pc:docMkLst>
        <pc:docMk/>
      </pc:docMkLst>
      <pc:sldChg chg="addSp modSp mod">
        <pc:chgData name="Ali Natik" userId="b86bd96a1dbc3e37" providerId="LiveId" clId="{4A1C7319-E82B-4785-9DCD-F437B077BBB0}" dt="2024-12-07T13:08:56.878" v="117"/>
        <pc:sldMkLst>
          <pc:docMk/>
          <pc:sldMk cId="4043737824" sldId="257"/>
        </pc:sldMkLst>
        <pc:spChg chg="mod">
          <ac:chgData name="Ali Natik" userId="b86bd96a1dbc3e37" providerId="LiveId" clId="{4A1C7319-E82B-4785-9DCD-F437B077BBB0}" dt="2024-12-07T13:08:56.878" v="117"/>
          <ac:spMkLst>
            <pc:docMk/>
            <pc:sldMk cId="4043737824" sldId="257"/>
            <ac:spMk id="2" creationId="{78FD68DA-43BA-4508-8DE2-BA9BB7B2FA5B}"/>
          </ac:spMkLst>
        </pc:spChg>
        <pc:spChg chg="mod">
          <ac:chgData name="Ali Natik" userId="b86bd96a1dbc3e37" providerId="LiveId" clId="{4A1C7319-E82B-4785-9DCD-F437B077BBB0}" dt="2024-12-07T13:00:17.248" v="80" actId="20577"/>
          <ac:spMkLst>
            <pc:docMk/>
            <pc:sldMk cId="4043737824" sldId="257"/>
            <ac:spMk id="9" creationId="{1A449D79-173E-9091-5FE1-2D2F26D9470C}"/>
          </ac:spMkLst>
        </pc:spChg>
        <pc:spChg chg="add mod">
          <ac:chgData name="Ali Natik" userId="b86bd96a1dbc3e37" providerId="LiveId" clId="{4A1C7319-E82B-4785-9DCD-F437B077BBB0}" dt="2024-12-07T12:37:35.649" v="52" actId="403"/>
          <ac:spMkLst>
            <pc:docMk/>
            <pc:sldMk cId="4043737824" sldId="257"/>
            <ac:spMk id="13" creationId="{58A246C7-CA17-79AF-5572-F996C48D8F8E}"/>
          </ac:spMkLst>
        </pc:spChg>
      </pc:sldChg>
      <pc:sldChg chg="modSp mod">
        <pc:chgData name="Ali Natik" userId="b86bd96a1dbc3e37" providerId="LiveId" clId="{4A1C7319-E82B-4785-9DCD-F437B077BBB0}" dt="2024-12-07T12:37:11.582" v="45" actId="5793"/>
        <pc:sldMkLst>
          <pc:docMk/>
          <pc:sldMk cId="191714609" sldId="258"/>
        </pc:sldMkLst>
        <pc:spChg chg="mod">
          <ac:chgData name="Ali Natik" userId="b86bd96a1dbc3e37" providerId="LiveId" clId="{4A1C7319-E82B-4785-9DCD-F437B077BBB0}" dt="2024-12-07T12:37:11.582" v="45" actId="5793"/>
          <ac:spMkLst>
            <pc:docMk/>
            <pc:sldMk cId="191714609" sldId="258"/>
            <ac:spMk id="2" creationId="{9AB2EA78-AEB3-469B-9025-3B17201A45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99D78-B377-6D14-1739-AF71C230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77212" cy="6391175"/>
          </a:xfrm>
        </p:spPr>
        <p:txBody>
          <a:bodyPr/>
          <a:lstStyle/>
          <a:p>
            <a:pPr algn="ctr"/>
            <a: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  <a:t>جامعة ديالى </a:t>
            </a:r>
            <a:b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</a:br>
            <a: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  <a:t>كلية التربية للعلوم الانسانية \ قسم اللغة الانكليزية</a:t>
            </a:r>
            <a:b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</a:br>
            <a:b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</a:br>
            <a: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  <a:t>م.د. زينب سعد محمد </a:t>
            </a:r>
            <a:b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</a:br>
            <a: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  <a:t>المرحلة الاولى </a:t>
            </a:r>
            <a:b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</a:br>
            <a:r>
              <a:rPr kumimoji="0" lang="ar-IQ" sz="4400" b="0" i="0" u="none" strike="noStrike" kern="1200" cap="none" spc="0" normalizeH="0" baseline="0" noProof="0" dirty="0">
                <a:ln>
                  <a:noFill/>
                </a:ln>
                <a:solidFill>
                  <a:srgbClr val="4A3A1C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  <a:t>المادة التلفظ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A9C0C6-74F9-4FB6-C2EB-D3DBF5EC2A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6649" y="0"/>
            <a:ext cx="413586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C49457-E0C1-25B3-82C6-745CE69B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2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CA89C-D81E-5015-A2DE-B09312535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537C374-82E0-FAE5-5241-43BA8ADC8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B6C40-43C5-A1A1-91DA-66E590F01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0651" y="1687423"/>
            <a:ext cx="2823667" cy="3635349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3F13AE-E4AA-E223-2A9C-4576E87C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A9B9B4F-0BEE-B8AD-FF5D-498AC5F37D2E}"/>
              </a:ext>
            </a:extLst>
          </p:cNvPr>
          <p:cNvSpPr txBox="1"/>
          <p:nvPr/>
        </p:nvSpPr>
        <p:spPr>
          <a:xfrm>
            <a:off x="778148" y="2136338"/>
            <a:ext cx="24366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on /</a:t>
            </a:r>
            <a:r>
              <a:rPr lang="en-US" b="0" i="0" cap="none" dirty="0" err="1">
                <a:solidFill>
                  <a:srgbClr val="212529"/>
                </a:solidFill>
                <a:effectLst/>
                <a:latin typeface="Noto Sans SemiBold"/>
              </a:rPr>
              <a:t>ɒn</a:t>
            </a:r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/ </a:t>
            </a:r>
          </a:p>
          <a:p>
            <a:pPr algn="l" rtl="0"/>
            <a:r>
              <a:rPr lang="en-US" b="1" i="0" cap="non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Octopus </a:t>
            </a:r>
            <a:r>
              <a:rPr lang="en-US" b="0" i="0" cap="non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0" cap="none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ɒktəpəs</a:t>
            </a:r>
            <a:r>
              <a:rPr lang="en-US" b="0" i="0" cap="non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l" rtl="0"/>
            <a:r>
              <a:rPr lang="en-US" b="0" i="0" cap="non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Ostrich /</a:t>
            </a:r>
            <a:r>
              <a:rPr lang="en-US" b="0" i="0" cap="none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ɒstrɪtʃ</a:t>
            </a:r>
            <a:r>
              <a:rPr lang="en-US" b="0" i="0" cap="none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 </a:t>
            </a:r>
          </a:p>
          <a:p>
            <a:pPr algn="l" rtl="0"/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Obvious 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ɒbvi.əs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l" rtl="0"/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Obviate /</a:t>
            </a:r>
            <a:r>
              <a:rPr lang="en-US" b="0" i="0" cap="none" dirty="0" err="1">
                <a:solidFill>
                  <a:srgbClr val="212529"/>
                </a:solidFill>
                <a:effectLst/>
                <a:latin typeface="Noto Sans SemiBold"/>
              </a:rPr>
              <a:t>ɒbvieɪt</a:t>
            </a:r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/</a:t>
            </a:r>
          </a:p>
          <a:p>
            <a:pPr algn="l" rtl="0"/>
            <a:r>
              <a:rPr lang="en-US" dirty="0">
                <a:solidFill>
                  <a:srgbClr val="212529"/>
                </a:solidFill>
                <a:latin typeface="Noto Sans SemiBold"/>
              </a:rPr>
              <a:t>Occupy 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ɒkjəpaɪ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l" rtl="0"/>
            <a:r>
              <a:rPr lang="en-US" cap="none" dirty="0">
                <a:solidFill>
                  <a:srgbClr val="1D2A57"/>
                </a:solidFill>
                <a:latin typeface="Arial" panose="020B0604020202020204" pitchFamily="34" charset="0"/>
              </a:rPr>
              <a:t>Object 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ɒbdʒɪkt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l" rtl="0"/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Obligation 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ɒblɪɡeɪʃən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b="0" i="0" cap="none" dirty="0">
              <a:solidFill>
                <a:srgbClr val="212529"/>
              </a:solidFill>
              <a:effectLst/>
              <a:latin typeface="Noto Sans SemiBold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4B474-A240-BCA1-19B0-A7A8BD2F4E78}"/>
              </a:ext>
            </a:extLst>
          </p:cNvPr>
          <p:cNvSpPr txBox="1"/>
          <p:nvPr/>
        </p:nvSpPr>
        <p:spPr>
          <a:xfrm>
            <a:off x="4736158" y="1935436"/>
            <a:ext cx="234495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 algn="l" rtl="0"/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from /</a:t>
            </a:r>
            <a:r>
              <a:rPr lang="en-US" b="0" i="0" cap="none" dirty="0" err="1">
                <a:solidFill>
                  <a:srgbClr val="212529"/>
                </a:solidFill>
                <a:effectLst/>
                <a:latin typeface="Noto Sans SemiBold"/>
              </a:rPr>
              <a:t>frɒm</a:t>
            </a:r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/ </a:t>
            </a:r>
          </a:p>
          <a:p>
            <a:pPr algn="l" rtl="0"/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problem /ˈ</a:t>
            </a:r>
            <a:r>
              <a:rPr lang="en-US" cap="none" dirty="0" err="1">
                <a:solidFill>
                  <a:srgbClr val="212529"/>
                </a:solidFill>
                <a:latin typeface="Noto Sans SemiBold"/>
              </a:rPr>
              <a:t>pr</a:t>
            </a:r>
            <a:r>
              <a:rPr lang="en-US" b="0" i="0" cap="none" dirty="0" err="1">
                <a:solidFill>
                  <a:srgbClr val="212529"/>
                </a:solidFill>
                <a:effectLst/>
                <a:latin typeface="Noto Sans SemiBold"/>
              </a:rPr>
              <a:t>ɒbləm</a:t>
            </a:r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/ </a:t>
            </a:r>
          </a:p>
          <a:p>
            <a:pPr algn="l" rtl="0"/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because /</a:t>
            </a:r>
            <a:r>
              <a:rPr lang="en-US" b="0" i="0" cap="none" dirty="0" err="1">
                <a:solidFill>
                  <a:srgbClr val="212529"/>
                </a:solidFill>
                <a:effectLst/>
                <a:latin typeface="Noto Sans SemiBold"/>
              </a:rPr>
              <a:t>bɪkɒz</a:t>
            </a:r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/ </a:t>
            </a:r>
          </a:p>
          <a:p>
            <a:pPr algn="l" rtl="0"/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restaurant /</a:t>
            </a:r>
            <a:r>
              <a:rPr lang="en-US" b="0" i="0" cap="none" dirty="0" err="1">
                <a:solidFill>
                  <a:srgbClr val="212529"/>
                </a:solidFill>
                <a:effectLst/>
                <a:latin typeface="Noto Sans SemiBold"/>
              </a:rPr>
              <a:t>res.tər.ɒnt</a:t>
            </a:r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/</a:t>
            </a:r>
            <a:endParaRPr lang="en-US" b="0" i="0" cap="none" dirty="0">
              <a:solidFill>
                <a:srgbClr val="212529"/>
              </a:solidFill>
              <a:effectLst/>
              <a:latin typeface="Noto Sans Regular"/>
            </a:endParaRPr>
          </a:p>
          <a:p>
            <a:pPr algn="l" rtl="0"/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what /</a:t>
            </a:r>
            <a:r>
              <a:rPr lang="en-US" b="0" i="0" cap="none" dirty="0" err="1">
                <a:solidFill>
                  <a:srgbClr val="212529"/>
                </a:solidFill>
                <a:effectLst/>
                <a:latin typeface="Noto Sans SemiBold"/>
              </a:rPr>
              <a:t>wɒt</a:t>
            </a:r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/ </a:t>
            </a:r>
          </a:p>
          <a:p>
            <a:pPr algn="l" rtl="0"/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watch /</a:t>
            </a:r>
            <a:r>
              <a:rPr lang="en-US" b="0" i="0" cap="none" dirty="0" err="1">
                <a:solidFill>
                  <a:srgbClr val="212529"/>
                </a:solidFill>
                <a:effectLst/>
                <a:latin typeface="Noto Sans SemiBold"/>
              </a:rPr>
              <a:t>wɒtʃ</a:t>
            </a:r>
            <a:r>
              <a:rPr lang="en-US" b="0" i="0" cap="none" dirty="0">
                <a:solidFill>
                  <a:srgbClr val="212529"/>
                </a:solidFill>
                <a:effectLst/>
                <a:latin typeface="Noto Sans SemiBold"/>
              </a:rPr>
              <a:t>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AF91C-9ACE-5CD8-2CAB-C1354FF2C741}"/>
              </a:ext>
            </a:extLst>
          </p:cNvPr>
          <p:cNvSpPr txBox="1"/>
          <p:nvPr/>
        </p:nvSpPr>
        <p:spPr>
          <a:xfrm>
            <a:off x="4386714" y="116420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357609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8A4B7-411B-821C-83B0-7FBD8E02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990A580-81BC-724E-05B4-13131EAA4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7BD5B-4D9B-22B9-B150-7E9CB0B3E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0651" y="1687423"/>
            <a:ext cx="2823667" cy="3635349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05D21B-9F88-7858-07C6-8342D01FC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B94738E-1D11-BAF8-10D4-59301956ADE7}"/>
              </a:ext>
            </a:extLst>
          </p:cNvPr>
          <p:cNvSpPr txBox="1"/>
          <p:nvPr/>
        </p:nvSpPr>
        <p:spPr>
          <a:xfrm>
            <a:off x="778148" y="2136338"/>
            <a:ext cx="243669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Awsome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 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ɔːsəm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l" rtl="0">
              <a:lnSpc>
                <a:spcPct val="150000"/>
              </a:lnSpc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Order 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ɔːdə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Organize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ɔːɡənaɪz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l" rtl="0">
              <a:lnSpc>
                <a:spcPct val="150000"/>
              </a:lnSpc>
            </a:pP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Orphan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ɔːfən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Awkward 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ɔːkwəd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fontAlgn="auto">
              <a:lnSpc>
                <a:spcPct val="150000"/>
              </a:lnSpc>
              <a:spcAft>
                <a:spcPts val="750"/>
              </a:spcAft>
            </a:pP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Also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ɔːlsəʊ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Although</a:t>
            </a:r>
            <a:r>
              <a:rPr lang="en-US" b="1" cap="all" dirty="0">
                <a:solidFill>
                  <a:srgbClr val="1D2A57"/>
                </a:solidFill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ɔːlðəʊ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fontAlgn="auto">
              <a:lnSpc>
                <a:spcPct val="150000"/>
              </a:lnSpc>
              <a:spcAft>
                <a:spcPts val="750"/>
              </a:spcAft>
            </a:pP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All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ɔːl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fontAlgn="auto">
              <a:lnSpc>
                <a:spcPct val="150000"/>
              </a:lnSpc>
              <a:spcAft>
                <a:spcPts val="750"/>
              </a:spcAft>
            </a:pP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Already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ɔːlredi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fontAlgn="auto">
              <a:lnSpc>
                <a:spcPct val="150000"/>
              </a:lnSpc>
              <a:spcAft>
                <a:spcPts val="750"/>
              </a:spcAft>
            </a:pPr>
            <a:endParaRPr lang="en-US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en-US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8DFD0B-8BF7-8E85-D158-E28D048F2EBC}"/>
              </a:ext>
            </a:extLst>
          </p:cNvPr>
          <p:cNvSpPr txBox="1"/>
          <p:nvPr/>
        </p:nvSpPr>
        <p:spPr>
          <a:xfrm>
            <a:off x="4736158" y="1935436"/>
            <a:ext cx="206943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Cord</a:t>
            </a:r>
            <a:r>
              <a:rPr lang="en-US" b="1" cap="all" dirty="0">
                <a:solidFill>
                  <a:srgbClr val="1D2A57"/>
                </a:solidFill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kɔːd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Nought</a:t>
            </a:r>
            <a:r>
              <a:rPr lang="en-US" b="1" cap="all" dirty="0">
                <a:solidFill>
                  <a:srgbClr val="1D2A57"/>
                </a:solidFill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nɔːt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dawn</a:t>
            </a:r>
            <a:r>
              <a:rPr lang="en-US" b="1" cap="all" dirty="0">
                <a:solidFill>
                  <a:srgbClr val="1D2A57"/>
                </a:solidFill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dɔːn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Shorn</a:t>
            </a:r>
            <a:r>
              <a:rPr lang="en-US" b="1" cap="all" dirty="0">
                <a:solidFill>
                  <a:srgbClr val="1D2A57"/>
                </a:solidFill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ʃɔːn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Sort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sɔːt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Bought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bɔːt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Chalk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tʃɔːk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endParaRPr lang="en-US" b="1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  <a:p>
            <a:pPr algn="ctr" fontAlgn="auto">
              <a:spcAft>
                <a:spcPts val="750"/>
              </a:spcAft>
            </a:pPr>
            <a:endParaRPr lang="en-US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506947-DC4C-4C9A-096C-D995C67AB697}"/>
              </a:ext>
            </a:extLst>
          </p:cNvPr>
          <p:cNvSpPr txBox="1"/>
          <p:nvPr/>
        </p:nvSpPr>
        <p:spPr>
          <a:xfrm>
            <a:off x="4386714" y="116420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Examples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90F548-19CC-2194-1B97-32550E1368F4}"/>
              </a:ext>
            </a:extLst>
          </p:cNvPr>
          <p:cNvSpPr txBox="1"/>
          <p:nvPr/>
        </p:nvSpPr>
        <p:spPr>
          <a:xfrm>
            <a:off x="7435516" y="1935436"/>
            <a:ext cx="3978336" cy="5001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Roar</a:t>
            </a:r>
            <a:r>
              <a:rPr lang="en-US" b="1" cap="all" dirty="0">
                <a:solidFill>
                  <a:srgbClr val="1D2A57"/>
                </a:solidFill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rɔ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ː/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Saw /sɔː/</a:t>
            </a:r>
          </a:p>
          <a:p>
            <a:pPr algn="ctr" fontAlgn="base">
              <a:lnSpc>
                <a:spcPct val="150000"/>
              </a:lnSpc>
            </a:pPr>
            <a:r>
              <a:rPr lang="en-US" b="1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door /</a:t>
            </a:r>
            <a:r>
              <a:rPr lang="en-US" b="1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dɔ</a:t>
            </a:r>
            <a:r>
              <a:rPr lang="en-US" b="1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</a:p>
          <a:p>
            <a:pPr algn="ctr" fontAlgn="base">
              <a:lnSpc>
                <a:spcPct val="150000"/>
              </a:lnSpc>
            </a:pPr>
            <a:r>
              <a:rPr lang="en-US" b="1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sure /</a:t>
            </a:r>
            <a:r>
              <a:rPr lang="en-US" b="1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ʆɔ</a:t>
            </a:r>
            <a:r>
              <a:rPr lang="en-US" b="1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</a:p>
          <a:p>
            <a:pPr algn="ctr" fontAlgn="base">
              <a:lnSpc>
                <a:spcPct val="150000"/>
              </a:lnSpc>
            </a:pPr>
            <a:r>
              <a:rPr lang="en-US" b="1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war /</a:t>
            </a:r>
            <a:r>
              <a:rPr lang="en-US" b="1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wɔ</a:t>
            </a:r>
            <a:r>
              <a:rPr lang="en-US" b="1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Floor 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flɔ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ː/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dirty="0">
                <a:solidFill>
                  <a:srgbClr val="1D2A57"/>
                </a:solidFill>
                <a:latin typeface="Arial" panose="020B0604020202020204" pitchFamily="34" charset="0"/>
              </a:rPr>
              <a:t>Four 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fɔ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ː/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Raw /</a:t>
            </a:r>
            <a:r>
              <a:rPr lang="en-US" b="1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rɔ</a:t>
            </a:r>
            <a:r>
              <a:rPr lang="en-US" b="1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ː/</a:t>
            </a:r>
          </a:p>
          <a:p>
            <a:pPr algn="ctr" fontAlgn="auto">
              <a:lnSpc>
                <a:spcPct val="150000"/>
              </a:lnSpc>
              <a:spcAft>
                <a:spcPts val="750"/>
              </a:spcAft>
            </a:pPr>
            <a:endParaRPr lang="en-US" b="1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5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Examples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2E10DA-0CC5-1ACB-7195-CCF06F2C3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18" y="237410"/>
            <a:ext cx="10453036" cy="42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3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0651" y="2579058"/>
            <a:ext cx="2823667" cy="2743714"/>
          </a:xfrm>
        </p:spPr>
        <p:txBody>
          <a:bodyPr>
            <a:noAutofit/>
          </a:bodyPr>
          <a:lstStyle/>
          <a:p>
            <a:pPr algn="l" fontAlgn="base">
              <a:lnSpc>
                <a:spcPct val="100000"/>
              </a:lnSpc>
            </a:pP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Far /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fɑ</a:t>
            </a: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b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car /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kɑ</a:t>
            </a: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b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star /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stɑ</a:t>
            </a: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b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bar /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bɑ</a:t>
            </a: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b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jar /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dʒɑ</a:t>
            </a: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b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cigar /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sɪɡɑ</a:t>
            </a: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b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radar/</a:t>
            </a:r>
            <a:r>
              <a:rPr lang="en-US" sz="1800" dirty="0" err="1">
                <a:solidFill>
                  <a:srgbClr val="3D4459"/>
                </a:solidFill>
                <a:latin typeface="Montserrat" panose="00000500000000000000" pitchFamily="2" charset="0"/>
              </a:rPr>
              <a:t>r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eɪdɑ</a:t>
            </a: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b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repertoire /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rep.ə.twɑ</a:t>
            </a: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b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tar/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tɑ</a:t>
            </a: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b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</a:br>
            <a:r>
              <a:rPr lang="en-US" sz="1800" b="0" i="0" dirty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spar	/</a:t>
            </a:r>
            <a:r>
              <a:rPr lang="en-US" sz="1800" b="0" i="0" dirty="0" err="1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spɑ</a:t>
            </a:r>
            <a:r>
              <a:rPr lang="en-US" sz="1800" b="0" i="0">
                <a:solidFill>
                  <a:srgbClr val="3D4459"/>
                </a:solidFill>
                <a:effectLst/>
                <a:latin typeface="Montserrat" panose="00000500000000000000" pitchFamily="2" charset="0"/>
              </a:rPr>
              <a:t>ː/</a:t>
            </a:r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3690075-4C13-4489-4F00-9201D7E7AA03}"/>
              </a:ext>
            </a:extLst>
          </p:cNvPr>
          <p:cNvSpPr txBox="1"/>
          <p:nvPr/>
        </p:nvSpPr>
        <p:spPr>
          <a:xfrm>
            <a:off x="933651" y="2685796"/>
            <a:ext cx="193467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after /’</a:t>
            </a:r>
            <a:r>
              <a:rPr lang="en-US" dirty="0" err="1"/>
              <a:t>ɑːftə</a:t>
            </a:r>
            <a:r>
              <a:rPr lang="en-US" dirty="0"/>
              <a:t>/</a:t>
            </a:r>
          </a:p>
          <a:p>
            <a:r>
              <a:rPr lang="en-US" dirty="0"/>
              <a:t>last /</a:t>
            </a:r>
            <a:r>
              <a:rPr lang="en-US" dirty="0" err="1"/>
              <a:t>lɑːst</a:t>
            </a:r>
            <a:r>
              <a:rPr lang="en-US" dirty="0"/>
              <a:t>/</a:t>
            </a:r>
          </a:p>
          <a:p>
            <a:r>
              <a:rPr lang="en-US" dirty="0"/>
              <a:t>ask /</a:t>
            </a:r>
            <a:r>
              <a:rPr lang="en-US" dirty="0" err="1"/>
              <a:t>ɑːsk</a:t>
            </a:r>
            <a:r>
              <a:rPr lang="en-US" dirty="0"/>
              <a:t>/</a:t>
            </a:r>
          </a:p>
          <a:p>
            <a:r>
              <a:rPr lang="en-US" dirty="0"/>
              <a:t>start /</a:t>
            </a:r>
            <a:r>
              <a:rPr lang="en-US" dirty="0" err="1"/>
              <a:t>stɑːt</a:t>
            </a:r>
            <a:r>
              <a:rPr lang="en-US" dirty="0"/>
              <a:t>/</a:t>
            </a:r>
          </a:p>
          <a:p>
            <a:r>
              <a:rPr lang="en-US" dirty="0"/>
              <a:t>part /</a:t>
            </a:r>
            <a:r>
              <a:rPr lang="en-US" dirty="0" err="1"/>
              <a:t>pɑːt</a:t>
            </a:r>
            <a:r>
              <a:rPr lang="en-US" dirty="0"/>
              <a:t>/</a:t>
            </a:r>
          </a:p>
          <a:p>
            <a:r>
              <a:rPr lang="en-US" dirty="0"/>
              <a:t>large /</a:t>
            </a:r>
            <a:r>
              <a:rPr lang="en-US" dirty="0" err="1"/>
              <a:t>lɑːdʒ</a:t>
            </a:r>
            <a:r>
              <a:rPr lang="en-US" dirty="0"/>
              <a:t>/</a:t>
            </a:r>
          </a:p>
          <a:p>
            <a:r>
              <a:rPr lang="en-US" dirty="0"/>
              <a:t>party /ˈ</a:t>
            </a:r>
            <a:r>
              <a:rPr lang="en-US" dirty="0" err="1"/>
              <a:t>pɑːti</a:t>
            </a:r>
            <a:r>
              <a:rPr lang="en-US" dirty="0"/>
              <a:t>/</a:t>
            </a:r>
          </a:p>
          <a:p>
            <a:r>
              <a:rPr lang="en-US" dirty="0"/>
              <a:t>art /</a:t>
            </a:r>
            <a:r>
              <a:rPr lang="en-US" dirty="0" err="1"/>
              <a:t>ɑːt</a:t>
            </a:r>
            <a:r>
              <a:rPr lang="en-US" dirty="0"/>
              <a:t>/</a:t>
            </a:r>
          </a:p>
          <a:p>
            <a:r>
              <a:rPr lang="en-US" dirty="0"/>
              <a:t>arm /</a:t>
            </a:r>
            <a:r>
              <a:rPr lang="en-US" dirty="0" err="1"/>
              <a:t>ɑːm</a:t>
            </a:r>
            <a:r>
              <a:rPr lang="en-US" dirty="0"/>
              <a:t>/</a:t>
            </a:r>
          </a:p>
          <a:p>
            <a:r>
              <a:rPr lang="en-US" dirty="0"/>
              <a:t>answer /ˈ</a:t>
            </a:r>
            <a:r>
              <a:rPr lang="en-US" dirty="0" err="1"/>
              <a:t>ɑːnsə</a:t>
            </a:r>
            <a:r>
              <a:rPr lang="en-US" dirty="0"/>
              <a:t>/</a:t>
            </a:r>
          </a:p>
          <a:p>
            <a:r>
              <a:rPr lang="en-US" dirty="0"/>
              <a:t>argue /ˈ</a:t>
            </a:r>
            <a:r>
              <a:rPr lang="en-US" dirty="0" err="1"/>
              <a:t>ɑːgju</a:t>
            </a:r>
            <a:r>
              <a:rPr lang="en-US" dirty="0"/>
              <a:t>ː/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449D79-173E-9091-5FE1-2D2F26D9470C}"/>
              </a:ext>
            </a:extLst>
          </p:cNvPr>
          <p:cNvSpPr txBox="1"/>
          <p:nvPr/>
        </p:nvSpPr>
        <p:spPr>
          <a:xfrm>
            <a:off x="3445844" y="2685796"/>
            <a:ext cx="20694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father /ˈ</a:t>
            </a:r>
            <a:r>
              <a:rPr lang="en-US" dirty="0" err="1"/>
              <a:t>fɑːðə</a:t>
            </a:r>
            <a:r>
              <a:rPr lang="en-US" dirty="0"/>
              <a:t>/</a:t>
            </a:r>
          </a:p>
          <a:p>
            <a:r>
              <a:rPr lang="en-US" dirty="0"/>
              <a:t>market /ˈ</a:t>
            </a:r>
            <a:r>
              <a:rPr lang="en-US" dirty="0" err="1"/>
              <a:t>mɑːkɪt</a:t>
            </a:r>
            <a:r>
              <a:rPr lang="en-US" dirty="0"/>
              <a:t>/</a:t>
            </a:r>
          </a:p>
          <a:p>
            <a:r>
              <a:rPr lang="en-US" dirty="0"/>
              <a:t>class /</a:t>
            </a:r>
            <a:r>
              <a:rPr lang="en-US" dirty="0" err="1"/>
              <a:t>klɑːs</a:t>
            </a:r>
            <a:r>
              <a:rPr lang="en-US" dirty="0"/>
              <a:t>/</a:t>
            </a:r>
          </a:p>
          <a:p>
            <a:r>
              <a:rPr lang="en-US" dirty="0"/>
              <a:t>laugh/</a:t>
            </a:r>
            <a:r>
              <a:rPr lang="en-US" dirty="0" err="1"/>
              <a:t>laːf</a:t>
            </a:r>
            <a:r>
              <a:rPr lang="en-US" dirty="0"/>
              <a:t>/</a:t>
            </a:r>
          </a:p>
          <a:p>
            <a:r>
              <a:rPr lang="en-US" dirty="0"/>
              <a:t>Heart/</a:t>
            </a:r>
            <a:r>
              <a:rPr lang="en-US" dirty="0" err="1"/>
              <a:t>hɑːt</a:t>
            </a:r>
            <a:r>
              <a:rPr lang="en-US" dirty="0"/>
              <a:t>/ </a:t>
            </a:r>
          </a:p>
          <a:p>
            <a:r>
              <a:rPr lang="en-US" dirty="0"/>
              <a:t>Card /</a:t>
            </a:r>
            <a:r>
              <a:rPr lang="en-US" dirty="0" err="1"/>
              <a:t>kɑːd</a:t>
            </a:r>
            <a:r>
              <a:rPr lang="en-US" dirty="0"/>
              <a:t>/</a:t>
            </a:r>
          </a:p>
          <a:p>
            <a:r>
              <a:rPr lang="en-US" dirty="0"/>
              <a:t>market /ˈ</a:t>
            </a:r>
            <a:r>
              <a:rPr lang="en-US" dirty="0" err="1"/>
              <a:t>mɑːkɪt</a:t>
            </a:r>
            <a:r>
              <a:rPr lang="en-US" dirty="0"/>
              <a:t>/</a:t>
            </a:r>
          </a:p>
          <a:p>
            <a:r>
              <a:rPr lang="en-US" dirty="0"/>
              <a:t>class /</a:t>
            </a:r>
            <a:r>
              <a:rPr lang="en-US" dirty="0" err="1"/>
              <a:t>klɑːs</a:t>
            </a:r>
            <a:r>
              <a:rPr lang="en-US" dirty="0"/>
              <a:t>/</a:t>
            </a:r>
          </a:p>
          <a:p>
            <a:r>
              <a:rPr lang="en-US" dirty="0"/>
              <a:t>hard /hɑːd/</a:t>
            </a:r>
          </a:p>
          <a:p>
            <a:r>
              <a:rPr lang="en-US" dirty="0" err="1"/>
              <a:t>Harbour</a:t>
            </a:r>
            <a:r>
              <a:rPr lang="en-US" dirty="0"/>
              <a:t> /</a:t>
            </a:r>
            <a:r>
              <a:rPr lang="en-US" dirty="0" err="1"/>
              <a:t>hɑːbər</a:t>
            </a:r>
            <a:r>
              <a:rPr lang="en-US" dirty="0"/>
              <a:t>/</a:t>
            </a:r>
          </a:p>
          <a:p>
            <a:r>
              <a:rPr lang="en-US" dirty="0"/>
              <a:t>marvel/</a:t>
            </a:r>
            <a:r>
              <a:rPr lang="en-US" dirty="0" err="1"/>
              <a:t>mɑːvəl</a:t>
            </a:r>
            <a:r>
              <a:rPr lang="en-US" dirty="0"/>
              <a:t>/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246C7-CA17-79AF-5572-F996C48D8F8E}"/>
              </a:ext>
            </a:extLst>
          </p:cNvPr>
          <p:cNvSpPr txBox="1"/>
          <p:nvPr/>
        </p:nvSpPr>
        <p:spPr>
          <a:xfrm>
            <a:off x="4386714" y="116420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CBD7F7-2794-6A9A-EA94-722BBFB19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808522"/>
            <a:ext cx="10058400" cy="4979630"/>
          </a:xfrm>
        </p:spPr>
        <p:txBody>
          <a:bodyPr/>
          <a:lstStyle/>
          <a:p>
            <a:r>
              <a:rPr lang="en-US" cap="none" dirty="0"/>
              <a:t>/uː/ back, close, rounded, long vowel.</a:t>
            </a:r>
          </a:p>
          <a:p>
            <a:r>
              <a:rPr lang="en-US" cap="none" dirty="0"/>
              <a:t>/ʊ/back, half close, rounded, short vowel. </a:t>
            </a:r>
          </a:p>
        </p:txBody>
      </p:sp>
    </p:spTree>
    <p:extLst>
      <p:ext uri="{BB962C8B-B14F-4D97-AF65-F5344CB8AC3E}">
        <p14:creationId xmlns:p14="http://schemas.microsoft.com/office/powerpoint/2010/main" val="301473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2FBA65-2F34-161E-C853-FCCDC073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49" y="625642"/>
            <a:ext cx="10289407" cy="538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6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C4F606-E1DD-721A-E2AD-C3A472E22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51" y="625642"/>
            <a:ext cx="10151882" cy="516251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62AA83D-BDF9-F7DB-C2D0-DC1DB6551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625642"/>
            <a:ext cx="10058400" cy="516251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5C5ED-A328-61AB-309A-2676D59E8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F8D67A-3E08-638C-5CA6-835F9F19D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D00B3-869D-22E2-0153-E63BDD754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0651" y="1687423"/>
            <a:ext cx="2823667" cy="3635349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737ADE2-1A2B-A128-2B98-D8B6201E6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0A1908-96B1-294C-B202-5E3F99F776B5}"/>
              </a:ext>
            </a:extLst>
          </p:cNvPr>
          <p:cNvSpPr txBox="1"/>
          <p:nvPr/>
        </p:nvSpPr>
        <p:spPr>
          <a:xfrm>
            <a:off x="933651" y="2685796"/>
            <a:ext cx="19346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Oodles /ˈuː.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dəlz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Ooze /</a:t>
            </a:r>
            <a:r>
              <a:rPr lang="en-US" dirty="0" err="1">
                <a:solidFill>
                  <a:srgbClr val="1D2A57"/>
                </a:solidFill>
                <a:latin typeface="Arial" panose="020B0604020202020204" pitchFamily="34" charset="0"/>
              </a:rPr>
              <a:t>u:z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89FA84-0879-9F6A-A1FE-E2A445E08810}"/>
              </a:ext>
            </a:extLst>
          </p:cNvPr>
          <p:cNvSpPr txBox="1"/>
          <p:nvPr/>
        </p:nvSpPr>
        <p:spPr>
          <a:xfrm>
            <a:off x="3561876" y="1861746"/>
            <a:ext cx="20694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boot /</a:t>
            </a:r>
            <a:r>
              <a:rPr lang="en-US" dirty="0" err="1"/>
              <a:t>buːt</a:t>
            </a:r>
            <a:r>
              <a:rPr lang="en-US" dirty="0"/>
              <a:t>/</a:t>
            </a:r>
          </a:p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Choose /</a:t>
            </a:r>
            <a:r>
              <a:rPr lang="en-US" dirty="0" err="1">
                <a:solidFill>
                  <a:srgbClr val="1D2A57"/>
                </a:solidFill>
                <a:latin typeface="Arial" panose="020B0604020202020204" pitchFamily="34" charset="0"/>
              </a:rPr>
              <a:t>tʃuːz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</a:t>
            </a:r>
          </a:p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Group /</a:t>
            </a:r>
            <a:r>
              <a:rPr lang="en-US" dirty="0" err="1">
                <a:solidFill>
                  <a:srgbClr val="1D2A57"/>
                </a:solidFill>
                <a:latin typeface="Arial" panose="020B0604020202020204" pitchFamily="34" charset="0"/>
              </a:rPr>
              <a:t>ɡruːp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</a:t>
            </a:r>
          </a:p>
          <a:p>
            <a:r>
              <a:rPr lang="en-US" dirty="0"/>
              <a:t>Tomb /</a:t>
            </a:r>
            <a:r>
              <a:rPr lang="en-US" dirty="0" err="1"/>
              <a:t>tuːm</a:t>
            </a:r>
            <a:r>
              <a:rPr lang="en-US" dirty="0"/>
              <a:t>/</a:t>
            </a:r>
          </a:p>
          <a:p>
            <a:r>
              <a:rPr lang="en-US" dirty="0"/>
              <a:t>Move /</a:t>
            </a:r>
            <a:r>
              <a:rPr lang="en-US" dirty="0" err="1"/>
              <a:t>muːv</a:t>
            </a:r>
            <a:r>
              <a:rPr lang="en-US" dirty="0"/>
              <a:t>/</a:t>
            </a:r>
          </a:p>
          <a:p>
            <a:r>
              <a:rPr lang="en-US" dirty="0"/>
              <a:t>Lose /</a:t>
            </a:r>
            <a:r>
              <a:rPr lang="en-US" dirty="0" err="1"/>
              <a:t>luːz</a:t>
            </a:r>
            <a:r>
              <a:rPr lang="en-US" dirty="0"/>
              <a:t>/</a:t>
            </a:r>
          </a:p>
          <a:p>
            <a:r>
              <a:rPr lang="en-US" dirty="0"/>
              <a:t>School /</a:t>
            </a:r>
            <a:r>
              <a:rPr lang="en-US" dirty="0" err="1"/>
              <a:t>skuːl</a:t>
            </a:r>
            <a:r>
              <a:rPr lang="en-US" dirty="0"/>
              <a:t>/</a:t>
            </a:r>
          </a:p>
          <a:p>
            <a:r>
              <a:rPr lang="en-US" dirty="0"/>
              <a:t>Stool /</a:t>
            </a:r>
            <a:r>
              <a:rPr lang="en-US" dirty="0" err="1"/>
              <a:t>stu:l</a:t>
            </a:r>
            <a:r>
              <a:rPr lang="en-US" dirty="0"/>
              <a:t>/</a:t>
            </a:r>
          </a:p>
          <a:p>
            <a:r>
              <a:rPr lang="en-US" dirty="0"/>
              <a:t>Tool /</a:t>
            </a:r>
            <a:r>
              <a:rPr lang="en-US" dirty="0" err="1"/>
              <a:t>tu:l</a:t>
            </a:r>
            <a:r>
              <a:rPr lang="en-US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72250F-A1BC-7F76-E05D-6AD701B8A3F4}"/>
              </a:ext>
            </a:extLst>
          </p:cNvPr>
          <p:cNvSpPr txBox="1"/>
          <p:nvPr/>
        </p:nvSpPr>
        <p:spPr>
          <a:xfrm>
            <a:off x="4386714" y="116420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Examples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633FB-FA83-C702-9888-AF16208A12D7}"/>
              </a:ext>
            </a:extLst>
          </p:cNvPr>
          <p:cNvSpPr txBox="1"/>
          <p:nvPr/>
        </p:nvSpPr>
        <p:spPr>
          <a:xfrm>
            <a:off x="6997566" y="2138745"/>
            <a:ext cx="21488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you /</a:t>
            </a:r>
            <a:r>
              <a:rPr kumimoji="0" lang="en-US" sz="18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ju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ː/</a:t>
            </a:r>
            <a:b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too /</a:t>
            </a:r>
            <a:r>
              <a:rPr kumimoji="0" lang="en-US" sz="18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tu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ː/</a:t>
            </a:r>
            <a:b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to /</a:t>
            </a:r>
            <a:r>
              <a:rPr kumimoji="0" lang="en-US" sz="18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tu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ː/</a:t>
            </a:r>
            <a:b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Shoe /</a:t>
            </a:r>
            <a:r>
              <a:rPr kumimoji="0" lang="en-US" sz="18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ʃu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ː/</a:t>
            </a:r>
            <a:b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blue </a:t>
            </a:r>
            <a:r>
              <a:rPr kumimoji="0" lang="en-US" sz="1800" b="0" i="0" u="none" strike="noStrike" kern="1200" cap="none" spc="-5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blu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ː/</a:t>
            </a:r>
            <a:b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Crew /</a:t>
            </a:r>
            <a:r>
              <a:rPr kumimoji="0" lang="en-US" sz="1800" b="0" i="0" u="none" strike="noStrike" kern="1200" cap="none" spc="-50" normalizeH="0" baseline="0" noProof="0" dirty="0" err="1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kru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ː/</a:t>
            </a:r>
            <a:b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Through </a:t>
            </a:r>
            <a:r>
              <a:rPr kumimoji="0" lang="el-GR" sz="1800" b="0" i="0" u="none" strike="noStrike" kern="1200" cap="none" spc="-50" normalizeH="0" baseline="0" noProof="0" dirty="0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/θ</a:t>
            </a:r>
            <a:r>
              <a:rPr kumimoji="0" lang="en-US" sz="1800" b="0" i="0" u="none" strike="noStrike" kern="1200" cap="none" spc="-50" normalizeH="0" baseline="0" noProof="0" dirty="0" err="1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ru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ː/</a:t>
            </a:r>
            <a:b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1D2A5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screw 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skru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ː/</a:t>
            </a:r>
          </a:p>
          <a:p>
            <a:endParaRPr kumimoji="0" lang="en-US" sz="1800" u="none" strike="noStrike" kern="1200" cap="none" spc="-50" normalizeH="0" baseline="0" noProof="0" dirty="0">
              <a:ln>
                <a:noFill/>
              </a:ln>
              <a:solidFill>
                <a:srgbClr val="1D2A57"/>
              </a:solidFill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r>
              <a:rPr lang="en-US" b="0" i="0" spc="-50" dirty="0">
                <a:solidFill>
                  <a:srgbClr val="1D2A57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Chew /</a:t>
            </a:r>
            <a:r>
              <a:rPr lang="en-US" b="0" i="0" spc="-50" dirty="0" err="1">
                <a:solidFill>
                  <a:srgbClr val="1D2A57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tʃu</a:t>
            </a:r>
            <a:r>
              <a:rPr lang="en-US" b="0" i="0" spc="-50" dirty="0">
                <a:solidFill>
                  <a:srgbClr val="1D2A57"/>
                </a:solidFill>
                <a:effectLst/>
                <a:latin typeface="Arial" panose="020B0604020202020204" pitchFamily="34" charset="0"/>
                <a:ea typeface="+mj-ea"/>
                <a:cs typeface="+mj-cs"/>
              </a:rPr>
              <a:t>ː/</a:t>
            </a:r>
            <a:b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  <a:t>who /hu:/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25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790B1-5564-B733-F9C3-7139CE847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6011FEC-F494-4E37-5ABE-3C9926019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1EF06-7DD5-6F0E-C9FA-8233AD2E4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0651" y="1687423"/>
            <a:ext cx="2823667" cy="3635349"/>
          </a:xfrm>
        </p:spPr>
        <p:txBody>
          <a:bodyPr>
            <a:noAutofit/>
          </a:bodyPr>
          <a:lstStyle/>
          <a:p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endParaRPr lang="en-US" sz="2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A27A24-D4CE-1727-3BB5-32699B3CD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A6C03E-6C75-B3E6-2962-5D6919D831AB}"/>
              </a:ext>
            </a:extLst>
          </p:cNvPr>
          <p:cNvSpPr txBox="1"/>
          <p:nvPr/>
        </p:nvSpPr>
        <p:spPr>
          <a:xfrm>
            <a:off x="3561876" y="1861746"/>
            <a:ext cx="20694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Book 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bʊk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r>
              <a:rPr lang="en-US" dirty="0"/>
              <a:t>Foot /</a:t>
            </a:r>
            <a:r>
              <a:rPr lang="en-US" dirty="0" err="1"/>
              <a:t>fʊt</a:t>
            </a:r>
            <a:r>
              <a:rPr lang="en-US" dirty="0"/>
              <a:t>/</a:t>
            </a:r>
          </a:p>
          <a:p>
            <a:r>
              <a:rPr lang="en-US" dirty="0"/>
              <a:t>Bull /</a:t>
            </a:r>
            <a:r>
              <a:rPr lang="en-US" dirty="0" err="1"/>
              <a:t>bʊl</a:t>
            </a:r>
            <a:r>
              <a:rPr lang="en-US" dirty="0"/>
              <a:t>/</a:t>
            </a:r>
          </a:p>
          <a:p>
            <a:r>
              <a:rPr lang="en-US" dirty="0"/>
              <a:t>bush /</a:t>
            </a:r>
            <a:r>
              <a:rPr lang="en-US" dirty="0" err="1"/>
              <a:t>bʊʃ</a:t>
            </a:r>
            <a:r>
              <a:rPr lang="en-US" dirty="0"/>
              <a:t>/</a:t>
            </a:r>
          </a:p>
          <a:p>
            <a:r>
              <a:rPr lang="en-US" dirty="0"/>
              <a:t>Bullet 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bʊlɪt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Full /</a:t>
            </a:r>
            <a:r>
              <a:rPr lang="en-US" dirty="0" err="1">
                <a:solidFill>
                  <a:srgbClr val="1D2A57"/>
                </a:solidFill>
                <a:latin typeface="Arial" panose="020B0604020202020204" pitchFamily="34" charset="0"/>
              </a:rPr>
              <a:t>fʊl</a:t>
            </a:r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/</a:t>
            </a:r>
          </a:p>
          <a:p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Bosom 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bʊzəm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Butcher 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bʊtʃə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</a:p>
          <a:p>
            <a:r>
              <a:rPr lang="en-US" dirty="0">
                <a:solidFill>
                  <a:srgbClr val="1D2A57"/>
                </a:solidFill>
                <a:latin typeface="Arial" panose="020B0604020202020204" pitchFamily="34" charset="0"/>
              </a:rPr>
              <a:t>Good 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ɡʊd</a:t>
            </a:r>
            <a:r>
              <a:rPr lang="en-US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34577D-E701-68C2-11F1-7FE4187FB7F5}"/>
              </a:ext>
            </a:extLst>
          </p:cNvPr>
          <p:cNvSpPr txBox="1"/>
          <p:nvPr/>
        </p:nvSpPr>
        <p:spPr>
          <a:xfrm>
            <a:off x="4386714" y="1164203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Examples </a:t>
            </a:r>
          </a:p>
        </p:txBody>
      </p:sp>
    </p:spTree>
    <p:extLst>
      <p:ext uri="{BB962C8B-B14F-4D97-AF65-F5344CB8AC3E}">
        <p14:creationId xmlns:p14="http://schemas.microsoft.com/office/powerpoint/2010/main" val="150538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F6686F4-0518-A55D-584D-473184AE1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90888"/>
            <a:ext cx="10058400" cy="5297264"/>
          </a:xfrm>
        </p:spPr>
        <p:txBody>
          <a:bodyPr/>
          <a:lstStyle/>
          <a:p>
            <a:r>
              <a:rPr lang="en-US" b="1" i="0" cap="none" dirty="0">
                <a:solidFill>
                  <a:srgbClr val="333333"/>
                </a:solidFill>
                <a:effectLst/>
                <a:latin typeface="-apple-system"/>
              </a:rPr>
              <a:t>/ɒ/ back, open, rounded, short vowel.   </a:t>
            </a:r>
          </a:p>
          <a:p>
            <a:r>
              <a:rPr kumimoji="0" 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/ɔ:/back, between half close and half open, rounded, long vowel. </a:t>
            </a:r>
          </a:p>
          <a:p>
            <a:r>
              <a:rPr lang="en-US" b="1" i="0" dirty="0">
                <a:solidFill>
                  <a:srgbClr val="333333"/>
                </a:solidFill>
                <a:effectLst/>
                <a:latin typeface="-apple-system"/>
              </a:rPr>
              <a:t>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034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{189AB5B3-2D3C-4C1E-A89E-36732E165CB8}tf56160789_win32</Template>
  <TotalTime>232</TotalTime>
  <Words>603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-apple-system</vt:lpstr>
      <vt:lpstr>Arial</vt:lpstr>
      <vt:lpstr>Baskerville Old Face</vt:lpstr>
      <vt:lpstr>Bookman Old Style</vt:lpstr>
      <vt:lpstr>Calibri</vt:lpstr>
      <vt:lpstr>Franklin Gothic Book</vt:lpstr>
      <vt:lpstr>Montserrat</vt:lpstr>
      <vt:lpstr>Noto Sans Regular</vt:lpstr>
      <vt:lpstr>Noto Sans SemiBold</vt:lpstr>
      <vt:lpstr>Custom</vt:lpstr>
      <vt:lpstr>جامعة ديالى  كلية التربية للعلوم الانسانية \ قسم اللغة الانكليزية  م.د. زينب سعد محمد  المرحلة الاولى  المادة التلفظ </vt:lpstr>
      <vt:lpstr>PowerPoint Presentation</vt:lpstr>
      <vt:lpstr>Far /fɑː/ car /kɑː/ star /stɑː/ bar /bɑː/ jar /dʒɑː/ cigar /sɪɡɑː/ radar/reɪdɑː/ repertoire /rep.ə.twɑː/ tar/tɑː/ spar /spɑː/</vt:lpstr>
      <vt:lpstr>PowerPoint Presentation</vt:lpstr>
      <vt:lpstr>PowerPoint Presentation</vt:lpstr>
      <vt:lpstr>PowerPoint Presentation</vt:lpstr>
      <vt:lpstr>                 </vt:lpstr>
      <vt:lpstr>                 </vt:lpstr>
      <vt:lpstr>PowerPoint Presentation</vt:lpstr>
      <vt:lpstr>PowerPoint Presentation</vt:lpstr>
      <vt:lpstr>                 </vt:lpstr>
      <vt:lpstr>                 </vt:lpstr>
      <vt:lpstr>Examples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Natik</dc:creator>
  <cp:lastModifiedBy>Ali Natik</cp:lastModifiedBy>
  <cp:revision>22</cp:revision>
  <dcterms:created xsi:type="dcterms:W3CDTF">2024-12-07T12:23:14Z</dcterms:created>
  <dcterms:modified xsi:type="dcterms:W3CDTF">2025-02-03T15:23:02Z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