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98" r:id="rId2"/>
    <p:sldId id="256" r:id="rId3"/>
    <p:sldId id="260" r:id="rId4"/>
    <p:sldId id="257" r:id="rId5"/>
    <p:sldId id="261" r:id="rId6"/>
    <p:sldId id="262" r:id="rId7"/>
    <p:sldId id="259" r:id="rId8"/>
    <p:sldId id="263" r:id="rId9"/>
    <p:sldId id="264" r:id="rId10"/>
    <p:sldId id="265" r:id="rId11"/>
    <p:sldId id="274" r:id="rId12"/>
    <p:sldId id="275" r:id="rId13"/>
    <p:sldId id="266" r:id="rId14"/>
    <p:sldId id="292" r:id="rId15"/>
    <p:sldId id="276" r:id="rId16"/>
    <p:sldId id="277" r:id="rId17"/>
    <p:sldId id="278" r:id="rId18"/>
    <p:sldId id="273" r:id="rId19"/>
    <p:sldId id="279" r:id="rId20"/>
    <p:sldId id="280" r:id="rId21"/>
    <p:sldId id="282" r:id="rId22"/>
    <p:sldId id="283" r:id="rId23"/>
    <p:sldId id="284" r:id="rId24"/>
    <p:sldId id="293" r:id="rId25"/>
    <p:sldId id="286" r:id="rId26"/>
    <p:sldId id="268" r:id="rId27"/>
    <p:sldId id="269" r:id="rId28"/>
    <p:sldId id="295" r:id="rId29"/>
    <p:sldId id="270" r:id="rId30"/>
    <p:sldId id="294" r:id="rId31"/>
    <p:sldId id="271" r:id="rId32"/>
    <p:sldId id="296" r:id="rId33"/>
    <p:sldId id="272" r:id="rId34"/>
    <p:sldId id="297" r:id="rId35"/>
    <p:sldId id="287" r:id="rId36"/>
    <p:sldId id="267" r:id="rId37"/>
    <p:sldId id="288" r:id="rId38"/>
    <p:sldId id="289" r:id="rId39"/>
    <p:sldId id="290" r:id="rId40"/>
    <p:sldId id="291"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4" d="100"/>
          <a:sy n="94" d="100"/>
        </p:scale>
        <p:origin x="-128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2/3/2025</a:t>
            </a:fld>
            <a:endParaRPr lang="en-US"/>
          </a:p>
        </p:txBody>
      </p:sp>
      <p:sp>
        <p:nvSpPr>
          <p:cNvPr id="8" name="Slide Number Placeholder 7"/>
          <p:cNvSpPr>
            <a:spLocks noGrp="1"/>
          </p:cNvSpPr>
          <p:nvPr>
            <p:ph type="sldNum" sz="quarter" idx="11"/>
          </p:nvPr>
        </p:nvSpPr>
        <p:spPr/>
        <p:txBody>
          <a:bodyPr/>
          <a:lstStyle/>
          <a:p>
            <a:fld id="{C1FF6DA9-008F-8B48-92A6-B652298478BF}"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BCAD085-E8A6-8845-BD4E-CB4CCA059FC4}"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5BCAD085-E8A6-8845-BD4E-CB4CCA059FC4}" type="datetimeFigureOut">
              <a:rPr lang="en-US" smtClean="0"/>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5BCAD085-E8A6-8845-BD4E-CB4CCA059FC4}" type="datetimeFigureOut">
              <a:rPr lang="en-US" smtClean="0"/>
              <a:t>2/3/2025</a:t>
            </a:fld>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C1FF6DA9-008F-8B48-92A6-B652298478BF}" type="slidenum">
              <a:rPr lang="en-US" smtClean="0"/>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1056639"/>
            <a:ext cx="7904480" cy="3058161"/>
          </a:xfrm>
        </p:spPr>
        <p:txBody>
          <a:bodyPr>
            <a:noAutofit/>
          </a:bodyPr>
          <a:lstStyle/>
          <a:p>
            <a:pPr algn="r"/>
            <a:r>
              <a:rPr lang="ar-IQ" dirty="0" smtClean="0">
                <a:solidFill>
                  <a:srgbClr val="FFC000"/>
                </a:solidFill>
              </a:rPr>
              <a:t>جامعة ديالى/ كلية التربية للعلوم الانسانية </a:t>
            </a:r>
            <a:r>
              <a:rPr lang="en-US" dirty="0">
                <a:solidFill>
                  <a:srgbClr val="FFC000"/>
                </a:solidFill>
              </a:rPr>
              <a:t/>
            </a:r>
            <a:br>
              <a:rPr lang="en-US" dirty="0">
                <a:solidFill>
                  <a:srgbClr val="FFC000"/>
                </a:solidFill>
              </a:rPr>
            </a:br>
            <a:r>
              <a:rPr lang="ar-IQ" dirty="0" smtClean="0"/>
              <a:t>مادة القراءة والكتابة/ المرحلة الاولى</a:t>
            </a:r>
            <a:br>
              <a:rPr lang="ar-IQ" dirty="0" smtClean="0"/>
            </a:br>
            <a:r>
              <a:rPr lang="ar-IQ" dirty="0" smtClean="0"/>
              <a:t>تدريسية المادة: ا.م. د.ايمان رياض اديب</a:t>
            </a:r>
            <a:endParaRPr lang="en-US" dirty="0"/>
          </a:p>
        </p:txBody>
      </p:sp>
    </p:spTree>
    <p:extLst>
      <p:ext uri="{BB962C8B-B14F-4D97-AF65-F5344CB8AC3E}">
        <p14:creationId xmlns:p14="http://schemas.microsoft.com/office/powerpoint/2010/main" val="415943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82321"/>
            <a:ext cx="7315200" cy="1584959"/>
          </a:xfrm>
        </p:spPr>
        <p:txBody>
          <a:bodyPr>
            <a:normAutofit fontScale="90000"/>
          </a:bodyPr>
          <a:lstStyle/>
          <a:p>
            <a:r>
              <a:rPr lang="en-US" dirty="0"/>
              <a:t>IDENTIFYING THE AUTHOR'S PURPOSE</a:t>
            </a:r>
            <a:br>
              <a:rPr lang="en-US" dirty="0"/>
            </a:br>
            <a:endParaRPr lang="en-US" dirty="0"/>
          </a:p>
        </p:txBody>
      </p:sp>
      <p:sp>
        <p:nvSpPr>
          <p:cNvPr id="3" name="Content Placeholder 2"/>
          <p:cNvSpPr>
            <a:spLocks noGrp="1"/>
          </p:cNvSpPr>
          <p:nvPr>
            <p:ph idx="1"/>
          </p:nvPr>
        </p:nvSpPr>
        <p:spPr>
          <a:xfrm>
            <a:off x="914400" y="1838959"/>
            <a:ext cx="7315200" cy="4470401"/>
          </a:xfrm>
        </p:spPr>
        <p:txBody>
          <a:bodyPr/>
          <a:lstStyle/>
          <a:p>
            <a:r>
              <a:rPr lang="en-US" sz="3200" b="1" dirty="0" smtClean="0"/>
              <a:t>Every </a:t>
            </a:r>
            <a:r>
              <a:rPr lang="en-US" sz="3200" b="1" dirty="0"/>
              <a:t>author has a purpose or reason in writing a text. Identifying the purpose will help you to understand the text. Purposes include: </a:t>
            </a:r>
            <a:r>
              <a:rPr lang="en-US" sz="3200" b="1" dirty="0">
                <a:solidFill>
                  <a:srgbClr val="FFFF00"/>
                </a:solidFill>
              </a:rPr>
              <a:t>to entertain</a:t>
            </a:r>
            <a:r>
              <a:rPr lang="en-US" sz="3200" b="1" dirty="0"/>
              <a:t>, </a:t>
            </a:r>
            <a:r>
              <a:rPr lang="en-US" sz="3200" b="1" dirty="0">
                <a:solidFill>
                  <a:srgbClr val="FFFF00"/>
                </a:solidFill>
              </a:rPr>
              <a:t>to persuade</a:t>
            </a:r>
            <a:r>
              <a:rPr lang="en-US" sz="3200" b="1" dirty="0"/>
              <a:t>, and </a:t>
            </a:r>
            <a:r>
              <a:rPr lang="en-US" sz="3200" b="1" dirty="0">
                <a:solidFill>
                  <a:srgbClr val="FFFF00"/>
                </a:solidFill>
              </a:rPr>
              <a:t>to inform</a:t>
            </a:r>
            <a:r>
              <a:rPr lang="en-US" sz="3200" b="1" dirty="0"/>
              <a:t>. Authors may have more than one purpose</a:t>
            </a:r>
            <a:r>
              <a:rPr lang="en-US" b="1" dirty="0"/>
              <a:t>.</a:t>
            </a:r>
          </a:p>
        </p:txBody>
      </p:sp>
    </p:spTree>
    <p:extLst>
      <p:ext uri="{BB962C8B-B14F-4D97-AF65-F5344CB8AC3E}">
        <p14:creationId xmlns:p14="http://schemas.microsoft.com/office/powerpoint/2010/main" val="1107314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80720"/>
            <a:ext cx="7315200" cy="5628641"/>
          </a:xfrm>
        </p:spPr>
        <p:txBody>
          <a:bodyPr>
            <a:normAutofit lnSpcReduction="10000"/>
          </a:bodyPr>
          <a:lstStyle/>
          <a:p>
            <a:pPr marL="45720" indent="0">
              <a:buNone/>
            </a:pPr>
            <a:r>
              <a:rPr lang="en-US" sz="2400" b="1" dirty="0" smtClean="0">
                <a:solidFill>
                  <a:srgbClr val="FFFF00"/>
                </a:solidFill>
              </a:rPr>
              <a:t>1. To </a:t>
            </a:r>
            <a:r>
              <a:rPr lang="en-US" sz="2400" b="1" dirty="0">
                <a:solidFill>
                  <a:srgbClr val="FFFF00"/>
                </a:solidFill>
              </a:rPr>
              <a:t>entertain</a:t>
            </a:r>
            <a:r>
              <a:rPr lang="en-US" sz="2400" b="1" dirty="0"/>
              <a:t>: The author aims to amuse or provide enjoyment to the </a:t>
            </a:r>
            <a:r>
              <a:rPr lang="en-US" sz="2400" b="1" dirty="0" smtClean="0"/>
              <a:t>reader, just like telling stories.</a:t>
            </a:r>
          </a:p>
          <a:p>
            <a:pPr>
              <a:buFontTx/>
              <a:buChar char="-"/>
            </a:pPr>
            <a:r>
              <a:rPr lang="en-US" sz="2400" b="1" dirty="0" smtClean="0"/>
              <a:t>Example:</a:t>
            </a:r>
            <a:r>
              <a:rPr lang="en-US" sz="2400" b="1" dirty="0"/>
              <a:t/>
            </a:r>
            <a:br>
              <a:rPr lang="en-US" sz="2400" b="1" dirty="0"/>
            </a:br>
            <a:r>
              <a:rPr lang="en-US" sz="2400" b="1" i="1" dirty="0">
                <a:solidFill>
                  <a:srgbClr val="FFFF00"/>
                </a:solidFill>
              </a:rPr>
              <a:t>"Once upon a time, a brave little mouse saved a lion from a hunter’s trap, and they became best friends</a:t>
            </a:r>
            <a:r>
              <a:rPr lang="en-US" sz="2400" b="1" i="1" dirty="0" smtClean="0">
                <a:solidFill>
                  <a:srgbClr val="FFFF00"/>
                </a:solidFill>
              </a:rPr>
              <a:t>.”</a:t>
            </a:r>
          </a:p>
          <a:p>
            <a:pPr marL="45720" indent="0">
              <a:buNone/>
            </a:pPr>
            <a:r>
              <a:rPr lang="en-US" sz="2400" b="1" i="1" dirty="0" smtClean="0">
                <a:solidFill>
                  <a:srgbClr val="FFFF00"/>
                </a:solidFill>
              </a:rPr>
              <a:t>2- </a:t>
            </a:r>
            <a:r>
              <a:rPr lang="en-US" sz="2400" b="1" dirty="0">
                <a:solidFill>
                  <a:srgbClr val="FFFF00"/>
                </a:solidFill>
              </a:rPr>
              <a:t>To persuade</a:t>
            </a:r>
            <a:r>
              <a:rPr lang="en-US" sz="2400" b="1" dirty="0"/>
              <a:t>: The author wants to convince the reader to agree with an idea or take a specific action.</a:t>
            </a:r>
            <a:br>
              <a:rPr lang="en-US" sz="2400" b="1" dirty="0"/>
            </a:br>
            <a:r>
              <a:rPr lang="en-US" sz="2400" b="1" dirty="0">
                <a:solidFill>
                  <a:srgbClr val="FFFF00"/>
                </a:solidFill>
              </a:rPr>
              <a:t>Example: An advertisement, a political speech, or an opinion article</a:t>
            </a:r>
            <a:r>
              <a:rPr lang="en-US" sz="2400" b="1" dirty="0" smtClean="0">
                <a:solidFill>
                  <a:srgbClr val="FFFF00"/>
                </a:solidFill>
              </a:rPr>
              <a:t>.</a:t>
            </a:r>
          </a:p>
          <a:p>
            <a:pPr marL="45720" indent="0">
              <a:buNone/>
            </a:pPr>
            <a:r>
              <a:rPr lang="en-US" sz="2400" b="1" dirty="0" smtClean="0">
                <a:solidFill>
                  <a:srgbClr val="FFFF00"/>
                </a:solidFill>
              </a:rPr>
              <a:t>-</a:t>
            </a:r>
            <a:r>
              <a:rPr lang="en-US" sz="2400" b="1" dirty="0" smtClean="0"/>
              <a:t>Example: </a:t>
            </a:r>
            <a:r>
              <a:rPr lang="en-US" sz="2400" dirty="0"/>
              <a:t>"You should eat more fruits and vegetables because they make you strong and healthy. Start today!"</a:t>
            </a:r>
            <a:endParaRPr lang="en-US" sz="2400" b="1" dirty="0" smtClean="0"/>
          </a:p>
          <a:p>
            <a:pPr marL="45720" indent="0">
              <a:buNone/>
            </a:pPr>
            <a:endParaRPr lang="en-US" sz="2400" b="1" dirty="0" smtClean="0"/>
          </a:p>
          <a:p>
            <a:pPr marL="45720" indent="0">
              <a:buNone/>
            </a:pPr>
            <a:endParaRPr lang="en-US" sz="2400" b="1" dirty="0">
              <a:solidFill>
                <a:srgbClr val="FFFF00"/>
              </a:solidFill>
            </a:endParaRPr>
          </a:p>
        </p:txBody>
      </p:sp>
    </p:spTree>
    <p:extLst>
      <p:ext uri="{BB962C8B-B14F-4D97-AF65-F5344CB8AC3E}">
        <p14:creationId xmlns:p14="http://schemas.microsoft.com/office/powerpoint/2010/main" val="1347054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351281"/>
            <a:ext cx="7315200" cy="4958080"/>
          </a:xfrm>
        </p:spPr>
        <p:txBody>
          <a:bodyPr/>
          <a:lstStyle/>
          <a:p>
            <a:pPr algn="just"/>
            <a:r>
              <a:rPr lang="en-US" b="1" dirty="0" smtClean="0"/>
              <a:t>3- </a:t>
            </a:r>
            <a:r>
              <a:rPr lang="en-US" sz="2400" b="1" dirty="0">
                <a:solidFill>
                  <a:srgbClr val="FFFF00"/>
                </a:solidFill>
              </a:rPr>
              <a:t>To inform: The author provides facts, instructions, or information to increase the reader’s knowledge. A news report, an encyclopedia entry, or a scientific article</a:t>
            </a:r>
            <a:r>
              <a:rPr lang="en-US" sz="2400" b="1" dirty="0" smtClean="0">
                <a:solidFill>
                  <a:srgbClr val="FFFF00"/>
                </a:solidFill>
              </a:rPr>
              <a:t>.</a:t>
            </a:r>
          </a:p>
          <a:p>
            <a:pPr algn="just"/>
            <a:r>
              <a:rPr lang="en-US" sz="2400" b="1" dirty="0" smtClean="0">
                <a:solidFill>
                  <a:srgbClr val="FFFF00"/>
                </a:solidFill>
              </a:rPr>
              <a:t>Example: </a:t>
            </a:r>
            <a:r>
              <a:rPr lang="en-US" sz="2400" b="1" dirty="0"/>
              <a:t>The sun is a star that provides light and heat to the Earth."</a:t>
            </a:r>
            <a:endParaRPr lang="en-US" sz="2400" b="1" dirty="0">
              <a:solidFill>
                <a:srgbClr val="FFFF00"/>
              </a:solidFill>
            </a:endParaRPr>
          </a:p>
        </p:txBody>
      </p:sp>
    </p:spTree>
    <p:extLst>
      <p:ext uri="{BB962C8B-B14F-4D97-AF65-F5344CB8AC3E}">
        <p14:creationId xmlns:p14="http://schemas.microsoft.com/office/powerpoint/2010/main" val="1973937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5281"/>
            <a:ext cx="7315200" cy="609599"/>
          </a:xfrm>
        </p:spPr>
        <p:txBody>
          <a:bodyPr>
            <a:normAutofit fontScale="90000"/>
          </a:bodyPr>
          <a:lstStyle/>
          <a:p>
            <a:r>
              <a:rPr lang="en-US" dirty="0" smtClean="0"/>
              <a:t>Vocabulary skills: Parts of Speech</a:t>
            </a:r>
            <a:endParaRPr lang="en-US" dirty="0"/>
          </a:p>
        </p:txBody>
      </p:sp>
      <p:sp>
        <p:nvSpPr>
          <p:cNvPr id="3" name="Content Placeholder 2"/>
          <p:cNvSpPr>
            <a:spLocks noGrp="1"/>
          </p:cNvSpPr>
          <p:nvPr>
            <p:ph idx="1"/>
          </p:nvPr>
        </p:nvSpPr>
        <p:spPr>
          <a:xfrm>
            <a:off x="914400" y="944881"/>
            <a:ext cx="7315200" cy="5364480"/>
          </a:xfrm>
        </p:spPr>
        <p:txBody>
          <a:bodyPr>
            <a:normAutofit lnSpcReduction="10000"/>
          </a:bodyPr>
          <a:lstStyle/>
          <a:p>
            <a:r>
              <a:rPr lang="en-US" b="1" dirty="0">
                <a:solidFill>
                  <a:srgbClr val="FF0000"/>
                </a:solidFill>
              </a:rPr>
              <a:t>Noun</a:t>
            </a:r>
            <a:r>
              <a:rPr lang="en-US" dirty="0">
                <a:solidFill>
                  <a:srgbClr val="FF0000"/>
                </a:solidFill>
              </a:rPr>
              <a:t> </a:t>
            </a:r>
            <a:r>
              <a:rPr lang="en-US" dirty="0"/>
              <a:t>– Names a person, place, thing, or idea.</a:t>
            </a:r>
            <a:br>
              <a:rPr lang="en-US" dirty="0"/>
            </a:br>
            <a:r>
              <a:rPr lang="en-US" i="1" dirty="0"/>
              <a:t>Example: dog, city, love.</a:t>
            </a:r>
            <a:endParaRPr lang="en-US" dirty="0"/>
          </a:p>
          <a:p>
            <a:r>
              <a:rPr lang="en-US" b="1" dirty="0">
                <a:solidFill>
                  <a:srgbClr val="FF0000"/>
                </a:solidFill>
              </a:rPr>
              <a:t>Pronoun</a:t>
            </a:r>
            <a:r>
              <a:rPr lang="en-US" dirty="0">
                <a:solidFill>
                  <a:srgbClr val="FF0000"/>
                </a:solidFill>
              </a:rPr>
              <a:t> </a:t>
            </a:r>
            <a:r>
              <a:rPr lang="en-US" dirty="0"/>
              <a:t>– Replaces a noun.</a:t>
            </a:r>
            <a:br>
              <a:rPr lang="en-US" dirty="0"/>
            </a:br>
            <a:r>
              <a:rPr lang="en-US" i="1" dirty="0"/>
              <a:t>Example: he, she, it.</a:t>
            </a:r>
            <a:endParaRPr lang="en-US" dirty="0"/>
          </a:p>
          <a:p>
            <a:r>
              <a:rPr lang="en-US" b="1" dirty="0">
                <a:solidFill>
                  <a:srgbClr val="FF0000"/>
                </a:solidFill>
              </a:rPr>
              <a:t>Verb</a:t>
            </a:r>
            <a:r>
              <a:rPr lang="en-US" dirty="0"/>
              <a:t> – Describes an action or state.</a:t>
            </a:r>
            <a:br>
              <a:rPr lang="en-US" dirty="0"/>
            </a:br>
            <a:r>
              <a:rPr lang="en-US" i="1" dirty="0"/>
              <a:t>Example: run, is, seem.</a:t>
            </a:r>
            <a:endParaRPr lang="en-US" dirty="0"/>
          </a:p>
          <a:p>
            <a:r>
              <a:rPr lang="en-US" b="1" dirty="0">
                <a:solidFill>
                  <a:srgbClr val="FF0000"/>
                </a:solidFill>
              </a:rPr>
              <a:t>Adjective</a:t>
            </a:r>
            <a:r>
              <a:rPr lang="en-US" dirty="0"/>
              <a:t> – Describes a noun or pronoun.</a:t>
            </a:r>
            <a:br>
              <a:rPr lang="en-US" dirty="0"/>
            </a:br>
            <a:r>
              <a:rPr lang="en-US" i="1" dirty="0"/>
              <a:t>Example: tall, happy, blue.</a:t>
            </a:r>
            <a:endParaRPr lang="en-US" dirty="0"/>
          </a:p>
          <a:p>
            <a:r>
              <a:rPr lang="en-US" b="1" dirty="0">
                <a:solidFill>
                  <a:srgbClr val="FF0000"/>
                </a:solidFill>
              </a:rPr>
              <a:t>Adverb</a:t>
            </a:r>
            <a:r>
              <a:rPr lang="en-US" dirty="0"/>
              <a:t> – Modifies a verb, adjective, or another adverb.</a:t>
            </a:r>
            <a:br>
              <a:rPr lang="en-US" dirty="0"/>
            </a:br>
            <a:r>
              <a:rPr lang="en-US" i="1" dirty="0"/>
              <a:t>Example: quickly, very, outside.</a:t>
            </a:r>
            <a:endParaRPr lang="en-US" dirty="0"/>
          </a:p>
          <a:p>
            <a:r>
              <a:rPr lang="en-US" b="1" dirty="0">
                <a:solidFill>
                  <a:srgbClr val="FF0000"/>
                </a:solidFill>
              </a:rPr>
              <a:t>Preposition</a:t>
            </a:r>
            <a:r>
              <a:rPr lang="en-US" dirty="0"/>
              <a:t> – Shows the relationship between a noun and another word.</a:t>
            </a:r>
            <a:br>
              <a:rPr lang="en-US" dirty="0"/>
            </a:br>
            <a:r>
              <a:rPr lang="en-US" i="1" dirty="0"/>
              <a:t>Example: in, on, under.</a:t>
            </a:r>
            <a:endParaRPr lang="en-US" dirty="0"/>
          </a:p>
          <a:p>
            <a:r>
              <a:rPr lang="en-US" b="1" dirty="0">
                <a:solidFill>
                  <a:srgbClr val="FF0000"/>
                </a:solidFill>
              </a:rPr>
              <a:t>Conjunction</a:t>
            </a:r>
            <a:r>
              <a:rPr lang="en-US" dirty="0">
                <a:solidFill>
                  <a:srgbClr val="FF0000"/>
                </a:solidFill>
              </a:rPr>
              <a:t> </a:t>
            </a:r>
            <a:r>
              <a:rPr lang="en-US" dirty="0"/>
              <a:t>– Connects words, phrases, or clauses.</a:t>
            </a:r>
            <a:br>
              <a:rPr lang="en-US" dirty="0"/>
            </a:br>
            <a:r>
              <a:rPr lang="en-US" i="1" dirty="0"/>
              <a:t>Example: and, but, because.</a:t>
            </a:r>
            <a:endParaRPr lang="en-US" dirty="0"/>
          </a:p>
          <a:p>
            <a:r>
              <a:rPr lang="en-US" b="1" dirty="0">
                <a:solidFill>
                  <a:srgbClr val="FF0000"/>
                </a:solidFill>
              </a:rPr>
              <a:t>Interjection</a:t>
            </a:r>
            <a:r>
              <a:rPr lang="en-US" dirty="0"/>
              <a:t> – Expresses strong emotion.</a:t>
            </a:r>
            <a:br>
              <a:rPr lang="en-US" dirty="0"/>
            </a:br>
            <a:r>
              <a:rPr lang="en-US" i="1" dirty="0"/>
              <a:t>Example: Wow!, Ouch!, Hey!</a:t>
            </a:r>
            <a:endParaRPr lang="en-US" dirty="0"/>
          </a:p>
          <a:p>
            <a:endParaRPr lang="en-US" dirty="0"/>
          </a:p>
        </p:txBody>
      </p:sp>
    </p:spTree>
    <p:extLst>
      <p:ext uri="{BB962C8B-B14F-4D97-AF65-F5344CB8AC3E}">
        <p14:creationId xmlns:p14="http://schemas.microsoft.com/office/powerpoint/2010/main" val="322561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3521"/>
            <a:ext cx="7315200" cy="1788159"/>
          </a:xfrm>
        </p:spPr>
        <p:txBody>
          <a:bodyPr>
            <a:normAutofit/>
          </a:bodyPr>
          <a:lstStyle/>
          <a:p>
            <a:r>
              <a:rPr lang="en-US" b="1" dirty="0"/>
              <a:t>Describing how to achieve a </a:t>
            </a:r>
            <a:r>
              <a:rPr lang="en-US" b="1" dirty="0" smtClean="0"/>
              <a:t>goal in Writing Task </a:t>
            </a:r>
            <a:endParaRPr lang="en-US" dirty="0"/>
          </a:p>
        </p:txBody>
      </p:sp>
      <p:sp>
        <p:nvSpPr>
          <p:cNvPr id="3" name="Content Placeholder 2"/>
          <p:cNvSpPr>
            <a:spLocks noGrp="1"/>
          </p:cNvSpPr>
          <p:nvPr>
            <p:ph idx="1"/>
          </p:nvPr>
        </p:nvSpPr>
        <p:spPr/>
        <p:txBody>
          <a:bodyPr/>
          <a:lstStyle/>
          <a:p>
            <a:pPr marL="45720" indent="0">
              <a:buNone/>
            </a:pPr>
            <a:r>
              <a:rPr lang="en-US" b="1" dirty="0" smtClean="0"/>
              <a:t>We </a:t>
            </a:r>
            <a:r>
              <a:rPr lang="en-US" b="1" dirty="0"/>
              <a:t>are going to learn </a:t>
            </a:r>
            <a:r>
              <a:rPr lang="en-US" b="1" dirty="0" smtClean="0"/>
              <a:t>about:</a:t>
            </a:r>
          </a:p>
          <a:p>
            <a:r>
              <a:rPr lang="en-US" b="1" dirty="0" smtClean="0"/>
              <a:t> </a:t>
            </a:r>
            <a:r>
              <a:rPr lang="en-US" b="1" dirty="0"/>
              <a:t>writing </a:t>
            </a:r>
            <a:r>
              <a:rPr lang="en-US" b="1" dirty="0">
                <a:solidFill>
                  <a:schemeClr val="accent4">
                    <a:lumMod val="60000"/>
                    <a:lumOff val="40000"/>
                  </a:schemeClr>
                </a:solidFill>
              </a:rPr>
              <a:t>basic sentence patterns</a:t>
            </a:r>
            <a:r>
              <a:rPr lang="en-US" b="1" dirty="0"/>
              <a:t>, and </a:t>
            </a:r>
            <a:r>
              <a:rPr lang="en-US" b="1" dirty="0" smtClean="0"/>
              <a:t>,</a:t>
            </a:r>
          </a:p>
          <a:p>
            <a:r>
              <a:rPr lang="en-US" b="1" dirty="0" smtClean="0"/>
              <a:t>verbs </a:t>
            </a:r>
            <a:r>
              <a:rPr lang="en-US" b="1" dirty="0"/>
              <a:t>that can be followed by </a:t>
            </a:r>
            <a:r>
              <a:rPr lang="en-US" b="1" dirty="0">
                <a:solidFill>
                  <a:schemeClr val="accent4">
                    <a:lumMod val="60000"/>
                    <a:lumOff val="40000"/>
                  </a:schemeClr>
                </a:solidFill>
              </a:rPr>
              <a:t>infinitives </a:t>
            </a:r>
            <a:r>
              <a:rPr lang="en-US" b="1" dirty="0"/>
              <a:t>and </a:t>
            </a:r>
            <a:r>
              <a:rPr lang="en-US" b="1" dirty="0" smtClean="0">
                <a:solidFill>
                  <a:schemeClr val="accent4">
                    <a:lumMod val="60000"/>
                    <a:lumOff val="40000"/>
                  </a:schemeClr>
                </a:solidFill>
              </a:rPr>
              <a:t>gerunds</a:t>
            </a:r>
            <a:r>
              <a:rPr lang="en-US" b="1" dirty="0" smtClean="0"/>
              <a:t>. then we are going </a:t>
            </a:r>
            <a:r>
              <a:rPr lang="en-US" b="1" dirty="0"/>
              <a:t>to use these to write a paragraph describing how to achieve </a:t>
            </a:r>
            <a:r>
              <a:rPr lang="en-US" b="1" dirty="0" smtClean="0"/>
              <a:t>goals we </a:t>
            </a:r>
            <a:r>
              <a:rPr lang="en-US" b="1" dirty="0"/>
              <a:t>set for </a:t>
            </a:r>
            <a:r>
              <a:rPr lang="en-US" b="1" dirty="0" smtClean="0"/>
              <a:t>ourselves</a:t>
            </a:r>
            <a:r>
              <a:rPr lang="en-US" sz="1600" b="1" dirty="0" smtClean="0"/>
              <a:t>.</a:t>
            </a:r>
            <a:endParaRPr lang="en-US" sz="1600" dirty="0"/>
          </a:p>
          <a:p>
            <a:endParaRPr lang="en-US" dirty="0"/>
          </a:p>
        </p:txBody>
      </p:sp>
    </p:spTree>
    <p:extLst>
      <p:ext uri="{BB962C8B-B14F-4D97-AF65-F5344CB8AC3E}">
        <p14:creationId xmlns:p14="http://schemas.microsoft.com/office/powerpoint/2010/main" val="1190477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9121"/>
            <a:ext cx="7315200" cy="1188719"/>
          </a:xfrm>
        </p:spPr>
        <p:txBody>
          <a:bodyPr>
            <a:normAutofit fontScale="90000"/>
          </a:bodyPr>
          <a:lstStyle/>
          <a:p>
            <a:r>
              <a:rPr lang="en-US" dirty="0" smtClean="0"/>
              <a:t>1. Understanding Sentence Patterns</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5760" y="2113280"/>
            <a:ext cx="5801359" cy="419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578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80" y="822961"/>
            <a:ext cx="8463280" cy="1875852"/>
          </a:xfrm>
        </p:spPr>
        <p:txBody>
          <a:bodyPr>
            <a:normAutofit fontScale="90000"/>
          </a:bodyPr>
          <a:lstStyle/>
          <a:p>
            <a:r>
              <a:rPr lang="en-US" dirty="0"/>
              <a:t>Basic Components of a </a:t>
            </a:r>
            <a:r>
              <a:rPr lang="en-US" dirty="0" smtClean="0"/>
              <a:t>Sentence</a:t>
            </a:r>
            <a:br>
              <a:rPr lang="en-US" dirty="0" smtClean="0"/>
            </a:br>
            <a:r>
              <a:rPr lang="en-US" dirty="0" smtClean="0"/>
              <a:t>Pattern</a:t>
            </a:r>
            <a:r>
              <a:rPr lang="en-US" dirty="0"/>
              <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pPr marL="45720" indent="0">
              <a:buNone/>
            </a:pPr>
            <a:r>
              <a:rPr lang="en-US" dirty="0" smtClean="0"/>
              <a:t>1</a:t>
            </a:r>
            <a:r>
              <a:rPr lang="en-US" dirty="0"/>
              <a:t>. Subject (S): The person, place, or thing that does the action.</a:t>
            </a:r>
          </a:p>
          <a:p>
            <a:r>
              <a:rPr lang="en-US" dirty="0"/>
              <a:t>Examples: I, he, she, the cat.</a:t>
            </a:r>
          </a:p>
          <a:p>
            <a:endParaRPr lang="en-US" dirty="0"/>
          </a:p>
          <a:p>
            <a:pPr marL="45720" indent="0">
              <a:buNone/>
            </a:pPr>
            <a:r>
              <a:rPr lang="en-US" dirty="0"/>
              <a:t>2. Verb (V): The action or state of being.</a:t>
            </a:r>
          </a:p>
          <a:p>
            <a:r>
              <a:rPr lang="en-US" dirty="0"/>
              <a:t>Examples: write, run, is, has.</a:t>
            </a:r>
          </a:p>
          <a:p>
            <a:endParaRPr lang="en-US" dirty="0"/>
          </a:p>
          <a:p>
            <a:pPr marL="45720" indent="0">
              <a:buNone/>
            </a:pPr>
            <a:r>
              <a:rPr lang="en-US" dirty="0"/>
              <a:t>3. Direct Object (DO): The thing or person that receives the action.</a:t>
            </a:r>
          </a:p>
          <a:p>
            <a:r>
              <a:rPr lang="en-US" dirty="0"/>
              <a:t>Examples: a book, advice, a ball.</a:t>
            </a:r>
          </a:p>
          <a:p>
            <a:endParaRPr lang="en-US" dirty="0"/>
          </a:p>
          <a:p>
            <a:pPr marL="45720" indent="0">
              <a:buNone/>
            </a:pPr>
            <a:r>
              <a:rPr lang="en-US" dirty="0"/>
              <a:t>4. Indirect Object (IO): The person or thing that benefits from the action.</a:t>
            </a:r>
          </a:p>
          <a:p>
            <a:r>
              <a:rPr lang="en-US" dirty="0"/>
              <a:t>Examples: me, him, her.</a:t>
            </a:r>
          </a:p>
        </p:txBody>
      </p:sp>
    </p:spTree>
    <p:extLst>
      <p:ext uri="{BB962C8B-B14F-4D97-AF65-F5344CB8AC3E}">
        <p14:creationId xmlns:p14="http://schemas.microsoft.com/office/powerpoint/2010/main" val="1059785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12800"/>
            <a:ext cx="7315200" cy="924560"/>
          </a:xfrm>
        </p:spPr>
        <p:txBody>
          <a:bodyPr>
            <a:normAutofit fontScale="90000"/>
          </a:bodyPr>
          <a:lstStyle/>
          <a:p>
            <a:r>
              <a:rPr lang="en-US" b="1" dirty="0"/>
              <a:t>Common Sentence Patterns</a:t>
            </a:r>
            <a:br>
              <a:rPr lang="en-US" b="1" dirty="0"/>
            </a:br>
            <a:endParaRPr lang="en-US" dirty="0"/>
          </a:p>
        </p:txBody>
      </p:sp>
      <p:sp>
        <p:nvSpPr>
          <p:cNvPr id="3" name="Content Placeholder 2"/>
          <p:cNvSpPr>
            <a:spLocks noGrp="1"/>
          </p:cNvSpPr>
          <p:nvPr>
            <p:ph idx="1"/>
          </p:nvPr>
        </p:nvSpPr>
        <p:spPr>
          <a:xfrm>
            <a:off x="914400" y="1452881"/>
            <a:ext cx="7315200" cy="4856480"/>
          </a:xfrm>
        </p:spPr>
        <p:txBody>
          <a:bodyPr>
            <a:normAutofit fontScale="92500" lnSpcReduction="10000"/>
          </a:bodyPr>
          <a:lstStyle/>
          <a:p>
            <a:r>
              <a:rPr lang="en-US" b="1" dirty="0" smtClean="0">
                <a:solidFill>
                  <a:srgbClr val="FF0000"/>
                </a:solidFill>
              </a:rPr>
              <a:t>Subject </a:t>
            </a:r>
            <a:r>
              <a:rPr lang="en-US" b="1" dirty="0">
                <a:solidFill>
                  <a:srgbClr val="FF0000"/>
                </a:solidFill>
              </a:rPr>
              <a:t>+ Verb (S + V)</a:t>
            </a:r>
          </a:p>
          <a:p>
            <a:pPr lvl="1"/>
            <a:r>
              <a:rPr lang="en-US" b="1" dirty="0">
                <a:solidFill>
                  <a:schemeClr val="tx2">
                    <a:lumMod val="40000"/>
                    <a:lumOff val="60000"/>
                  </a:schemeClr>
                </a:solidFill>
              </a:rPr>
              <a:t>Example: </a:t>
            </a:r>
            <a:r>
              <a:rPr lang="en-US" b="1" i="1" dirty="0">
                <a:solidFill>
                  <a:schemeClr val="tx2">
                    <a:lumMod val="40000"/>
                    <a:lumOff val="60000"/>
                  </a:schemeClr>
                </a:solidFill>
              </a:rPr>
              <a:t>I write.</a:t>
            </a:r>
            <a:endParaRPr lang="en-US" b="1" dirty="0">
              <a:solidFill>
                <a:schemeClr val="tx2">
                  <a:lumMod val="40000"/>
                  <a:lumOff val="60000"/>
                </a:schemeClr>
              </a:solidFill>
            </a:endParaRPr>
          </a:p>
          <a:p>
            <a:pPr lvl="1"/>
            <a:r>
              <a:rPr lang="en-US" b="1" dirty="0">
                <a:solidFill>
                  <a:schemeClr val="tx2">
                    <a:lumMod val="40000"/>
                    <a:lumOff val="60000"/>
                  </a:schemeClr>
                </a:solidFill>
              </a:rPr>
              <a:t>Explanation: The subject (</a:t>
            </a:r>
            <a:r>
              <a:rPr lang="en-US" b="1" i="1" dirty="0">
                <a:solidFill>
                  <a:schemeClr val="tx2">
                    <a:lumMod val="40000"/>
                    <a:lumOff val="60000"/>
                  </a:schemeClr>
                </a:solidFill>
              </a:rPr>
              <a:t>I</a:t>
            </a:r>
            <a:r>
              <a:rPr lang="en-US" b="1" dirty="0">
                <a:solidFill>
                  <a:schemeClr val="tx2">
                    <a:lumMod val="40000"/>
                    <a:lumOff val="60000"/>
                  </a:schemeClr>
                </a:solidFill>
              </a:rPr>
              <a:t>) performs the action (</a:t>
            </a:r>
            <a:r>
              <a:rPr lang="en-US" b="1" i="1" dirty="0">
                <a:solidFill>
                  <a:schemeClr val="tx2">
                    <a:lumMod val="40000"/>
                    <a:lumOff val="60000"/>
                  </a:schemeClr>
                </a:solidFill>
              </a:rPr>
              <a:t>write</a:t>
            </a:r>
            <a:r>
              <a:rPr lang="en-US" b="1" dirty="0">
                <a:solidFill>
                  <a:schemeClr val="tx2">
                    <a:lumMod val="40000"/>
                    <a:lumOff val="60000"/>
                  </a:schemeClr>
                </a:solidFill>
              </a:rPr>
              <a:t>).</a:t>
            </a:r>
          </a:p>
          <a:p>
            <a:r>
              <a:rPr lang="en-US" b="1" dirty="0">
                <a:solidFill>
                  <a:srgbClr val="FF0000"/>
                </a:solidFill>
              </a:rPr>
              <a:t>Subject + Verb + Direct Object (S + V + DO)</a:t>
            </a:r>
          </a:p>
          <a:p>
            <a:pPr lvl="1"/>
            <a:r>
              <a:rPr lang="en-US" b="1" dirty="0">
                <a:solidFill>
                  <a:schemeClr val="tx2">
                    <a:lumMod val="40000"/>
                    <a:lumOff val="60000"/>
                  </a:schemeClr>
                </a:solidFill>
              </a:rPr>
              <a:t>Example 1: </a:t>
            </a:r>
            <a:r>
              <a:rPr lang="en-US" b="1" i="1" dirty="0">
                <a:solidFill>
                  <a:schemeClr val="tx2">
                    <a:lumMod val="40000"/>
                    <a:lumOff val="60000"/>
                  </a:schemeClr>
                </a:solidFill>
              </a:rPr>
              <a:t>He has a problem.</a:t>
            </a:r>
            <a:endParaRPr lang="en-US" b="1" dirty="0">
              <a:solidFill>
                <a:schemeClr val="tx2">
                  <a:lumMod val="40000"/>
                  <a:lumOff val="60000"/>
                </a:schemeClr>
              </a:solidFill>
            </a:endParaRPr>
          </a:p>
          <a:p>
            <a:pPr lvl="1"/>
            <a:r>
              <a:rPr lang="en-US" b="1" dirty="0">
                <a:solidFill>
                  <a:schemeClr val="tx2">
                    <a:lumMod val="40000"/>
                    <a:lumOff val="60000"/>
                  </a:schemeClr>
                </a:solidFill>
              </a:rPr>
              <a:t>Example 2: </a:t>
            </a:r>
            <a:r>
              <a:rPr lang="en-US" b="1" i="1" dirty="0">
                <a:solidFill>
                  <a:schemeClr val="tx2">
                    <a:lumMod val="40000"/>
                    <a:lumOff val="60000"/>
                  </a:schemeClr>
                </a:solidFill>
              </a:rPr>
              <a:t>She loves chocolate.</a:t>
            </a:r>
            <a:endParaRPr lang="en-US" b="1" dirty="0">
              <a:solidFill>
                <a:schemeClr val="tx2">
                  <a:lumMod val="40000"/>
                  <a:lumOff val="60000"/>
                </a:schemeClr>
              </a:solidFill>
            </a:endParaRPr>
          </a:p>
          <a:p>
            <a:pPr lvl="1"/>
            <a:r>
              <a:rPr lang="en-US" b="1" dirty="0">
                <a:solidFill>
                  <a:schemeClr val="tx2">
                    <a:lumMod val="40000"/>
                    <a:lumOff val="60000"/>
                  </a:schemeClr>
                </a:solidFill>
              </a:rPr>
              <a:t>Explanation: The subject (</a:t>
            </a:r>
            <a:r>
              <a:rPr lang="en-US" b="1" i="1" dirty="0">
                <a:solidFill>
                  <a:schemeClr val="tx2">
                    <a:lumMod val="40000"/>
                    <a:lumOff val="60000"/>
                  </a:schemeClr>
                </a:solidFill>
              </a:rPr>
              <a:t>He, She</a:t>
            </a:r>
            <a:r>
              <a:rPr lang="en-US" b="1" dirty="0">
                <a:solidFill>
                  <a:schemeClr val="tx2">
                    <a:lumMod val="40000"/>
                    <a:lumOff val="60000"/>
                  </a:schemeClr>
                </a:solidFill>
              </a:rPr>
              <a:t>) performs the action (</a:t>
            </a:r>
            <a:r>
              <a:rPr lang="en-US" b="1" i="1" dirty="0">
                <a:solidFill>
                  <a:schemeClr val="tx2">
                    <a:lumMod val="40000"/>
                    <a:lumOff val="60000"/>
                  </a:schemeClr>
                </a:solidFill>
              </a:rPr>
              <a:t>has, loves</a:t>
            </a:r>
            <a:r>
              <a:rPr lang="en-US" b="1" dirty="0">
                <a:solidFill>
                  <a:schemeClr val="tx2">
                    <a:lumMod val="40000"/>
                    <a:lumOff val="60000"/>
                  </a:schemeClr>
                </a:solidFill>
              </a:rPr>
              <a:t>), and the direct object (</a:t>
            </a:r>
            <a:r>
              <a:rPr lang="en-US" b="1" i="1" dirty="0">
                <a:solidFill>
                  <a:schemeClr val="tx2">
                    <a:lumMod val="40000"/>
                    <a:lumOff val="60000"/>
                  </a:schemeClr>
                </a:solidFill>
              </a:rPr>
              <a:t>problem, chocolate</a:t>
            </a:r>
            <a:r>
              <a:rPr lang="en-US" b="1" dirty="0">
                <a:solidFill>
                  <a:schemeClr val="tx2">
                    <a:lumMod val="40000"/>
                    <a:lumOff val="60000"/>
                  </a:schemeClr>
                </a:solidFill>
              </a:rPr>
              <a:t>) receives the action.</a:t>
            </a:r>
          </a:p>
          <a:p>
            <a:r>
              <a:rPr lang="en-US" b="1" dirty="0">
                <a:solidFill>
                  <a:srgbClr val="FF0000"/>
                </a:solidFill>
              </a:rPr>
              <a:t>Subject + Verb + Indirect Object + Direct Object (S + V + IO + DO)</a:t>
            </a:r>
          </a:p>
          <a:p>
            <a:pPr lvl="1"/>
            <a:r>
              <a:rPr lang="en-US" b="1" dirty="0">
                <a:solidFill>
                  <a:schemeClr val="tx2">
                    <a:lumMod val="40000"/>
                    <a:lumOff val="60000"/>
                  </a:schemeClr>
                </a:solidFill>
              </a:rPr>
              <a:t>Example 1: </a:t>
            </a:r>
            <a:r>
              <a:rPr lang="en-US" b="1" i="1" dirty="0">
                <a:solidFill>
                  <a:schemeClr val="tx2">
                    <a:lumMod val="40000"/>
                    <a:lumOff val="60000"/>
                  </a:schemeClr>
                </a:solidFill>
              </a:rPr>
              <a:t>She gave him some advice.</a:t>
            </a:r>
            <a:endParaRPr lang="en-US" b="1" dirty="0">
              <a:solidFill>
                <a:schemeClr val="tx2">
                  <a:lumMod val="40000"/>
                  <a:lumOff val="60000"/>
                </a:schemeClr>
              </a:solidFill>
            </a:endParaRPr>
          </a:p>
          <a:p>
            <a:pPr lvl="1"/>
            <a:r>
              <a:rPr lang="en-US" b="1" dirty="0">
                <a:solidFill>
                  <a:schemeClr val="tx2">
                    <a:lumMod val="40000"/>
                    <a:lumOff val="60000"/>
                  </a:schemeClr>
                </a:solidFill>
              </a:rPr>
              <a:t>Example 2: </a:t>
            </a:r>
            <a:r>
              <a:rPr lang="en-US" b="1" i="1" dirty="0">
                <a:solidFill>
                  <a:schemeClr val="tx2">
                    <a:lumMod val="40000"/>
                    <a:lumOff val="60000"/>
                  </a:schemeClr>
                </a:solidFill>
              </a:rPr>
              <a:t>He sent me an email.</a:t>
            </a:r>
            <a:endParaRPr lang="en-US" b="1" dirty="0">
              <a:solidFill>
                <a:schemeClr val="tx2">
                  <a:lumMod val="40000"/>
                  <a:lumOff val="60000"/>
                </a:schemeClr>
              </a:solidFill>
            </a:endParaRPr>
          </a:p>
          <a:p>
            <a:pPr lvl="1"/>
            <a:r>
              <a:rPr lang="en-US" b="1" dirty="0">
                <a:solidFill>
                  <a:schemeClr val="tx2">
                    <a:lumMod val="40000"/>
                    <a:lumOff val="60000"/>
                  </a:schemeClr>
                </a:solidFill>
              </a:rPr>
              <a:t>Explanation: The subject (</a:t>
            </a:r>
            <a:r>
              <a:rPr lang="en-US" b="1" i="1" dirty="0">
                <a:solidFill>
                  <a:schemeClr val="tx2">
                    <a:lumMod val="40000"/>
                    <a:lumOff val="60000"/>
                  </a:schemeClr>
                </a:solidFill>
              </a:rPr>
              <a:t>She, He</a:t>
            </a:r>
            <a:r>
              <a:rPr lang="en-US" b="1" dirty="0">
                <a:solidFill>
                  <a:schemeClr val="tx2">
                    <a:lumMod val="40000"/>
                    <a:lumOff val="60000"/>
                  </a:schemeClr>
                </a:solidFill>
              </a:rPr>
              <a:t>) performs the action (</a:t>
            </a:r>
            <a:r>
              <a:rPr lang="en-US" b="1" i="1" dirty="0">
                <a:solidFill>
                  <a:schemeClr val="tx2">
                    <a:lumMod val="40000"/>
                    <a:lumOff val="60000"/>
                  </a:schemeClr>
                </a:solidFill>
              </a:rPr>
              <a:t>gave, sent</a:t>
            </a:r>
            <a:r>
              <a:rPr lang="en-US" b="1" dirty="0">
                <a:solidFill>
                  <a:schemeClr val="tx2">
                    <a:lumMod val="40000"/>
                    <a:lumOff val="60000"/>
                  </a:schemeClr>
                </a:solidFill>
              </a:rPr>
              <a:t>). The indirect object (</a:t>
            </a:r>
            <a:r>
              <a:rPr lang="en-US" b="1" i="1" dirty="0">
                <a:solidFill>
                  <a:schemeClr val="tx2">
                    <a:lumMod val="40000"/>
                    <a:lumOff val="60000"/>
                  </a:schemeClr>
                </a:solidFill>
              </a:rPr>
              <a:t>him, me</a:t>
            </a:r>
            <a:r>
              <a:rPr lang="en-US" b="1" dirty="0">
                <a:solidFill>
                  <a:schemeClr val="tx2">
                    <a:lumMod val="40000"/>
                    <a:lumOff val="60000"/>
                  </a:schemeClr>
                </a:solidFill>
              </a:rPr>
              <a:t>) is the person receiving the action, and the direct object (</a:t>
            </a:r>
            <a:r>
              <a:rPr lang="en-US" b="1" i="1" dirty="0">
                <a:solidFill>
                  <a:schemeClr val="tx2">
                    <a:lumMod val="40000"/>
                    <a:lumOff val="60000"/>
                  </a:schemeClr>
                </a:solidFill>
              </a:rPr>
              <a:t>advice, email</a:t>
            </a:r>
            <a:r>
              <a:rPr lang="en-US" b="1" dirty="0">
                <a:solidFill>
                  <a:schemeClr val="tx2">
                    <a:lumMod val="40000"/>
                    <a:lumOff val="60000"/>
                  </a:schemeClr>
                </a:solidFill>
              </a:rPr>
              <a:t>) is the thing being given or sent.</a:t>
            </a:r>
          </a:p>
          <a:p>
            <a:endParaRPr lang="en-US" dirty="0"/>
          </a:p>
        </p:txBody>
      </p:sp>
    </p:spTree>
    <p:extLst>
      <p:ext uri="{BB962C8B-B14F-4D97-AF65-F5344CB8AC3E}">
        <p14:creationId xmlns:p14="http://schemas.microsoft.com/office/powerpoint/2010/main" val="1454357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01041"/>
            <a:ext cx="7315200" cy="1452879"/>
          </a:xfrm>
        </p:spPr>
        <p:txBody>
          <a:bodyPr>
            <a:normAutofit/>
          </a:bodyPr>
          <a:lstStyle/>
          <a:p>
            <a:r>
              <a:rPr lang="en-US" dirty="0" smtClean="0"/>
              <a:t>-Gerunds Vs. Infinitives </a:t>
            </a:r>
            <a:endParaRPr lang="en-US" dirty="0"/>
          </a:p>
        </p:txBody>
      </p:sp>
      <p:sp>
        <p:nvSpPr>
          <p:cNvPr id="3" name="Content Placeholder 2"/>
          <p:cNvSpPr>
            <a:spLocks noGrp="1"/>
          </p:cNvSpPr>
          <p:nvPr>
            <p:ph idx="1"/>
          </p:nvPr>
        </p:nvSpPr>
        <p:spPr>
          <a:xfrm>
            <a:off x="467360" y="2265681"/>
            <a:ext cx="8310880" cy="4043680"/>
          </a:xfrm>
        </p:spPr>
        <p:txBody>
          <a:bodyPr>
            <a:normAutofit/>
          </a:bodyPr>
          <a:lstStyle/>
          <a:p>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0" y="2223136"/>
            <a:ext cx="8310880"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77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70561"/>
            <a:ext cx="7315200" cy="934719"/>
          </a:xfrm>
        </p:spPr>
        <p:txBody>
          <a:bodyPr/>
          <a:lstStyle/>
          <a:p>
            <a:r>
              <a:rPr lang="en-US" b="1" dirty="0" smtClean="0">
                <a:effectLst>
                  <a:outerShdw blurRad="38100" dist="38100" dir="2700000" algn="tl">
                    <a:srgbClr val="000000">
                      <a:alpha val="43137"/>
                    </a:srgbClr>
                  </a:outerShdw>
                </a:effectLst>
              </a:rPr>
              <a:t>Grammar </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87680" y="1534160"/>
            <a:ext cx="7741920" cy="5008880"/>
          </a:xfrm>
        </p:spPr>
        <p:txBody>
          <a:bodyPr>
            <a:normAutofit lnSpcReduction="10000"/>
          </a:bodyPr>
          <a:lstStyle/>
          <a:p>
            <a:pPr marL="45720" indent="0">
              <a:buNone/>
            </a:pPr>
            <a:r>
              <a:rPr lang="en-US" b="1" dirty="0" smtClean="0">
                <a:solidFill>
                  <a:srgbClr val="FF0000"/>
                </a:solidFill>
              </a:rPr>
              <a:t>1- Gerund</a:t>
            </a:r>
            <a:endParaRPr lang="en-US" b="1" dirty="0">
              <a:solidFill>
                <a:srgbClr val="FF0000"/>
              </a:solidFill>
            </a:endParaRPr>
          </a:p>
          <a:p>
            <a:r>
              <a:rPr lang="en-US" b="1" dirty="0"/>
              <a:t>A gerund is the -</a:t>
            </a:r>
            <a:r>
              <a:rPr lang="en-US" b="1" dirty="0" err="1"/>
              <a:t>ing</a:t>
            </a:r>
            <a:r>
              <a:rPr lang="en-US" b="1" dirty="0"/>
              <a:t> form of a verb that functions as a noun in a sentence. It can be used as </a:t>
            </a:r>
            <a:r>
              <a:rPr lang="en-US" b="1" dirty="0">
                <a:solidFill>
                  <a:srgbClr val="FF0000"/>
                </a:solidFill>
              </a:rPr>
              <a:t>a subject, object, or complement.</a:t>
            </a:r>
          </a:p>
          <a:p>
            <a:r>
              <a:rPr lang="en-US" b="1" dirty="0"/>
              <a:t>Example: </a:t>
            </a:r>
            <a:r>
              <a:rPr lang="en-US" b="1" i="1" dirty="0">
                <a:solidFill>
                  <a:srgbClr val="FF0000"/>
                </a:solidFill>
              </a:rPr>
              <a:t>Swimming </a:t>
            </a:r>
            <a:r>
              <a:rPr lang="en-US" b="1" i="1" dirty="0"/>
              <a:t>is fun.</a:t>
            </a:r>
            <a:endParaRPr lang="en-US" b="1" dirty="0"/>
          </a:p>
          <a:p>
            <a:r>
              <a:rPr lang="en-US" b="1" dirty="0"/>
              <a:t>In this example, </a:t>
            </a:r>
            <a:r>
              <a:rPr lang="en-US" b="1" i="1" dirty="0"/>
              <a:t>swimming</a:t>
            </a:r>
            <a:r>
              <a:rPr lang="en-US" b="1" dirty="0"/>
              <a:t> (verb + -</a:t>
            </a:r>
            <a:r>
              <a:rPr lang="en-US" b="1" dirty="0" err="1"/>
              <a:t>ing</a:t>
            </a:r>
            <a:r>
              <a:rPr lang="en-US" b="1" dirty="0"/>
              <a:t>) acts as the subject of the sentence</a:t>
            </a:r>
            <a:r>
              <a:rPr lang="en-US" b="1" dirty="0" smtClean="0"/>
              <a:t>.</a:t>
            </a:r>
          </a:p>
          <a:p>
            <a:r>
              <a:rPr lang="en-US" b="1" dirty="0" smtClean="0">
                <a:solidFill>
                  <a:srgbClr val="FF0000"/>
                </a:solidFill>
              </a:rPr>
              <a:t>2- </a:t>
            </a:r>
            <a:r>
              <a:rPr lang="en-US" b="1" dirty="0">
                <a:solidFill>
                  <a:srgbClr val="FF0000"/>
                </a:solidFill>
              </a:rPr>
              <a:t>Infinitive</a:t>
            </a:r>
          </a:p>
          <a:p>
            <a:r>
              <a:rPr lang="en-US" b="1" dirty="0"/>
              <a:t>An infinitive is the base form of a verb, often preceded by "to", that functions as </a:t>
            </a:r>
            <a:r>
              <a:rPr lang="en-US" b="1" dirty="0">
                <a:solidFill>
                  <a:srgbClr val="FF0000"/>
                </a:solidFill>
              </a:rPr>
              <a:t>a </a:t>
            </a:r>
            <a:r>
              <a:rPr lang="en-US" b="1" dirty="0" smtClean="0">
                <a:solidFill>
                  <a:srgbClr val="FF0000"/>
                </a:solidFill>
              </a:rPr>
              <a:t>noun, adjective, or adverb in a sentence.</a:t>
            </a:r>
            <a:endParaRPr lang="en-US" b="1" dirty="0">
              <a:solidFill>
                <a:srgbClr val="FF0000"/>
              </a:solidFill>
            </a:endParaRPr>
          </a:p>
          <a:p>
            <a:r>
              <a:rPr lang="en-US" b="1" dirty="0"/>
              <a:t>Example: </a:t>
            </a:r>
            <a:r>
              <a:rPr lang="en-US" b="1" i="1" dirty="0"/>
              <a:t>She wants </a:t>
            </a:r>
            <a:r>
              <a:rPr lang="en-US" b="1" i="1" dirty="0">
                <a:solidFill>
                  <a:srgbClr val="FF0000"/>
                </a:solidFill>
              </a:rPr>
              <a:t>to learn</a:t>
            </a:r>
            <a:r>
              <a:rPr lang="en-US" b="1" i="1" dirty="0"/>
              <a:t>.</a:t>
            </a:r>
            <a:endParaRPr lang="en-US" b="1" dirty="0"/>
          </a:p>
          <a:p>
            <a:r>
              <a:rPr lang="en-US" b="1" dirty="0"/>
              <a:t>In this example, </a:t>
            </a:r>
            <a:r>
              <a:rPr lang="en-US" b="1" i="1" dirty="0"/>
              <a:t>to learn</a:t>
            </a:r>
            <a:r>
              <a:rPr lang="en-US" b="1" dirty="0"/>
              <a:t> (to + base verb) acts as the object of the verb </a:t>
            </a:r>
            <a:r>
              <a:rPr lang="en-US" b="1" i="1" dirty="0"/>
              <a:t>wants</a:t>
            </a:r>
            <a:r>
              <a:rPr lang="en-US" b="1" dirty="0" smtClean="0"/>
              <a:t>.</a:t>
            </a:r>
          </a:p>
          <a:p>
            <a:r>
              <a:rPr lang="en-US" b="1" dirty="0">
                <a:solidFill>
                  <a:srgbClr val="FF0000"/>
                </a:solidFill>
              </a:rPr>
              <a:t>To be</a:t>
            </a:r>
            <a:r>
              <a:rPr lang="en-US" b="1" dirty="0"/>
              <a:t> happy is a state of mind</a:t>
            </a:r>
            <a:r>
              <a:rPr lang="en-US" b="1" dirty="0" smtClean="0"/>
              <a:t>. (subject)</a:t>
            </a:r>
            <a:endParaRPr lang="en-US" b="1" dirty="0"/>
          </a:p>
          <a:p>
            <a:pPr marL="45720" indent="0">
              <a:buNone/>
            </a:pPr>
            <a:endParaRPr lang="en-US" dirty="0"/>
          </a:p>
          <a:p>
            <a:endParaRPr lang="en-US" dirty="0"/>
          </a:p>
        </p:txBody>
      </p:sp>
    </p:spTree>
    <p:extLst>
      <p:ext uri="{BB962C8B-B14F-4D97-AF65-F5344CB8AC3E}">
        <p14:creationId xmlns:p14="http://schemas.microsoft.com/office/powerpoint/2010/main" val="2859687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68960"/>
            <a:ext cx="7315200" cy="5852159"/>
          </a:xfrm>
        </p:spPr>
        <p:txBody>
          <a:bodyPr/>
          <a:lstStyle/>
          <a:p>
            <a:r>
              <a:rPr dirty="0"/>
              <a:t>Reading </a:t>
            </a:r>
            <a:r>
              <a:rPr dirty="0" smtClean="0"/>
              <a:t>and </a:t>
            </a:r>
            <a:r>
              <a:rPr dirty="0"/>
              <a:t>Writing: Unit </a:t>
            </a:r>
            <a:r>
              <a:rPr lang="en-US" dirty="0" smtClean="0"/>
              <a:t>Two</a:t>
            </a:r>
            <a:r>
              <a:rPr dirty="0" smtClean="0"/>
              <a:t> </a:t>
            </a:r>
            <a:r>
              <a:rPr lang="en-US" b="1" dirty="0" smtClean="0">
                <a:solidFill>
                  <a:srgbClr val="FF0000"/>
                </a:solidFill>
                <a:effectLst>
                  <a:outerShdw blurRad="38100" dist="38100" dir="2700000" algn="tl">
                    <a:srgbClr val="000000">
                      <a:alpha val="43137"/>
                    </a:srgbClr>
                  </a:outerShdw>
                </a:effectLst>
              </a:rPr>
              <a:t>TIME</a:t>
            </a:r>
            <a:endParaRPr lang="en-US" b="1" dirty="0">
              <a:solidFill>
                <a:srgbClr val="FF000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160" y="650241"/>
            <a:ext cx="7203440" cy="3349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89252518"/>
              </p:ext>
            </p:extLst>
          </p:nvPr>
        </p:nvGraphicFramePr>
        <p:xfrm>
          <a:off x="751841" y="680723"/>
          <a:ext cx="7630158" cy="5877842"/>
        </p:xfrm>
        <a:graphic>
          <a:graphicData uri="http://schemas.openxmlformats.org/drawingml/2006/table">
            <a:tbl>
              <a:tblPr/>
              <a:tblGrid>
                <a:gridCol w="2543386"/>
                <a:gridCol w="2543386"/>
                <a:gridCol w="2543386"/>
              </a:tblGrid>
              <a:tr h="411550">
                <a:tc>
                  <a:txBody>
                    <a:bodyPr/>
                    <a:lstStyle/>
                    <a:p>
                      <a:r>
                        <a:rPr lang="en-US" sz="1400" b="1" dirty="0"/>
                        <a:t>Form</a:t>
                      </a:r>
                    </a:p>
                  </a:txBody>
                  <a:tcPr marL="69383" marR="69383" marT="34692" marB="34692" anchor="ctr">
                    <a:lnL>
                      <a:noFill/>
                    </a:lnL>
                    <a:lnR>
                      <a:noFill/>
                    </a:lnR>
                    <a:lnT>
                      <a:noFill/>
                    </a:lnT>
                    <a:lnB>
                      <a:noFill/>
                    </a:lnB>
                  </a:tcPr>
                </a:tc>
                <a:tc>
                  <a:txBody>
                    <a:bodyPr/>
                    <a:lstStyle/>
                    <a:p>
                      <a:r>
                        <a:rPr lang="en-US" sz="1400" b="1" dirty="0">
                          <a:solidFill>
                            <a:srgbClr val="FF0000"/>
                          </a:solidFill>
                        </a:rPr>
                        <a:t>Usage</a:t>
                      </a:r>
                    </a:p>
                  </a:txBody>
                  <a:tcPr marL="69383" marR="69383" marT="34692" marB="34692" anchor="ctr">
                    <a:lnL>
                      <a:noFill/>
                    </a:lnL>
                    <a:lnR>
                      <a:noFill/>
                    </a:lnR>
                    <a:lnT>
                      <a:noFill/>
                    </a:lnT>
                    <a:lnB>
                      <a:noFill/>
                    </a:lnB>
                  </a:tcPr>
                </a:tc>
                <a:tc>
                  <a:txBody>
                    <a:bodyPr/>
                    <a:lstStyle/>
                    <a:p>
                      <a:r>
                        <a:rPr lang="en-US" sz="1400" b="1" dirty="0">
                          <a:solidFill>
                            <a:srgbClr val="FF0000"/>
                          </a:solidFill>
                        </a:rPr>
                        <a:t>Example Sentence</a:t>
                      </a:r>
                    </a:p>
                  </a:txBody>
                  <a:tcPr marL="69383" marR="69383" marT="34692" marB="34692" anchor="ctr">
                    <a:lnL>
                      <a:noFill/>
                    </a:lnL>
                    <a:lnR>
                      <a:noFill/>
                    </a:lnR>
                    <a:lnT>
                      <a:noFill/>
                    </a:lnT>
                    <a:lnB>
                      <a:noFill/>
                    </a:lnB>
                  </a:tcPr>
                </a:tc>
              </a:tr>
              <a:tr h="722106">
                <a:tc>
                  <a:txBody>
                    <a:bodyPr/>
                    <a:lstStyle/>
                    <a:p>
                      <a:r>
                        <a:rPr lang="en-US" sz="1400" b="1" dirty="0">
                          <a:solidFill>
                            <a:srgbClr val="FF0000"/>
                          </a:solidFill>
                        </a:rPr>
                        <a:t>Infinitive (to + base verb)</a:t>
                      </a:r>
                    </a:p>
                  </a:txBody>
                  <a:tcPr marL="69383" marR="69383" marT="34692" marB="34692" anchor="ctr">
                    <a:lnL>
                      <a:noFill/>
                    </a:lnL>
                    <a:lnR>
                      <a:noFill/>
                    </a:lnR>
                    <a:lnT>
                      <a:noFill/>
                    </a:lnT>
                    <a:lnB>
                      <a:noFill/>
                    </a:lnB>
                  </a:tcPr>
                </a:tc>
                <a:tc>
                  <a:txBody>
                    <a:bodyPr/>
                    <a:lstStyle/>
                    <a:p>
                      <a:r>
                        <a:rPr lang="en-US" sz="1400" b="1" dirty="0"/>
                        <a:t>As a subject</a:t>
                      </a:r>
                    </a:p>
                  </a:txBody>
                  <a:tcPr marL="69383" marR="69383" marT="34692" marB="34692" anchor="ctr">
                    <a:lnL>
                      <a:noFill/>
                    </a:lnL>
                    <a:lnR>
                      <a:noFill/>
                    </a:lnR>
                    <a:lnT>
                      <a:noFill/>
                    </a:lnT>
                    <a:lnB>
                      <a:noFill/>
                    </a:lnB>
                  </a:tcPr>
                </a:tc>
                <a:tc>
                  <a:txBody>
                    <a:bodyPr/>
                    <a:lstStyle/>
                    <a:p>
                      <a:r>
                        <a:rPr lang="en-US" sz="1400" b="1" i="1"/>
                        <a:t>To learn new things is exciting.</a:t>
                      </a:r>
                      <a:endParaRPr lang="en-US" sz="1400" b="1"/>
                    </a:p>
                  </a:txBody>
                  <a:tcPr marL="69383" marR="69383" marT="34692" marB="34692" anchor="ctr">
                    <a:lnL>
                      <a:noFill/>
                    </a:lnL>
                    <a:lnR>
                      <a:noFill/>
                    </a:lnR>
                    <a:lnT>
                      <a:noFill/>
                    </a:lnT>
                    <a:lnB>
                      <a:noFill/>
                    </a:lnB>
                  </a:tcPr>
                </a:tc>
              </a:tr>
              <a:tr h="411550">
                <a:tc>
                  <a:txBody>
                    <a:bodyPr/>
                    <a:lstStyle/>
                    <a:p>
                      <a:endParaRPr lang="en-US" sz="1400" b="1"/>
                    </a:p>
                  </a:txBody>
                  <a:tcPr marL="69383" marR="69383" marT="34692" marB="34692" anchor="ctr">
                    <a:lnL>
                      <a:noFill/>
                    </a:lnL>
                    <a:lnR>
                      <a:noFill/>
                    </a:lnR>
                    <a:lnT>
                      <a:noFill/>
                    </a:lnT>
                    <a:lnB>
                      <a:noFill/>
                    </a:lnB>
                  </a:tcPr>
                </a:tc>
                <a:tc>
                  <a:txBody>
                    <a:bodyPr/>
                    <a:lstStyle/>
                    <a:p>
                      <a:r>
                        <a:rPr lang="en-US" sz="1400" b="1" dirty="0"/>
                        <a:t>As a noun (object)</a:t>
                      </a:r>
                    </a:p>
                  </a:txBody>
                  <a:tcPr marL="69383" marR="69383" marT="34692" marB="34692" anchor="ctr">
                    <a:lnL>
                      <a:noFill/>
                    </a:lnL>
                    <a:lnR>
                      <a:noFill/>
                    </a:lnR>
                    <a:lnT>
                      <a:noFill/>
                    </a:lnT>
                    <a:lnB>
                      <a:noFill/>
                    </a:lnB>
                  </a:tcPr>
                </a:tc>
                <a:tc>
                  <a:txBody>
                    <a:bodyPr/>
                    <a:lstStyle/>
                    <a:p>
                      <a:r>
                        <a:rPr lang="en-US" sz="1400" b="1" i="1" dirty="0"/>
                        <a:t>She loves to swim.</a:t>
                      </a:r>
                      <a:endParaRPr lang="en-US" sz="1400" b="1" dirty="0"/>
                    </a:p>
                  </a:txBody>
                  <a:tcPr marL="69383" marR="69383" marT="34692" marB="34692" anchor="ctr">
                    <a:lnL>
                      <a:noFill/>
                    </a:lnL>
                    <a:lnR>
                      <a:noFill/>
                    </a:lnR>
                    <a:lnT>
                      <a:noFill/>
                    </a:lnT>
                    <a:lnB>
                      <a:noFill/>
                    </a:lnB>
                  </a:tcPr>
                </a:tc>
              </a:tr>
              <a:tr h="722106">
                <a:tc>
                  <a:txBody>
                    <a:bodyPr/>
                    <a:lstStyle/>
                    <a:p>
                      <a:endParaRPr lang="en-US" sz="1400" b="1"/>
                    </a:p>
                  </a:txBody>
                  <a:tcPr marL="69383" marR="69383" marT="34692" marB="34692" anchor="ctr">
                    <a:lnL>
                      <a:noFill/>
                    </a:lnL>
                    <a:lnR>
                      <a:noFill/>
                    </a:lnR>
                    <a:lnT>
                      <a:noFill/>
                    </a:lnT>
                    <a:lnB>
                      <a:noFill/>
                    </a:lnB>
                  </a:tcPr>
                </a:tc>
                <a:tc>
                  <a:txBody>
                    <a:bodyPr/>
                    <a:lstStyle/>
                    <a:p>
                      <a:r>
                        <a:rPr lang="en-US" sz="1400" b="1" dirty="0"/>
                        <a:t>After adjectives</a:t>
                      </a:r>
                    </a:p>
                  </a:txBody>
                  <a:tcPr marL="69383" marR="69383" marT="34692" marB="34692" anchor="ctr">
                    <a:lnL>
                      <a:noFill/>
                    </a:lnL>
                    <a:lnR>
                      <a:noFill/>
                    </a:lnR>
                    <a:lnT>
                      <a:noFill/>
                    </a:lnT>
                    <a:lnB>
                      <a:noFill/>
                    </a:lnB>
                  </a:tcPr>
                </a:tc>
                <a:tc>
                  <a:txBody>
                    <a:bodyPr/>
                    <a:lstStyle/>
                    <a:p>
                      <a:r>
                        <a:rPr lang="en-US" sz="1400" b="1" i="1"/>
                        <a:t>It is important to study.</a:t>
                      </a:r>
                      <a:endParaRPr lang="en-US" sz="1400" b="1"/>
                    </a:p>
                  </a:txBody>
                  <a:tcPr marL="69383" marR="69383" marT="34692" marB="34692" anchor="ctr">
                    <a:lnL>
                      <a:noFill/>
                    </a:lnL>
                    <a:lnR>
                      <a:noFill/>
                    </a:lnR>
                    <a:lnT>
                      <a:noFill/>
                    </a:lnT>
                    <a:lnB>
                      <a:noFill/>
                    </a:lnB>
                  </a:tcPr>
                </a:tc>
              </a:tr>
              <a:tr h="722106">
                <a:tc>
                  <a:txBody>
                    <a:bodyPr/>
                    <a:lstStyle/>
                    <a:p>
                      <a:endParaRPr lang="en-US" sz="1400" b="1"/>
                    </a:p>
                  </a:txBody>
                  <a:tcPr marL="69383" marR="69383" marT="34692" marB="34692" anchor="ctr">
                    <a:lnL>
                      <a:noFill/>
                    </a:lnL>
                    <a:lnR>
                      <a:noFill/>
                    </a:lnR>
                    <a:lnT>
                      <a:noFill/>
                    </a:lnT>
                    <a:lnB>
                      <a:noFill/>
                    </a:lnB>
                  </a:tcPr>
                </a:tc>
                <a:tc>
                  <a:txBody>
                    <a:bodyPr/>
                    <a:lstStyle/>
                    <a:p>
                      <a:r>
                        <a:rPr lang="en-US" sz="1400" b="1" dirty="0"/>
                        <a:t>To show purpose (adverb)</a:t>
                      </a:r>
                    </a:p>
                  </a:txBody>
                  <a:tcPr marL="69383" marR="69383" marT="34692" marB="34692" anchor="ctr">
                    <a:lnL>
                      <a:noFill/>
                    </a:lnL>
                    <a:lnR>
                      <a:noFill/>
                    </a:lnR>
                    <a:lnT>
                      <a:noFill/>
                    </a:lnT>
                    <a:lnB>
                      <a:noFill/>
                    </a:lnB>
                  </a:tcPr>
                </a:tc>
                <a:tc>
                  <a:txBody>
                    <a:bodyPr/>
                    <a:lstStyle/>
                    <a:p>
                      <a:r>
                        <a:rPr lang="en-US" sz="1400" b="1" i="1"/>
                        <a:t>He left to find help.</a:t>
                      </a:r>
                      <a:endParaRPr lang="en-US" sz="1400" b="1"/>
                    </a:p>
                  </a:txBody>
                  <a:tcPr marL="69383" marR="69383" marT="34692" marB="34692" anchor="ctr">
                    <a:lnL>
                      <a:noFill/>
                    </a:lnL>
                    <a:lnR>
                      <a:noFill/>
                    </a:lnR>
                    <a:lnT>
                      <a:noFill/>
                    </a:lnT>
                    <a:lnB>
                      <a:noFill/>
                    </a:lnB>
                  </a:tcPr>
                </a:tc>
              </a:tr>
              <a:tr h="722106">
                <a:tc>
                  <a:txBody>
                    <a:bodyPr/>
                    <a:lstStyle/>
                    <a:p>
                      <a:r>
                        <a:rPr lang="en-US" sz="1400" b="1" dirty="0">
                          <a:solidFill>
                            <a:srgbClr val="FF0000"/>
                          </a:solidFill>
                        </a:rPr>
                        <a:t>Gerund (verb + -</a:t>
                      </a:r>
                      <a:r>
                        <a:rPr lang="en-US" sz="1400" b="1" dirty="0" err="1">
                          <a:solidFill>
                            <a:srgbClr val="FF0000"/>
                          </a:solidFill>
                        </a:rPr>
                        <a:t>ing</a:t>
                      </a:r>
                      <a:r>
                        <a:rPr lang="en-US" sz="1400" b="1" dirty="0">
                          <a:solidFill>
                            <a:srgbClr val="FF0000"/>
                          </a:solidFill>
                        </a:rPr>
                        <a:t>)</a:t>
                      </a:r>
                    </a:p>
                  </a:txBody>
                  <a:tcPr marL="69383" marR="69383" marT="34692" marB="34692" anchor="ctr">
                    <a:lnL>
                      <a:noFill/>
                    </a:lnL>
                    <a:lnR>
                      <a:noFill/>
                    </a:lnR>
                    <a:lnT>
                      <a:noFill/>
                    </a:lnT>
                    <a:lnB>
                      <a:noFill/>
                    </a:lnB>
                  </a:tcPr>
                </a:tc>
                <a:tc>
                  <a:txBody>
                    <a:bodyPr/>
                    <a:lstStyle/>
                    <a:p>
                      <a:r>
                        <a:rPr lang="en-US" sz="1400" b="1" dirty="0"/>
                        <a:t>As a subject</a:t>
                      </a:r>
                    </a:p>
                  </a:txBody>
                  <a:tcPr marL="69383" marR="69383" marT="34692" marB="34692" anchor="ctr">
                    <a:lnL>
                      <a:noFill/>
                    </a:lnL>
                    <a:lnR>
                      <a:noFill/>
                    </a:lnR>
                    <a:lnT>
                      <a:noFill/>
                    </a:lnT>
                    <a:lnB>
                      <a:noFill/>
                    </a:lnB>
                  </a:tcPr>
                </a:tc>
                <a:tc>
                  <a:txBody>
                    <a:bodyPr/>
                    <a:lstStyle/>
                    <a:p>
                      <a:r>
                        <a:rPr lang="en-US" sz="1400" b="1" i="1" dirty="0"/>
                        <a:t>Swimming is a great workout.</a:t>
                      </a:r>
                      <a:endParaRPr lang="en-US" sz="1400" b="1" dirty="0"/>
                    </a:p>
                  </a:txBody>
                  <a:tcPr marL="69383" marR="69383" marT="34692" marB="34692" anchor="ctr">
                    <a:lnL>
                      <a:noFill/>
                    </a:lnL>
                    <a:lnR>
                      <a:noFill/>
                    </a:lnR>
                    <a:lnT>
                      <a:noFill/>
                    </a:lnT>
                    <a:lnB>
                      <a:noFill/>
                    </a:lnB>
                  </a:tcPr>
                </a:tc>
              </a:tr>
              <a:tr h="722106">
                <a:tc>
                  <a:txBody>
                    <a:bodyPr/>
                    <a:lstStyle/>
                    <a:p>
                      <a:endParaRPr lang="en-US" sz="1400" dirty="0"/>
                    </a:p>
                  </a:txBody>
                  <a:tcPr marL="69383" marR="69383" marT="34692" marB="34692" anchor="ctr">
                    <a:lnL>
                      <a:noFill/>
                    </a:lnL>
                    <a:lnR>
                      <a:noFill/>
                    </a:lnR>
                    <a:lnT>
                      <a:noFill/>
                    </a:lnT>
                    <a:lnB>
                      <a:noFill/>
                    </a:lnB>
                  </a:tcPr>
                </a:tc>
                <a:tc>
                  <a:txBody>
                    <a:bodyPr/>
                    <a:lstStyle/>
                    <a:p>
                      <a:r>
                        <a:rPr lang="en-US" sz="1400" b="1" dirty="0"/>
                        <a:t>As a noun (object)</a:t>
                      </a:r>
                    </a:p>
                  </a:txBody>
                  <a:tcPr marL="69383" marR="69383" marT="34692" marB="34692" anchor="ctr">
                    <a:lnL>
                      <a:noFill/>
                    </a:lnL>
                    <a:lnR>
                      <a:noFill/>
                    </a:lnR>
                    <a:lnT>
                      <a:noFill/>
                    </a:lnT>
                    <a:lnB>
                      <a:noFill/>
                    </a:lnB>
                  </a:tcPr>
                </a:tc>
                <a:tc>
                  <a:txBody>
                    <a:bodyPr/>
                    <a:lstStyle/>
                    <a:p>
                      <a:r>
                        <a:rPr lang="en-US" sz="1400" b="1" i="1"/>
                        <a:t>I enjoy reading books.</a:t>
                      </a:r>
                      <a:endParaRPr lang="en-US" sz="1400" b="1"/>
                    </a:p>
                  </a:txBody>
                  <a:tcPr marL="69383" marR="69383" marT="34692" marB="34692" anchor="ctr">
                    <a:lnL>
                      <a:noFill/>
                    </a:lnL>
                    <a:lnR>
                      <a:noFill/>
                    </a:lnR>
                    <a:lnT>
                      <a:noFill/>
                    </a:lnT>
                    <a:lnB>
                      <a:noFill/>
                    </a:lnB>
                  </a:tcPr>
                </a:tc>
              </a:tr>
              <a:tr h="722106">
                <a:tc>
                  <a:txBody>
                    <a:bodyPr/>
                    <a:lstStyle/>
                    <a:p>
                      <a:endParaRPr lang="en-US" sz="1400"/>
                    </a:p>
                  </a:txBody>
                  <a:tcPr marL="69383" marR="69383" marT="34692" marB="34692" anchor="ctr">
                    <a:lnL>
                      <a:noFill/>
                    </a:lnL>
                    <a:lnR>
                      <a:noFill/>
                    </a:lnR>
                    <a:lnT>
                      <a:noFill/>
                    </a:lnT>
                    <a:lnB>
                      <a:noFill/>
                    </a:lnB>
                  </a:tcPr>
                </a:tc>
                <a:tc>
                  <a:txBody>
                    <a:bodyPr/>
                    <a:lstStyle/>
                    <a:p>
                      <a:r>
                        <a:rPr lang="en-US" sz="1400" b="1"/>
                        <a:t>After prepositions</a:t>
                      </a:r>
                    </a:p>
                  </a:txBody>
                  <a:tcPr marL="69383" marR="69383" marT="34692" marB="34692" anchor="ctr">
                    <a:lnL>
                      <a:noFill/>
                    </a:lnL>
                    <a:lnR>
                      <a:noFill/>
                    </a:lnR>
                    <a:lnT>
                      <a:noFill/>
                    </a:lnT>
                    <a:lnB>
                      <a:noFill/>
                    </a:lnB>
                  </a:tcPr>
                </a:tc>
                <a:tc>
                  <a:txBody>
                    <a:bodyPr/>
                    <a:lstStyle/>
                    <a:p>
                      <a:r>
                        <a:rPr lang="en-US" sz="1400" b="1" i="1" dirty="0"/>
                        <a:t>She is good at writing.</a:t>
                      </a:r>
                      <a:endParaRPr lang="en-US" sz="1400" b="1" dirty="0"/>
                    </a:p>
                  </a:txBody>
                  <a:tcPr marL="69383" marR="69383" marT="34692" marB="34692" anchor="ctr">
                    <a:lnL>
                      <a:noFill/>
                    </a:lnL>
                    <a:lnR>
                      <a:noFill/>
                    </a:lnR>
                    <a:lnT>
                      <a:noFill/>
                    </a:lnT>
                    <a:lnB>
                      <a:noFill/>
                    </a:lnB>
                  </a:tcPr>
                </a:tc>
              </a:tr>
              <a:tr h="722106">
                <a:tc>
                  <a:txBody>
                    <a:bodyPr/>
                    <a:lstStyle/>
                    <a:p>
                      <a:endParaRPr lang="en-US" sz="1400"/>
                    </a:p>
                  </a:txBody>
                  <a:tcPr marL="69383" marR="69383" marT="34692" marB="34692" anchor="ctr">
                    <a:lnL>
                      <a:noFill/>
                    </a:lnL>
                    <a:lnR>
                      <a:noFill/>
                    </a:lnR>
                    <a:lnT>
                      <a:noFill/>
                    </a:lnT>
                    <a:lnB>
                      <a:noFill/>
                    </a:lnB>
                  </a:tcPr>
                </a:tc>
                <a:tc>
                  <a:txBody>
                    <a:bodyPr/>
                    <a:lstStyle/>
                    <a:p>
                      <a:r>
                        <a:rPr lang="en-US" sz="1400" b="1"/>
                        <a:t>After certain verbs</a:t>
                      </a:r>
                    </a:p>
                  </a:txBody>
                  <a:tcPr marL="69383" marR="69383" marT="34692" marB="34692" anchor="ctr">
                    <a:lnL>
                      <a:noFill/>
                    </a:lnL>
                    <a:lnR>
                      <a:noFill/>
                    </a:lnR>
                    <a:lnT>
                      <a:noFill/>
                    </a:lnT>
                    <a:lnB>
                      <a:noFill/>
                    </a:lnB>
                  </a:tcPr>
                </a:tc>
                <a:tc>
                  <a:txBody>
                    <a:bodyPr/>
                    <a:lstStyle/>
                    <a:p>
                      <a:r>
                        <a:rPr lang="en-US" sz="1400" b="1" i="1" dirty="0"/>
                        <a:t>He avoids eating fast food.</a:t>
                      </a:r>
                      <a:endParaRPr lang="en-US" sz="1400" b="1" dirty="0"/>
                    </a:p>
                  </a:txBody>
                  <a:tcPr marL="69383" marR="69383" marT="34692" marB="34692" anchor="ctr">
                    <a:lnL>
                      <a:noFill/>
                    </a:lnL>
                    <a:lnR>
                      <a:noFill/>
                    </a:lnR>
                    <a:lnT>
                      <a:noFill/>
                    </a:lnT>
                    <a:lnB>
                      <a:noFill/>
                    </a:lnB>
                  </a:tcPr>
                </a:tc>
              </a:tr>
            </a:tbl>
          </a:graphicData>
        </a:graphic>
      </p:graphicFrame>
    </p:spTree>
    <p:extLst>
      <p:ext uri="{BB962C8B-B14F-4D97-AF65-F5344CB8AC3E}">
        <p14:creationId xmlns:p14="http://schemas.microsoft.com/office/powerpoint/2010/main" val="1084356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70561"/>
            <a:ext cx="7315200" cy="1513839"/>
          </a:xfrm>
        </p:spPr>
        <p:txBody>
          <a:bodyPr>
            <a:normAutofit fontScale="90000"/>
          </a:bodyPr>
          <a:lstStyle/>
          <a:p>
            <a:r>
              <a:rPr lang="en-US" b="1" dirty="0"/>
              <a:t>Common Verbs Followed by </a:t>
            </a:r>
            <a:r>
              <a:rPr lang="en-US" b="1" dirty="0" smtClean="0"/>
              <a:t>Infinitives and Gerund </a:t>
            </a:r>
            <a:r>
              <a:rPr lang="en-US" b="1" dirty="0"/>
              <a:t/>
            </a:r>
            <a:br>
              <a:rPr lang="en-US" b="1" dirty="0"/>
            </a:br>
            <a:endParaRPr lang="en-US" dirty="0"/>
          </a:p>
        </p:txBody>
      </p:sp>
      <p:sp>
        <p:nvSpPr>
          <p:cNvPr id="3" name="Content Placeholder 2"/>
          <p:cNvSpPr>
            <a:spLocks noGrp="1"/>
          </p:cNvSpPr>
          <p:nvPr>
            <p:ph idx="1"/>
          </p:nvPr>
        </p:nvSpPr>
        <p:spPr>
          <a:xfrm>
            <a:off x="914400" y="1930401"/>
            <a:ext cx="7315200" cy="4378960"/>
          </a:xfrm>
        </p:spPr>
        <p:txBody>
          <a:bodyPr/>
          <a:lstStyle/>
          <a:p>
            <a:r>
              <a:rPr lang="en-US" b="1" dirty="0" smtClean="0"/>
              <a:t>want </a:t>
            </a:r>
            <a:r>
              <a:rPr lang="en-US" b="1" dirty="0"/>
              <a:t>to</a:t>
            </a:r>
            <a:r>
              <a:rPr lang="en-US" dirty="0"/>
              <a:t>: </a:t>
            </a:r>
            <a:r>
              <a:rPr lang="en-US" i="1" dirty="0"/>
              <a:t>She wants </a:t>
            </a:r>
            <a:r>
              <a:rPr lang="en-US" i="1" dirty="0">
                <a:solidFill>
                  <a:srgbClr val="FF0000"/>
                </a:solidFill>
              </a:rPr>
              <a:t>to travel.</a:t>
            </a:r>
            <a:endParaRPr lang="en-US" dirty="0">
              <a:solidFill>
                <a:srgbClr val="FF0000"/>
              </a:solidFill>
            </a:endParaRPr>
          </a:p>
          <a:p>
            <a:r>
              <a:rPr lang="en-US" b="1" dirty="0"/>
              <a:t>decide to</a:t>
            </a:r>
            <a:r>
              <a:rPr lang="en-US" dirty="0"/>
              <a:t>: </a:t>
            </a:r>
            <a:r>
              <a:rPr lang="en-US" i="1" dirty="0"/>
              <a:t>He decided </a:t>
            </a:r>
            <a:r>
              <a:rPr lang="en-US" i="1" dirty="0">
                <a:solidFill>
                  <a:srgbClr val="FF0000"/>
                </a:solidFill>
              </a:rPr>
              <a:t>to leave</a:t>
            </a:r>
            <a:r>
              <a:rPr lang="en-US" i="1" dirty="0"/>
              <a:t>.</a:t>
            </a:r>
            <a:endParaRPr lang="en-US" dirty="0"/>
          </a:p>
          <a:p>
            <a:r>
              <a:rPr lang="en-US" b="1" dirty="0"/>
              <a:t>hope to</a:t>
            </a:r>
            <a:r>
              <a:rPr lang="en-US" dirty="0"/>
              <a:t>: </a:t>
            </a:r>
            <a:r>
              <a:rPr lang="en-US" i="1" dirty="0"/>
              <a:t>They hope </a:t>
            </a:r>
            <a:r>
              <a:rPr lang="en-US" i="1" dirty="0">
                <a:solidFill>
                  <a:srgbClr val="FF0000"/>
                </a:solidFill>
              </a:rPr>
              <a:t>to win</a:t>
            </a:r>
            <a:r>
              <a:rPr lang="en-US" i="1" dirty="0" smtClean="0">
                <a:solidFill>
                  <a:srgbClr val="FF0000"/>
                </a:solidFill>
              </a:rPr>
              <a:t>.</a:t>
            </a:r>
            <a:endParaRPr lang="en-US" dirty="0">
              <a:solidFill>
                <a:srgbClr val="FF0000"/>
              </a:solidFill>
            </a:endParaRPr>
          </a:p>
          <a:p>
            <a:pPr marL="45720" indent="0">
              <a:buNone/>
            </a:pPr>
            <a:r>
              <a:rPr lang="en-US" dirty="0" smtClean="0"/>
              <a:t>______________________</a:t>
            </a:r>
          </a:p>
          <a:p>
            <a:pPr marL="45720" indent="0">
              <a:buNone/>
            </a:pPr>
            <a:r>
              <a:rPr lang="en-US" b="1" dirty="0"/>
              <a:t>enjoy</a:t>
            </a:r>
            <a:r>
              <a:rPr lang="en-US" dirty="0"/>
              <a:t>: </a:t>
            </a:r>
            <a:r>
              <a:rPr lang="en-US" i="1" dirty="0"/>
              <a:t>I enjoy </a:t>
            </a:r>
            <a:r>
              <a:rPr lang="en-US" i="1" dirty="0">
                <a:solidFill>
                  <a:srgbClr val="FF0000"/>
                </a:solidFill>
              </a:rPr>
              <a:t>painting</a:t>
            </a:r>
            <a:r>
              <a:rPr lang="en-US" i="1" dirty="0" smtClean="0">
                <a:solidFill>
                  <a:srgbClr val="FF0000"/>
                </a:solidFill>
              </a:rPr>
              <a:t>.</a:t>
            </a:r>
          </a:p>
          <a:p>
            <a:pPr marL="45720" indent="0">
              <a:buNone/>
            </a:pPr>
            <a:r>
              <a:rPr lang="en-US" b="1" dirty="0" smtClean="0"/>
              <a:t>avoid</a:t>
            </a:r>
            <a:r>
              <a:rPr lang="en-US" dirty="0"/>
              <a:t>: </a:t>
            </a:r>
            <a:r>
              <a:rPr lang="en-US" i="1" dirty="0"/>
              <a:t>He avoids </a:t>
            </a:r>
            <a:r>
              <a:rPr lang="en-US" i="1" dirty="0">
                <a:solidFill>
                  <a:srgbClr val="FF0000"/>
                </a:solidFill>
              </a:rPr>
              <a:t>speaking</a:t>
            </a:r>
            <a:r>
              <a:rPr lang="en-US" i="1" dirty="0"/>
              <a:t> in public</a:t>
            </a:r>
            <a:r>
              <a:rPr lang="en-US" i="1" dirty="0" smtClean="0"/>
              <a:t>.</a:t>
            </a:r>
          </a:p>
          <a:p>
            <a:pPr marL="45720" indent="0">
              <a:buNone/>
            </a:pPr>
            <a:r>
              <a:rPr lang="en-US" b="1" dirty="0" smtClean="0"/>
              <a:t>consider</a:t>
            </a:r>
            <a:r>
              <a:rPr lang="en-US" dirty="0"/>
              <a:t>: </a:t>
            </a:r>
            <a:r>
              <a:rPr lang="en-US" i="1" dirty="0"/>
              <a:t>She considered </a:t>
            </a:r>
            <a:r>
              <a:rPr lang="en-US" i="1" dirty="0">
                <a:solidFill>
                  <a:srgbClr val="FF0000"/>
                </a:solidFill>
              </a:rPr>
              <a:t>moving</a:t>
            </a:r>
            <a:r>
              <a:rPr lang="en-US" i="1" dirty="0"/>
              <a:t> abroad.</a:t>
            </a:r>
            <a:endParaRPr lang="en-US" dirty="0"/>
          </a:p>
        </p:txBody>
      </p:sp>
    </p:spTree>
    <p:extLst>
      <p:ext uri="{BB962C8B-B14F-4D97-AF65-F5344CB8AC3E}">
        <p14:creationId xmlns:p14="http://schemas.microsoft.com/office/powerpoint/2010/main" val="888548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Verbs That Can Use Both (with Different Meanings)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19292518"/>
              </p:ext>
            </p:extLst>
          </p:nvPr>
        </p:nvGraphicFramePr>
        <p:xfrm>
          <a:off x="914400" y="3579336"/>
          <a:ext cx="7315200" cy="1920240"/>
        </p:xfrm>
        <a:graphic>
          <a:graphicData uri="http://schemas.openxmlformats.org/drawingml/2006/table">
            <a:tbl>
              <a:tblPr/>
              <a:tblGrid>
                <a:gridCol w="2438400"/>
                <a:gridCol w="2438400"/>
                <a:gridCol w="2438400"/>
              </a:tblGrid>
              <a:tr h="0">
                <a:tc>
                  <a:txBody>
                    <a:bodyPr/>
                    <a:lstStyle/>
                    <a:p>
                      <a:r>
                        <a:rPr lang="en-US" b="1" dirty="0">
                          <a:solidFill>
                            <a:srgbClr val="FF0000"/>
                          </a:solidFill>
                        </a:rPr>
                        <a:t>Verb</a:t>
                      </a:r>
                      <a:endParaRPr lang="en-US" dirty="0">
                        <a:solidFill>
                          <a:srgbClr val="FF0000"/>
                        </a:solidFill>
                      </a:endParaRPr>
                    </a:p>
                  </a:txBody>
                  <a:tcPr anchor="ctr">
                    <a:lnL>
                      <a:noFill/>
                    </a:lnL>
                    <a:lnR>
                      <a:noFill/>
                    </a:lnR>
                    <a:lnT>
                      <a:noFill/>
                    </a:lnT>
                    <a:lnB>
                      <a:noFill/>
                    </a:lnB>
                  </a:tcPr>
                </a:tc>
                <a:tc>
                  <a:txBody>
                    <a:bodyPr/>
                    <a:lstStyle/>
                    <a:p>
                      <a:r>
                        <a:rPr lang="en-US" b="1" dirty="0">
                          <a:solidFill>
                            <a:srgbClr val="FFFF00"/>
                          </a:solidFill>
                        </a:rPr>
                        <a:t>Gerund Meaning</a:t>
                      </a:r>
                      <a:endParaRPr lang="en-US" dirty="0">
                        <a:solidFill>
                          <a:srgbClr val="FFFF00"/>
                        </a:solidFill>
                      </a:endParaRPr>
                    </a:p>
                  </a:txBody>
                  <a:tcPr anchor="ctr">
                    <a:lnL>
                      <a:noFill/>
                    </a:lnL>
                    <a:lnR>
                      <a:noFill/>
                    </a:lnR>
                    <a:lnT>
                      <a:noFill/>
                    </a:lnT>
                    <a:lnB>
                      <a:noFill/>
                    </a:lnB>
                  </a:tcPr>
                </a:tc>
                <a:tc>
                  <a:txBody>
                    <a:bodyPr/>
                    <a:lstStyle/>
                    <a:p>
                      <a:r>
                        <a:rPr lang="en-US" b="1" dirty="0">
                          <a:solidFill>
                            <a:srgbClr val="FFFF00"/>
                          </a:solidFill>
                        </a:rPr>
                        <a:t>Infinitive Meaning</a:t>
                      </a:r>
                      <a:endParaRPr lang="en-US" dirty="0">
                        <a:solidFill>
                          <a:srgbClr val="FFFF00"/>
                        </a:solidFill>
                      </a:endParaRPr>
                    </a:p>
                  </a:txBody>
                  <a:tcPr anchor="ctr">
                    <a:lnL>
                      <a:noFill/>
                    </a:lnL>
                    <a:lnR>
                      <a:noFill/>
                    </a:lnR>
                    <a:lnT>
                      <a:noFill/>
                    </a:lnT>
                    <a:lnB>
                      <a:noFill/>
                    </a:lnB>
                  </a:tcPr>
                </a:tc>
              </a:tr>
              <a:tr h="0">
                <a:tc>
                  <a:txBody>
                    <a:bodyPr/>
                    <a:lstStyle/>
                    <a:p>
                      <a:r>
                        <a:rPr lang="en-US" b="1" dirty="0">
                          <a:solidFill>
                            <a:srgbClr val="FF0000"/>
                          </a:solidFill>
                        </a:rPr>
                        <a:t>stop</a:t>
                      </a:r>
                      <a:endParaRPr lang="en-US" dirty="0">
                        <a:solidFill>
                          <a:srgbClr val="FF0000"/>
                        </a:solidFill>
                      </a:endParaRPr>
                    </a:p>
                  </a:txBody>
                  <a:tcPr anchor="ctr">
                    <a:lnL>
                      <a:noFill/>
                    </a:lnL>
                    <a:lnR>
                      <a:noFill/>
                    </a:lnR>
                    <a:lnT>
                      <a:noFill/>
                    </a:lnT>
                    <a:lnB>
                      <a:noFill/>
                    </a:lnB>
                  </a:tcPr>
                </a:tc>
                <a:tc>
                  <a:txBody>
                    <a:bodyPr/>
                    <a:lstStyle/>
                    <a:p>
                      <a:r>
                        <a:rPr lang="en-US" i="1"/>
                        <a:t>She stopped smoking.</a:t>
                      </a:r>
                      <a:r>
                        <a:rPr lang="en-US"/>
                        <a:t> (She quit the habit.)</a:t>
                      </a:r>
                    </a:p>
                  </a:txBody>
                  <a:tcPr anchor="ctr">
                    <a:lnL>
                      <a:noFill/>
                    </a:lnL>
                    <a:lnR>
                      <a:noFill/>
                    </a:lnR>
                    <a:lnT>
                      <a:noFill/>
                    </a:lnT>
                    <a:lnB>
                      <a:noFill/>
                    </a:lnB>
                  </a:tcPr>
                </a:tc>
                <a:tc>
                  <a:txBody>
                    <a:bodyPr/>
                    <a:lstStyle/>
                    <a:p>
                      <a:r>
                        <a:rPr lang="en-US" i="1"/>
                        <a:t>She stopped to smoke.</a:t>
                      </a:r>
                      <a:r>
                        <a:rPr lang="en-US"/>
                        <a:t> (She paused to have a cigarette.)</a:t>
                      </a:r>
                    </a:p>
                  </a:txBody>
                  <a:tcPr anchor="ctr">
                    <a:lnL>
                      <a:noFill/>
                    </a:lnL>
                    <a:lnR>
                      <a:noFill/>
                    </a:lnR>
                    <a:lnT>
                      <a:noFill/>
                    </a:lnT>
                    <a:lnB>
                      <a:noFill/>
                    </a:lnB>
                  </a:tcPr>
                </a:tc>
              </a:tr>
              <a:tr h="0">
                <a:tc>
                  <a:txBody>
                    <a:bodyPr/>
                    <a:lstStyle/>
                    <a:p>
                      <a:r>
                        <a:rPr lang="en-US" b="1" dirty="0">
                          <a:solidFill>
                            <a:srgbClr val="FF0000"/>
                          </a:solidFill>
                        </a:rPr>
                        <a:t>remember</a:t>
                      </a:r>
                      <a:endParaRPr lang="en-US" dirty="0">
                        <a:solidFill>
                          <a:srgbClr val="FF0000"/>
                        </a:solidFill>
                      </a:endParaRPr>
                    </a:p>
                  </a:txBody>
                  <a:tcPr anchor="ctr">
                    <a:lnL>
                      <a:noFill/>
                    </a:lnL>
                    <a:lnR>
                      <a:noFill/>
                    </a:lnR>
                    <a:lnT>
                      <a:noFill/>
                    </a:lnT>
                    <a:lnB>
                      <a:noFill/>
                    </a:lnB>
                  </a:tcPr>
                </a:tc>
                <a:tc>
                  <a:txBody>
                    <a:bodyPr/>
                    <a:lstStyle/>
                    <a:p>
                      <a:r>
                        <a:rPr lang="en-US" i="1" dirty="0"/>
                        <a:t>I remember meeting him.</a:t>
                      </a:r>
                      <a:r>
                        <a:rPr lang="en-US" dirty="0"/>
                        <a:t> (A past memory)</a:t>
                      </a:r>
                    </a:p>
                  </a:txBody>
                  <a:tcPr anchor="ctr">
                    <a:lnL>
                      <a:noFill/>
                    </a:lnL>
                    <a:lnR>
                      <a:noFill/>
                    </a:lnR>
                    <a:lnT>
                      <a:noFill/>
                    </a:lnT>
                    <a:lnB>
                      <a:noFill/>
                    </a:lnB>
                  </a:tcPr>
                </a:tc>
                <a:tc>
                  <a:txBody>
                    <a:bodyPr/>
                    <a:lstStyle/>
                    <a:p>
                      <a:r>
                        <a:rPr lang="en-US" i="1" dirty="0"/>
                        <a:t>Remember to call him.</a:t>
                      </a:r>
                      <a:r>
                        <a:rPr lang="en-US" dirty="0"/>
                        <a:t> (A future action)</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757176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73761"/>
            <a:ext cx="7315200" cy="751839"/>
          </a:xfrm>
        </p:spPr>
        <p:txBody>
          <a:bodyPr/>
          <a:lstStyle/>
          <a:p>
            <a:r>
              <a:rPr lang="en-US" dirty="0" smtClean="0"/>
              <a:t>Note</a:t>
            </a:r>
            <a:endParaRPr lang="en-US" dirty="0"/>
          </a:p>
        </p:txBody>
      </p:sp>
      <p:sp>
        <p:nvSpPr>
          <p:cNvPr id="3" name="Content Placeholder 2"/>
          <p:cNvSpPr>
            <a:spLocks noGrp="1"/>
          </p:cNvSpPr>
          <p:nvPr>
            <p:ph idx="1"/>
          </p:nvPr>
        </p:nvSpPr>
        <p:spPr>
          <a:xfrm>
            <a:off x="914400" y="1981201"/>
            <a:ext cx="7315200" cy="4328160"/>
          </a:xfrm>
        </p:spPr>
        <p:txBody>
          <a:bodyPr>
            <a:normAutofit fontScale="92500" lnSpcReduction="20000"/>
          </a:bodyPr>
          <a:lstStyle/>
          <a:p>
            <a:r>
              <a:rPr lang="en-US" sz="3200" b="1" dirty="0">
                <a:solidFill>
                  <a:srgbClr val="FFFF00"/>
                </a:solidFill>
              </a:rPr>
              <a:t>Infinitives and gerunds can be used interchangeably as the object of some verbs, such as </a:t>
            </a:r>
            <a:r>
              <a:rPr lang="en-US" sz="3200" b="1" i="1" dirty="0">
                <a:solidFill>
                  <a:srgbClr val="FF0000"/>
                </a:solidFill>
              </a:rPr>
              <a:t>start</a:t>
            </a:r>
            <a:r>
              <a:rPr lang="en-US" sz="3200" b="1" dirty="0">
                <a:solidFill>
                  <a:srgbClr val="FF0000"/>
                </a:solidFill>
              </a:rPr>
              <a:t>, </a:t>
            </a:r>
            <a:r>
              <a:rPr lang="en-US" sz="3200" b="1" i="1" dirty="0">
                <a:solidFill>
                  <a:srgbClr val="FF0000"/>
                </a:solidFill>
              </a:rPr>
              <a:t>begin</a:t>
            </a:r>
            <a:r>
              <a:rPr lang="en-US" sz="3200" b="1" dirty="0">
                <a:solidFill>
                  <a:srgbClr val="FF0000"/>
                </a:solidFill>
              </a:rPr>
              <a:t>, </a:t>
            </a:r>
            <a:r>
              <a:rPr lang="en-US" sz="3200" b="1" i="1" dirty="0">
                <a:solidFill>
                  <a:srgbClr val="FF0000"/>
                </a:solidFill>
              </a:rPr>
              <a:t>continue</a:t>
            </a:r>
            <a:r>
              <a:rPr lang="en-US" sz="3200" b="1" dirty="0">
                <a:solidFill>
                  <a:srgbClr val="FF0000"/>
                </a:solidFill>
              </a:rPr>
              <a:t>, </a:t>
            </a:r>
            <a:r>
              <a:rPr lang="en-US" sz="3200" b="1" i="1" dirty="0">
                <a:solidFill>
                  <a:srgbClr val="FF0000"/>
                </a:solidFill>
              </a:rPr>
              <a:t>love</a:t>
            </a:r>
            <a:r>
              <a:rPr lang="en-US" sz="3200" b="1" dirty="0">
                <a:solidFill>
                  <a:srgbClr val="FF0000"/>
                </a:solidFill>
              </a:rPr>
              <a:t>, </a:t>
            </a:r>
            <a:r>
              <a:rPr lang="en-US" sz="3200" b="1" i="1" dirty="0">
                <a:solidFill>
                  <a:srgbClr val="FF0000"/>
                </a:solidFill>
              </a:rPr>
              <a:t>like</a:t>
            </a:r>
            <a:r>
              <a:rPr lang="en-US" sz="3200" b="1" dirty="0">
                <a:solidFill>
                  <a:srgbClr val="FF0000"/>
                </a:solidFill>
              </a:rPr>
              <a:t>, </a:t>
            </a:r>
            <a:endParaRPr lang="en-US" sz="3200" b="1" dirty="0" smtClean="0">
              <a:solidFill>
                <a:srgbClr val="FF0000"/>
              </a:solidFill>
            </a:endParaRPr>
          </a:p>
          <a:p>
            <a:pPr marL="45720" indent="0">
              <a:buNone/>
            </a:pPr>
            <a:r>
              <a:rPr lang="en-US" sz="3200" b="1" i="1" dirty="0" smtClean="0">
                <a:solidFill>
                  <a:srgbClr val="FF0000"/>
                </a:solidFill>
              </a:rPr>
              <a:t>prefer</a:t>
            </a:r>
            <a:r>
              <a:rPr lang="en-US" sz="3200" b="1" dirty="0">
                <a:solidFill>
                  <a:srgbClr val="FF0000"/>
                </a:solidFill>
              </a:rPr>
              <a:t>, </a:t>
            </a:r>
            <a:r>
              <a:rPr lang="en-US" sz="3200" b="1" i="1" dirty="0">
                <a:solidFill>
                  <a:srgbClr val="FF0000"/>
                </a:solidFill>
              </a:rPr>
              <a:t>hate</a:t>
            </a:r>
            <a:r>
              <a:rPr lang="en-US" sz="3200" b="1" dirty="0">
                <a:solidFill>
                  <a:srgbClr val="FFFF00"/>
                </a:solidFill>
              </a:rPr>
              <a:t>.</a:t>
            </a:r>
            <a:endParaRPr lang="en-US" sz="3200" b="1" dirty="0" smtClean="0">
              <a:solidFill>
                <a:srgbClr val="FFFF00"/>
              </a:solidFill>
            </a:endParaRPr>
          </a:p>
          <a:p>
            <a:r>
              <a:rPr lang="en-US" sz="3200" b="1" dirty="0" smtClean="0">
                <a:solidFill>
                  <a:srgbClr val="FF0000"/>
                </a:solidFill>
              </a:rPr>
              <a:t>Infinitive</a:t>
            </a:r>
            <a:r>
              <a:rPr lang="en-US" sz="3200" dirty="0" smtClean="0">
                <a:solidFill>
                  <a:srgbClr val="FFFF00"/>
                </a:solidFill>
              </a:rPr>
              <a:t> </a:t>
            </a:r>
            <a:r>
              <a:rPr lang="en-US" sz="3200" dirty="0">
                <a:solidFill>
                  <a:srgbClr val="FFFF00"/>
                </a:solidFill>
              </a:rPr>
              <a:t>after verbs expressing </a:t>
            </a:r>
            <a:r>
              <a:rPr lang="en-US" sz="3200" b="1" dirty="0">
                <a:solidFill>
                  <a:srgbClr val="FFFF00"/>
                </a:solidFill>
              </a:rPr>
              <a:t>desire</a:t>
            </a:r>
            <a:r>
              <a:rPr lang="en-US" sz="3200" dirty="0">
                <a:solidFill>
                  <a:srgbClr val="FFFF00"/>
                </a:solidFill>
              </a:rPr>
              <a:t> or </a:t>
            </a:r>
            <a:r>
              <a:rPr lang="en-US" sz="3200" b="1" dirty="0">
                <a:solidFill>
                  <a:srgbClr val="FFFF00"/>
                </a:solidFill>
              </a:rPr>
              <a:t>intention</a:t>
            </a:r>
            <a:r>
              <a:rPr lang="en-US" sz="3200" dirty="0">
                <a:solidFill>
                  <a:srgbClr val="FFFF00"/>
                </a:solidFill>
              </a:rPr>
              <a:t> (e.g., </a:t>
            </a:r>
            <a:r>
              <a:rPr lang="en-US" sz="3200" i="1" dirty="0">
                <a:solidFill>
                  <a:srgbClr val="FFFF00"/>
                </a:solidFill>
              </a:rPr>
              <a:t>want</a:t>
            </a:r>
            <a:r>
              <a:rPr lang="en-US" sz="3200" dirty="0">
                <a:solidFill>
                  <a:srgbClr val="FFFF00"/>
                </a:solidFill>
              </a:rPr>
              <a:t>, </a:t>
            </a:r>
            <a:r>
              <a:rPr lang="en-US" sz="3200" i="1" dirty="0">
                <a:solidFill>
                  <a:srgbClr val="FFFF00"/>
                </a:solidFill>
              </a:rPr>
              <a:t>would like</a:t>
            </a:r>
            <a:r>
              <a:rPr lang="en-US" sz="3200" dirty="0">
                <a:solidFill>
                  <a:srgbClr val="FFFF00"/>
                </a:solidFill>
              </a:rPr>
              <a:t>).</a:t>
            </a:r>
            <a:r>
              <a:rPr lang="en-US" sz="3200" b="1" dirty="0">
                <a:solidFill>
                  <a:srgbClr val="FF0000"/>
                </a:solidFill>
              </a:rPr>
              <a:t>Gerund</a:t>
            </a:r>
            <a:r>
              <a:rPr lang="en-US" sz="3200" dirty="0">
                <a:solidFill>
                  <a:srgbClr val="FFFF00"/>
                </a:solidFill>
              </a:rPr>
              <a:t> after verbs describing </a:t>
            </a:r>
            <a:r>
              <a:rPr lang="en-US" sz="3200" b="1" dirty="0">
                <a:solidFill>
                  <a:srgbClr val="FFFF00"/>
                </a:solidFill>
              </a:rPr>
              <a:t>actions</a:t>
            </a:r>
            <a:r>
              <a:rPr lang="en-US" sz="3200" dirty="0">
                <a:solidFill>
                  <a:srgbClr val="FFFF00"/>
                </a:solidFill>
              </a:rPr>
              <a:t> or </a:t>
            </a:r>
            <a:r>
              <a:rPr lang="en-US" sz="3200" b="1" dirty="0">
                <a:solidFill>
                  <a:srgbClr val="FFFF00"/>
                </a:solidFill>
              </a:rPr>
              <a:t>processes</a:t>
            </a:r>
            <a:r>
              <a:rPr lang="en-US" sz="3200" dirty="0">
                <a:solidFill>
                  <a:srgbClr val="FFFF00"/>
                </a:solidFill>
              </a:rPr>
              <a:t> that are </a:t>
            </a:r>
            <a:r>
              <a:rPr lang="en-US" sz="3200" b="1" dirty="0">
                <a:solidFill>
                  <a:srgbClr val="FFFF00"/>
                </a:solidFill>
              </a:rPr>
              <a:t>ongoing</a:t>
            </a:r>
            <a:r>
              <a:rPr lang="en-US" sz="3200" dirty="0">
                <a:solidFill>
                  <a:srgbClr val="FFFF00"/>
                </a:solidFill>
              </a:rPr>
              <a:t> or </a:t>
            </a:r>
            <a:r>
              <a:rPr lang="en-US" sz="3200" b="1" dirty="0">
                <a:solidFill>
                  <a:srgbClr val="FFFF00"/>
                </a:solidFill>
              </a:rPr>
              <a:t>habitual</a:t>
            </a:r>
            <a:r>
              <a:rPr lang="en-US" sz="3200" dirty="0">
                <a:solidFill>
                  <a:srgbClr val="FFFF00"/>
                </a:solidFill>
              </a:rPr>
              <a:t> (e.g., </a:t>
            </a:r>
            <a:r>
              <a:rPr lang="en-US" sz="3200" i="1" dirty="0">
                <a:solidFill>
                  <a:srgbClr val="FFFF00"/>
                </a:solidFill>
              </a:rPr>
              <a:t>like</a:t>
            </a:r>
            <a:r>
              <a:rPr lang="en-US" sz="3200" dirty="0">
                <a:solidFill>
                  <a:srgbClr val="FFFF00"/>
                </a:solidFill>
              </a:rPr>
              <a:t> when referring to the action itself).</a:t>
            </a:r>
          </a:p>
        </p:txBody>
      </p:sp>
    </p:spTree>
    <p:extLst>
      <p:ext uri="{BB962C8B-B14F-4D97-AF65-F5344CB8AC3E}">
        <p14:creationId xmlns:p14="http://schemas.microsoft.com/office/powerpoint/2010/main" val="4066025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Time Is it?</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7" y="2912428"/>
            <a:ext cx="5872465" cy="353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631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9121"/>
            <a:ext cx="7315200" cy="772159"/>
          </a:xfrm>
        </p:spPr>
        <p:txBody>
          <a:bodyPr/>
          <a:lstStyle/>
          <a:p>
            <a:r>
              <a:rPr lang="en-US" dirty="0" smtClean="0"/>
              <a:t>Reading Text: what time is it?</a:t>
            </a:r>
            <a:endParaRPr lang="en-US" dirty="0"/>
          </a:p>
        </p:txBody>
      </p:sp>
      <p:sp>
        <p:nvSpPr>
          <p:cNvPr id="3" name="Content Placeholder 2"/>
          <p:cNvSpPr>
            <a:spLocks noGrp="1"/>
          </p:cNvSpPr>
          <p:nvPr>
            <p:ph idx="1"/>
          </p:nvPr>
        </p:nvSpPr>
        <p:spPr>
          <a:xfrm>
            <a:off x="914400" y="1513841"/>
            <a:ext cx="7315200" cy="4795520"/>
          </a:xfrm>
        </p:spPr>
        <p:txBody>
          <a:bodyPr>
            <a:normAutofit/>
          </a:bodyPr>
          <a:lstStyle/>
          <a:p>
            <a:pPr algn="just"/>
            <a:r>
              <a:rPr lang="en-US" b="1" dirty="0">
                <a:solidFill>
                  <a:srgbClr val="FFFF00"/>
                </a:solidFill>
              </a:rPr>
              <a:t>The passage traces the evolution of timekeeping methods throughout history. In ancient times, people used natural elements to measure time. About 5,500 years ago, the Egyptians invented the sun clock, a large stone structure that used shadows to indicate time, particularly midday. Around 3,500 years ago, they developed the sundial, a smaller device that could measure time for half a day. However, these methods were ineffective during cloudy weather or at night.</a:t>
            </a:r>
          </a:p>
          <a:p>
            <a:pPr algn="just"/>
            <a:endParaRPr lang="en-US" b="1" dirty="0">
              <a:solidFill>
                <a:srgbClr val="FFFF00"/>
              </a:solidFill>
            </a:endParaRPr>
          </a:p>
          <a:p>
            <a:endParaRPr lang="en-US" dirty="0"/>
          </a:p>
        </p:txBody>
      </p:sp>
    </p:spTree>
    <p:extLst>
      <p:ext uri="{BB962C8B-B14F-4D97-AF65-F5344CB8AC3E}">
        <p14:creationId xmlns:p14="http://schemas.microsoft.com/office/powerpoint/2010/main" val="2241459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3201"/>
            <a:ext cx="7315200" cy="1015999"/>
          </a:xfrm>
        </p:spPr>
        <p:txBody>
          <a:bodyPr/>
          <a:lstStyle/>
          <a:p>
            <a:r>
              <a:rPr lang="en-US" dirty="0" smtClean="0"/>
              <a:t>Egyptian Clock: Sun Clock  </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736725"/>
            <a:ext cx="7315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5961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Sundial Clock </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5840" y="2770188"/>
            <a:ext cx="6573519" cy="353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123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r>
              <a:rPr lang="en-US" b="1" dirty="0">
                <a:solidFill>
                  <a:srgbClr val="FFFF00"/>
                </a:solidFill>
              </a:rPr>
              <a:t>Next, the Egyptians invented the water clock around 3,400 years ago. This clock worked by measuring the flow of water from one container to another, which would move a lever to indicate time. Though popular in the Middle East and China, water clocks were not always accurate.</a:t>
            </a:r>
          </a:p>
        </p:txBody>
      </p:sp>
    </p:spTree>
    <p:extLst>
      <p:ext uri="{BB962C8B-B14F-4D97-AF65-F5344CB8AC3E}">
        <p14:creationId xmlns:p14="http://schemas.microsoft.com/office/powerpoint/2010/main" val="1076665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5281"/>
            <a:ext cx="7315200" cy="1615439"/>
          </a:xfrm>
        </p:spPr>
        <p:txBody>
          <a:bodyPr/>
          <a:lstStyle/>
          <a:p>
            <a:r>
              <a:rPr lang="en-US" dirty="0" smtClean="0"/>
              <a:t>Water clock</a:t>
            </a:r>
            <a:endParaRPr lang="en-US" dirty="0"/>
          </a:p>
        </p:txBody>
      </p:sp>
      <p:sp>
        <p:nvSpPr>
          <p:cNvPr id="4" name="Content Placeholder 3"/>
          <p:cNvSpPr>
            <a:spLocks noGrp="1"/>
          </p:cNvSpPr>
          <p:nvPr>
            <p:ph idx="1"/>
          </p:nvPr>
        </p:nvSpPr>
        <p:spPr/>
        <p:txBody>
          <a:bodyPr/>
          <a:lstStyle/>
          <a:p>
            <a:endParaRPr lang="en-US"/>
          </a:p>
        </p:txBody>
      </p:sp>
      <p:pic>
        <p:nvPicPr>
          <p:cNvPr id="3076" name="Picture 4" descr="Clepsydra - water clock - 3D model by arloopa (@arloopa) [20c4ca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03121"/>
            <a:ext cx="7315200" cy="440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733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2" descr="Official Website | Tissot® In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9144000" cy="6962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849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r>
              <a:rPr lang="en-US" b="1" dirty="0">
                <a:solidFill>
                  <a:srgbClr val="FFFF00"/>
                </a:solidFill>
              </a:rPr>
              <a:t>In the 13th century, the mechanical clock was introduced, providing greater accuracy but at a high cost. Over the centuries, mechanical clocks evolved, especially with the addition of springs around 1500, which made the clocks smaller and more precise, eventually reaching accuracy levels of one-hundredth of a second per day.</a:t>
            </a:r>
          </a:p>
          <a:p>
            <a:endParaRPr lang="en-US" dirty="0"/>
          </a:p>
        </p:txBody>
      </p:sp>
    </p:spTree>
    <p:extLst>
      <p:ext uri="{BB962C8B-B14F-4D97-AF65-F5344CB8AC3E}">
        <p14:creationId xmlns:p14="http://schemas.microsoft.com/office/powerpoint/2010/main" val="875085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47041"/>
            <a:ext cx="7315200" cy="1188719"/>
          </a:xfrm>
        </p:spPr>
        <p:txBody>
          <a:bodyPr/>
          <a:lstStyle/>
          <a:p>
            <a:r>
              <a:rPr lang="en-US" dirty="0" smtClean="0"/>
              <a:t>Mechanical clock </a:t>
            </a:r>
            <a:endParaRPr lang="en-US" dirty="0"/>
          </a:p>
        </p:txBody>
      </p:sp>
      <p:sp>
        <p:nvSpPr>
          <p:cNvPr id="3" name="Content Placeholder 2"/>
          <p:cNvSpPr>
            <a:spLocks noGrp="1"/>
          </p:cNvSpPr>
          <p:nvPr>
            <p:ph idx="1"/>
          </p:nvPr>
        </p:nvSpPr>
        <p:spPr/>
        <p:txBody>
          <a:bodyPr/>
          <a:lstStyle/>
          <a:p>
            <a:endParaRPr lang="en-US"/>
          </a:p>
        </p:txBody>
      </p:sp>
      <p:pic>
        <p:nvPicPr>
          <p:cNvPr id="4098" name="Picture 2" descr="Mechanical Clocks: A COVID Shelter-in-Place Story | by Chris Sullivan | The  Startup | 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53188"/>
            <a:ext cx="7193279" cy="365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595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solidFill>
                  <a:srgbClr val="FFFF00"/>
                </a:solidFill>
              </a:rPr>
              <a:t>In 1927, the quartz clock was developed, which was more accurate due to the regular vibrations of quartz when an electric current passed through it. This made clocks cheaper and more widely used in business, transportation, and markets.</a:t>
            </a:r>
          </a:p>
          <a:p>
            <a:endParaRPr lang="en-US" dirty="0"/>
          </a:p>
        </p:txBody>
      </p:sp>
    </p:spTree>
    <p:extLst>
      <p:ext uri="{BB962C8B-B14F-4D97-AF65-F5344CB8AC3E}">
        <p14:creationId xmlns:p14="http://schemas.microsoft.com/office/powerpoint/2010/main" val="1950985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1"/>
            <a:ext cx="7315200" cy="1005839"/>
          </a:xfrm>
        </p:spPr>
        <p:txBody>
          <a:bodyPr/>
          <a:lstStyle/>
          <a:p>
            <a:r>
              <a:rPr lang="en-US" dirty="0" smtClean="0"/>
              <a:t>Quartz Clock </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5167" y="1768475"/>
            <a:ext cx="6053666" cy="454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3016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solidFill>
                  <a:srgbClr val="FFFF00"/>
                </a:solidFill>
              </a:rPr>
              <a:t>By 1956, the digital clock was introduced, and today, satellites provide the exact time to devices like cell phones. Despite all these advancements, many people still struggle with punctuality and keeping appointments.</a:t>
            </a:r>
          </a:p>
          <a:p>
            <a:endParaRPr lang="en-US" dirty="0"/>
          </a:p>
        </p:txBody>
      </p:sp>
    </p:spTree>
    <p:extLst>
      <p:ext uri="{BB962C8B-B14F-4D97-AF65-F5344CB8AC3E}">
        <p14:creationId xmlns:p14="http://schemas.microsoft.com/office/powerpoint/2010/main" val="1538757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clock  </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7350" y="2939256"/>
            <a:ext cx="58293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4509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2561"/>
            <a:ext cx="7315200" cy="690879"/>
          </a:xfrm>
        </p:spPr>
        <p:txBody>
          <a:bodyPr>
            <a:normAutofit fontScale="90000"/>
          </a:bodyPr>
          <a:lstStyle/>
          <a:p>
            <a:r>
              <a:rPr lang="en-US" dirty="0" smtClean="0"/>
              <a:t>Reading 2: What Time is it?</a:t>
            </a:r>
            <a:endParaRPr lang="en-US" dirty="0"/>
          </a:p>
        </p:txBody>
      </p:sp>
      <p:sp>
        <p:nvSpPr>
          <p:cNvPr id="3" name="Content Placeholder 2"/>
          <p:cNvSpPr>
            <a:spLocks noGrp="1"/>
          </p:cNvSpPr>
          <p:nvPr>
            <p:ph idx="1"/>
          </p:nvPr>
        </p:nvSpPr>
        <p:spPr>
          <a:xfrm>
            <a:off x="914400" y="1016001"/>
            <a:ext cx="7315200" cy="5293360"/>
          </a:xfrm>
        </p:spPr>
        <p:txBody>
          <a:bodyPr>
            <a:normAutofit fontScale="85000" lnSpcReduction="20000"/>
          </a:bodyPr>
          <a:lstStyle/>
          <a:p>
            <a:r>
              <a:rPr lang="en-US" b="1" dirty="0" smtClean="0">
                <a:solidFill>
                  <a:srgbClr val="FF0000"/>
                </a:solidFill>
              </a:rPr>
              <a:t>Skimming</a:t>
            </a:r>
            <a:endParaRPr lang="en-US" b="1" dirty="0">
              <a:solidFill>
                <a:srgbClr val="FF0000"/>
              </a:solidFill>
            </a:endParaRPr>
          </a:p>
          <a:p>
            <a:r>
              <a:rPr lang="en-US" dirty="0"/>
              <a:t>The passage is </a:t>
            </a:r>
            <a:r>
              <a:rPr lang="en-US" b="1" dirty="0"/>
              <a:t>about the history of clocks</a:t>
            </a:r>
            <a:r>
              <a:rPr lang="en-US" dirty="0"/>
              <a:t>.</a:t>
            </a:r>
          </a:p>
          <a:p>
            <a:r>
              <a:rPr lang="en-US" b="1" dirty="0"/>
              <a:t>Close Reading:</a:t>
            </a:r>
          </a:p>
          <a:p>
            <a:r>
              <a:rPr lang="en-US" b="1" dirty="0" smtClean="0">
                <a:solidFill>
                  <a:srgbClr val="FF0000"/>
                </a:solidFill>
              </a:rPr>
              <a:t>2</a:t>
            </a:r>
            <a:r>
              <a:rPr lang="en-US" b="1" dirty="0">
                <a:solidFill>
                  <a:srgbClr val="FF0000"/>
                </a:solidFill>
              </a:rPr>
              <a:t>. Write the answers to these questions.</a:t>
            </a:r>
            <a:endParaRPr lang="en-US" dirty="0">
              <a:solidFill>
                <a:srgbClr val="FF0000"/>
              </a:solidFill>
            </a:endParaRPr>
          </a:p>
          <a:p>
            <a:r>
              <a:rPr lang="en-US" b="1" dirty="0">
                <a:solidFill>
                  <a:srgbClr val="FF0000"/>
                </a:solidFill>
              </a:rPr>
              <a:t>Why was the sundial an improvement over the sun clock?</a:t>
            </a:r>
            <a:endParaRPr lang="en-US" dirty="0">
              <a:solidFill>
                <a:srgbClr val="FF0000"/>
              </a:solidFill>
            </a:endParaRPr>
          </a:p>
          <a:p>
            <a:pPr lvl="1"/>
            <a:r>
              <a:rPr lang="en-US" dirty="0"/>
              <a:t>The sundial was smaller and more portable than the sun clock and could measure time for half a day.</a:t>
            </a:r>
          </a:p>
          <a:p>
            <a:r>
              <a:rPr lang="en-US" b="1" dirty="0">
                <a:solidFill>
                  <a:srgbClr val="FF0000"/>
                </a:solidFill>
              </a:rPr>
              <a:t>What was one problem with both the sun clock and sundial?</a:t>
            </a:r>
            <a:endParaRPr lang="en-US" dirty="0">
              <a:solidFill>
                <a:srgbClr val="FF0000"/>
              </a:solidFill>
            </a:endParaRPr>
          </a:p>
          <a:p>
            <a:pPr lvl="1"/>
            <a:r>
              <a:rPr lang="en-US" dirty="0"/>
              <a:t>Both the sun clock and sundial were ineffective on cloudy days or at night.</a:t>
            </a:r>
          </a:p>
          <a:p>
            <a:r>
              <a:rPr lang="en-US" b="1" dirty="0">
                <a:solidFill>
                  <a:srgbClr val="FF0000"/>
                </a:solidFill>
              </a:rPr>
              <a:t>Where were water clocks used?</a:t>
            </a:r>
            <a:endParaRPr lang="en-US" dirty="0">
              <a:solidFill>
                <a:srgbClr val="FF0000"/>
              </a:solidFill>
            </a:endParaRPr>
          </a:p>
          <a:p>
            <a:pPr lvl="1"/>
            <a:r>
              <a:rPr lang="en-US" dirty="0"/>
              <a:t>Water clocks were used in Egypt, the Middle East, and China.</a:t>
            </a:r>
          </a:p>
          <a:p>
            <a:r>
              <a:rPr lang="en-US" b="1" dirty="0">
                <a:solidFill>
                  <a:srgbClr val="FF0000"/>
                </a:solidFill>
              </a:rPr>
              <a:t>When did clocks begin to be more accurate?</a:t>
            </a:r>
            <a:endParaRPr lang="en-US" dirty="0">
              <a:solidFill>
                <a:srgbClr val="FF0000"/>
              </a:solidFill>
            </a:endParaRPr>
          </a:p>
          <a:p>
            <a:pPr lvl="1"/>
            <a:r>
              <a:rPr lang="en-US" dirty="0"/>
              <a:t>Clocks began to be more accurate in the 13th century with the invention of the mechanical clock, and later improvements like the addition of springs around 1500 made them more accurate.</a:t>
            </a:r>
          </a:p>
          <a:p>
            <a:r>
              <a:rPr lang="en-US" b="1" dirty="0">
                <a:solidFill>
                  <a:srgbClr val="FF0000"/>
                </a:solidFill>
              </a:rPr>
              <a:t>What improved the accuracy of the mechanical clock?</a:t>
            </a:r>
            <a:endParaRPr lang="en-US" dirty="0">
              <a:solidFill>
                <a:srgbClr val="FF0000"/>
              </a:solidFill>
            </a:endParaRPr>
          </a:p>
          <a:p>
            <a:pPr lvl="1"/>
            <a:r>
              <a:rPr lang="en-US" dirty="0"/>
              <a:t>The addition of springs around 1500 improved the accuracy of the mechanical clock.</a:t>
            </a:r>
          </a:p>
          <a:p>
            <a:r>
              <a:rPr lang="en-US" b="1" dirty="0">
                <a:solidFill>
                  <a:srgbClr val="FF0000"/>
                </a:solidFill>
              </a:rPr>
              <a:t>When did people start to rely on clocks to run businesses?</a:t>
            </a:r>
            <a:endParaRPr lang="en-US" dirty="0">
              <a:solidFill>
                <a:srgbClr val="FF0000"/>
              </a:solidFill>
            </a:endParaRPr>
          </a:p>
          <a:p>
            <a:pPr lvl="1"/>
            <a:r>
              <a:rPr lang="en-US" dirty="0"/>
              <a:t>People started to rely on clocks to run businesses after the development of quartz clocks in 1927.</a:t>
            </a:r>
          </a:p>
          <a:p>
            <a:endParaRPr lang="en-US" dirty="0"/>
          </a:p>
        </p:txBody>
      </p:sp>
    </p:spTree>
    <p:extLst>
      <p:ext uri="{BB962C8B-B14F-4D97-AF65-F5344CB8AC3E}">
        <p14:creationId xmlns:p14="http://schemas.microsoft.com/office/powerpoint/2010/main" val="821631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19761"/>
            <a:ext cx="7315200" cy="1087119"/>
          </a:xfrm>
        </p:spPr>
        <p:txBody>
          <a:bodyPr/>
          <a:lstStyle/>
          <a:p>
            <a:r>
              <a:rPr lang="en-US" dirty="0" smtClean="0"/>
              <a:t>Writing Task</a:t>
            </a:r>
            <a:endParaRPr lang="en-US" dirty="0"/>
          </a:p>
        </p:txBody>
      </p:sp>
      <p:sp>
        <p:nvSpPr>
          <p:cNvPr id="3" name="Content Placeholder 2"/>
          <p:cNvSpPr>
            <a:spLocks noGrp="1"/>
          </p:cNvSpPr>
          <p:nvPr>
            <p:ph idx="1"/>
          </p:nvPr>
        </p:nvSpPr>
        <p:spPr>
          <a:xfrm>
            <a:off x="914400" y="1910081"/>
            <a:ext cx="7315200" cy="4399280"/>
          </a:xfrm>
        </p:spPr>
        <p:txBody>
          <a:bodyPr/>
          <a:lstStyle/>
          <a:p>
            <a:r>
              <a:rPr lang="en-US" dirty="0" smtClean="0"/>
              <a:t>Brainstorming activity:</a:t>
            </a:r>
          </a:p>
          <a:p>
            <a:pPr marL="45720" indent="0">
              <a:buNone/>
            </a:pPr>
            <a:r>
              <a:rPr lang="en-US" dirty="0" smtClean="0"/>
              <a:t>To </a:t>
            </a:r>
            <a:r>
              <a:rPr lang="en-US" dirty="0"/>
              <a:t>have </a:t>
            </a:r>
            <a:r>
              <a:rPr lang="en-US" dirty="0" smtClean="0"/>
              <a:t>more </a:t>
            </a:r>
            <a:r>
              <a:rPr lang="en-US" dirty="0"/>
              <a:t>free time for </a:t>
            </a:r>
            <a:r>
              <a:rPr lang="en-US" dirty="0" smtClean="0"/>
              <a:t>myself (</a:t>
            </a:r>
            <a:r>
              <a:rPr lang="en-US" dirty="0" smtClean="0">
                <a:solidFill>
                  <a:srgbClr val="FF0000"/>
                </a:solidFill>
              </a:rPr>
              <a:t>Goal</a:t>
            </a:r>
            <a:r>
              <a:rPr lang="en-US" dirty="0" smtClean="0"/>
              <a:t>)</a:t>
            </a:r>
          </a:p>
          <a:p>
            <a:pPr marL="45720" indent="0">
              <a:buNone/>
            </a:pPr>
            <a:endParaRPr lang="en-US" dirty="0"/>
          </a:p>
          <a:p>
            <a:pPr marL="45720" indent="0">
              <a:buNone/>
            </a:pPr>
            <a:r>
              <a:rPr lang="en-US" dirty="0"/>
              <a:t>To reduce stress, and To have time for hobbies and </a:t>
            </a:r>
            <a:r>
              <a:rPr lang="en-US" dirty="0" smtClean="0"/>
              <a:t>relaxation</a:t>
            </a:r>
            <a:r>
              <a:rPr lang="en-US" dirty="0" smtClean="0">
                <a:solidFill>
                  <a:srgbClr val="FF0000"/>
                </a:solidFill>
              </a:rPr>
              <a:t>(WHY</a:t>
            </a:r>
            <a:r>
              <a:rPr lang="en-US" dirty="0" smtClean="0"/>
              <a:t>)</a:t>
            </a:r>
          </a:p>
          <a:p>
            <a:pPr marL="45720" indent="0">
              <a:buNone/>
            </a:pPr>
            <a:endParaRPr lang="en-US" dirty="0"/>
          </a:p>
          <a:p>
            <a:pPr marL="45720" indent="0">
              <a:buNone/>
            </a:pPr>
            <a:r>
              <a:rPr lang="en-US" dirty="0" smtClean="0">
                <a:solidFill>
                  <a:srgbClr val="FF0000"/>
                </a:solidFill>
              </a:rPr>
              <a:t>                                       Specific  Actions</a:t>
            </a:r>
          </a:p>
          <a:p>
            <a:pPr marL="45720" indent="0">
              <a:buNone/>
            </a:pPr>
            <a:r>
              <a:rPr lang="en-US" dirty="0"/>
              <a:t>1. Write down appointments and prioritize them</a:t>
            </a:r>
          </a:p>
          <a:p>
            <a:pPr marL="45720" indent="0">
              <a:buNone/>
            </a:pPr>
            <a:r>
              <a:rPr lang="en-US" dirty="0"/>
              <a:t>2. Reduce part-time job hours from 15 to 12 per week</a:t>
            </a:r>
          </a:p>
          <a:p>
            <a:pPr marL="45720" indent="0">
              <a:buNone/>
            </a:pPr>
            <a:r>
              <a:rPr lang="en-US" dirty="0"/>
              <a:t>3. Learn to say "no" more often to friends' homework requests</a:t>
            </a:r>
          </a:p>
          <a:p>
            <a:pPr marL="45720" indent="0">
              <a:buNone/>
            </a:pPr>
            <a:r>
              <a:rPr lang="en-US" dirty="0"/>
              <a:t>4. Be more organized with time management</a:t>
            </a:r>
          </a:p>
        </p:txBody>
      </p:sp>
      <p:sp>
        <p:nvSpPr>
          <p:cNvPr id="4" name="Down Arrow 3"/>
          <p:cNvSpPr/>
          <p:nvPr/>
        </p:nvSpPr>
        <p:spPr>
          <a:xfrm>
            <a:off x="4401820" y="3657600"/>
            <a:ext cx="484632" cy="39624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387088" y="2687320"/>
            <a:ext cx="484632" cy="39624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60213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4481"/>
            <a:ext cx="7315200" cy="1137919"/>
          </a:xfrm>
        </p:spPr>
        <p:txBody>
          <a:bodyPr/>
          <a:lstStyle/>
          <a:p>
            <a:r>
              <a:rPr lang="en-US" dirty="0" smtClean="0"/>
              <a:t>Plan</a:t>
            </a:r>
            <a:endParaRPr lang="en-US" dirty="0"/>
          </a:p>
        </p:txBody>
      </p:sp>
      <p:sp>
        <p:nvSpPr>
          <p:cNvPr id="3" name="Content Placeholder 2"/>
          <p:cNvSpPr>
            <a:spLocks noGrp="1"/>
          </p:cNvSpPr>
          <p:nvPr>
            <p:ph idx="1"/>
          </p:nvPr>
        </p:nvSpPr>
        <p:spPr>
          <a:xfrm>
            <a:off x="914400" y="1706881"/>
            <a:ext cx="7315200" cy="4602480"/>
          </a:xfrm>
        </p:spPr>
        <p:txBody>
          <a:bodyPr>
            <a:normAutofit/>
          </a:bodyPr>
          <a:lstStyle/>
          <a:p>
            <a:r>
              <a:rPr lang="en-US" b="1" dirty="0" smtClean="0">
                <a:solidFill>
                  <a:srgbClr val="FFFF00"/>
                </a:solidFill>
              </a:rPr>
              <a:t>Topic </a:t>
            </a:r>
            <a:r>
              <a:rPr lang="en-US" b="1" dirty="0">
                <a:solidFill>
                  <a:srgbClr val="FFFF00"/>
                </a:solidFill>
              </a:rPr>
              <a:t>Sentence</a:t>
            </a:r>
            <a:r>
              <a:rPr lang="en-US" dirty="0">
                <a:solidFill>
                  <a:srgbClr val="FFFF00"/>
                </a:solidFill>
              </a:rPr>
              <a:t>:</a:t>
            </a:r>
            <a:r>
              <a:rPr lang="en-US" dirty="0">
                <a:solidFill>
                  <a:srgbClr val="FF0000"/>
                </a:solidFill>
              </a:rPr>
              <a:t/>
            </a:r>
            <a:br>
              <a:rPr lang="en-US" dirty="0">
                <a:solidFill>
                  <a:srgbClr val="FF0000"/>
                </a:solidFill>
              </a:rPr>
            </a:br>
            <a:r>
              <a:rPr lang="en-US" dirty="0"/>
              <a:t>I want to have more free time to enjoy my personal interests and reduce stress.</a:t>
            </a:r>
          </a:p>
          <a:p>
            <a:r>
              <a:rPr lang="en-US" b="1" dirty="0">
                <a:solidFill>
                  <a:srgbClr val="FFFF00"/>
                </a:solidFill>
              </a:rPr>
              <a:t>Supporting Details (Three things to achieve this goal)</a:t>
            </a:r>
            <a:r>
              <a:rPr lang="en-US" dirty="0">
                <a:solidFill>
                  <a:srgbClr val="FFFF00"/>
                </a:solidFill>
              </a:rPr>
              <a:t>:</a:t>
            </a:r>
          </a:p>
          <a:p>
            <a:r>
              <a:rPr lang="en-US" dirty="0"/>
              <a:t>I will prioritize my tasks by writing down appointments and organizing my schedule.</a:t>
            </a:r>
          </a:p>
          <a:p>
            <a:r>
              <a:rPr lang="en-US" dirty="0"/>
              <a:t>I plan to reduce my part-time job hours from 15 to 12 hours per week.</a:t>
            </a:r>
          </a:p>
          <a:p>
            <a:r>
              <a:rPr lang="en-US" dirty="0"/>
              <a:t>I need to learn to say "no" to friends who often ask for help with their homework.</a:t>
            </a:r>
          </a:p>
          <a:p>
            <a:r>
              <a:rPr lang="en-US" b="1" dirty="0">
                <a:solidFill>
                  <a:srgbClr val="FFFF00"/>
                </a:solidFill>
              </a:rPr>
              <a:t>Concluding Sentence</a:t>
            </a:r>
            <a:r>
              <a:rPr lang="en-US" dirty="0">
                <a:solidFill>
                  <a:srgbClr val="FFFF00"/>
                </a:solidFill>
              </a:rPr>
              <a:t>:</a:t>
            </a:r>
            <a:r>
              <a:rPr lang="en-US" dirty="0">
                <a:solidFill>
                  <a:srgbClr val="FF0000"/>
                </a:solidFill>
              </a:rPr>
              <a:t/>
            </a:r>
            <a:br>
              <a:rPr lang="en-US" dirty="0">
                <a:solidFill>
                  <a:srgbClr val="FF0000"/>
                </a:solidFill>
              </a:rPr>
            </a:br>
            <a:r>
              <a:rPr lang="en-US" dirty="0"/>
              <a:t>By following these strategies, I will be able to manage my time better and have more time for myself.</a:t>
            </a:r>
          </a:p>
          <a:p>
            <a:endParaRPr lang="en-US" dirty="0"/>
          </a:p>
        </p:txBody>
      </p:sp>
    </p:spTree>
    <p:extLst>
      <p:ext uri="{BB962C8B-B14F-4D97-AF65-F5344CB8AC3E}">
        <p14:creationId xmlns:p14="http://schemas.microsoft.com/office/powerpoint/2010/main" val="2271011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96240"/>
            <a:ext cx="7315200" cy="883920"/>
          </a:xfrm>
        </p:spPr>
        <p:txBody>
          <a:bodyPr>
            <a:normAutofit fontScale="90000"/>
          </a:bodyPr>
          <a:lstStyle/>
          <a:p>
            <a:r>
              <a:rPr lang="en-US" dirty="0" smtClean="0"/>
              <a:t>WRITE</a:t>
            </a:r>
            <a:r>
              <a:rPr lang="en-US" b="1" dirty="0"/>
              <a:t> (100-150 words)</a:t>
            </a:r>
            <a:br>
              <a:rPr lang="en-US" b="1" dirty="0"/>
            </a:br>
            <a:endParaRPr lang="en-US" dirty="0"/>
          </a:p>
        </p:txBody>
      </p:sp>
      <p:sp>
        <p:nvSpPr>
          <p:cNvPr id="3" name="Content Placeholder 2"/>
          <p:cNvSpPr>
            <a:spLocks noGrp="1"/>
          </p:cNvSpPr>
          <p:nvPr>
            <p:ph idx="1"/>
          </p:nvPr>
        </p:nvSpPr>
        <p:spPr>
          <a:xfrm>
            <a:off x="558800" y="1148080"/>
            <a:ext cx="7670800" cy="5161281"/>
          </a:xfrm>
        </p:spPr>
        <p:txBody>
          <a:bodyPr>
            <a:noAutofit/>
          </a:bodyPr>
          <a:lstStyle/>
          <a:p>
            <a:pPr marL="45720" indent="0" algn="just">
              <a:buNone/>
            </a:pPr>
            <a:r>
              <a:rPr lang="en-US" sz="2400" dirty="0" smtClean="0"/>
              <a:t>     I </a:t>
            </a:r>
            <a:r>
              <a:rPr lang="en-US" sz="2400" dirty="0"/>
              <a:t>want </a:t>
            </a:r>
            <a:r>
              <a:rPr lang="en-US" sz="2400" dirty="0">
                <a:solidFill>
                  <a:srgbClr val="FFFF00"/>
                </a:solidFill>
              </a:rPr>
              <a:t>to have </a:t>
            </a:r>
            <a:r>
              <a:rPr lang="en-US" sz="2400" dirty="0"/>
              <a:t>more free time </a:t>
            </a:r>
            <a:r>
              <a:rPr lang="en-US" sz="2400" dirty="0">
                <a:solidFill>
                  <a:srgbClr val="FFFF00"/>
                </a:solidFill>
              </a:rPr>
              <a:t>to enjoy </a:t>
            </a:r>
            <a:r>
              <a:rPr lang="en-US" sz="2400" dirty="0"/>
              <a:t>my personal interests and reduce stress. </a:t>
            </a:r>
            <a:r>
              <a:rPr lang="en-US" sz="2400" dirty="0">
                <a:solidFill>
                  <a:srgbClr val="FFFF00"/>
                </a:solidFill>
              </a:rPr>
              <a:t>To achieve </a:t>
            </a:r>
            <a:r>
              <a:rPr lang="en-US" sz="2400" dirty="0"/>
              <a:t>this goal, I will take several steps. First, I will write down my appointments and prioritize my tasks </a:t>
            </a:r>
            <a:r>
              <a:rPr lang="en-US" sz="2400" dirty="0">
                <a:solidFill>
                  <a:srgbClr val="FFFF00"/>
                </a:solidFill>
              </a:rPr>
              <a:t>to become </a:t>
            </a:r>
            <a:r>
              <a:rPr lang="en-US" sz="2400" dirty="0"/>
              <a:t>more organized and </a:t>
            </a:r>
            <a:r>
              <a:rPr lang="en-US" sz="2400" dirty="0">
                <a:solidFill>
                  <a:srgbClr val="FF0000"/>
                </a:solidFill>
              </a:rPr>
              <a:t>avoid missing </a:t>
            </a:r>
            <a:r>
              <a:rPr lang="en-US" sz="2400" dirty="0"/>
              <a:t>important deadlines. Second, I plan </a:t>
            </a:r>
            <a:r>
              <a:rPr lang="en-US" sz="2400" dirty="0">
                <a:solidFill>
                  <a:srgbClr val="FFFF00"/>
                </a:solidFill>
              </a:rPr>
              <a:t>to reduce </a:t>
            </a:r>
            <a:r>
              <a:rPr lang="en-US" sz="2400" dirty="0"/>
              <a:t>my part-time job hours from 15 to 12 hours per week so I can spend more time </a:t>
            </a:r>
            <a:r>
              <a:rPr lang="en-US" sz="2400" dirty="0">
                <a:solidFill>
                  <a:srgbClr val="FF0000"/>
                </a:solidFill>
              </a:rPr>
              <a:t>relaxing</a:t>
            </a:r>
            <a:r>
              <a:rPr lang="en-US" sz="2400" dirty="0"/>
              <a:t> and </a:t>
            </a:r>
            <a:r>
              <a:rPr lang="en-US" sz="2400" dirty="0">
                <a:solidFill>
                  <a:srgbClr val="FF0000"/>
                </a:solidFill>
              </a:rPr>
              <a:t>doing</a:t>
            </a:r>
            <a:r>
              <a:rPr lang="en-US" sz="2400" dirty="0"/>
              <a:t> things I enjoy. Finally, I need </a:t>
            </a:r>
            <a:r>
              <a:rPr lang="en-US" sz="2400" dirty="0">
                <a:solidFill>
                  <a:srgbClr val="FFFF00"/>
                </a:solidFill>
              </a:rPr>
              <a:t>to learn</a:t>
            </a:r>
            <a:r>
              <a:rPr lang="en-US" sz="2400" dirty="0"/>
              <a:t> </a:t>
            </a:r>
            <a:r>
              <a:rPr lang="en-US" sz="2400" dirty="0">
                <a:solidFill>
                  <a:srgbClr val="FFFF00"/>
                </a:solidFill>
              </a:rPr>
              <a:t>to say </a:t>
            </a:r>
            <a:r>
              <a:rPr lang="en-US" sz="2400" dirty="0"/>
              <a:t>"no" to my friends who often rely on me for homework help. By </a:t>
            </a:r>
            <a:r>
              <a:rPr lang="en-US" sz="2400" dirty="0">
                <a:solidFill>
                  <a:srgbClr val="FF0000"/>
                </a:solidFill>
              </a:rPr>
              <a:t>being</a:t>
            </a:r>
            <a:r>
              <a:rPr lang="en-US" sz="2400" dirty="0"/>
              <a:t> more straightforward about my time commitments, I can focus on my own priorities. These strategies will help me balance my responsibilities, manage my time better, and have more free time for myself.</a:t>
            </a:r>
          </a:p>
        </p:txBody>
      </p:sp>
    </p:spTree>
    <p:extLst>
      <p:ext uri="{BB962C8B-B14F-4D97-AF65-F5344CB8AC3E}">
        <p14:creationId xmlns:p14="http://schemas.microsoft.com/office/powerpoint/2010/main" val="1196704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99441"/>
            <a:ext cx="7315200" cy="1056640"/>
          </a:xfrm>
        </p:spPr>
        <p:txBody>
          <a:bodyPr/>
          <a:lstStyle/>
          <a:p>
            <a:r>
              <a:rPr dirty="0"/>
              <a:t>Discussion Questions</a:t>
            </a:r>
          </a:p>
        </p:txBody>
      </p:sp>
      <p:sp>
        <p:nvSpPr>
          <p:cNvPr id="3" name="Content Placeholder 2"/>
          <p:cNvSpPr>
            <a:spLocks noGrp="1"/>
          </p:cNvSpPr>
          <p:nvPr>
            <p:ph idx="1"/>
          </p:nvPr>
        </p:nvSpPr>
        <p:spPr>
          <a:xfrm>
            <a:off x="914400" y="1788161"/>
            <a:ext cx="7315200" cy="4521200"/>
          </a:xfrm>
        </p:spPr>
        <p:txBody>
          <a:bodyPr>
            <a:normAutofit/>
          </a:bodyPr>
          <a:lstStyle/>
          <a:p>
            <a:r>
              <a:rPr dirty="0"/>
              <a:t>1. Look at the picture. What can you see? What is it?</a:t>
            </a:r>
          </a:p>
          <a:p>
            <a:r>
              <a:rPr dirty="0"/>
              <a:t>- </a:t>
            </a:r>
            <a:r>
              <a:rPr dirty="0">
                <a:solidFill>
                  <a:srgbClr val="FF0000"/>
                </a:solidFill>
              </a:rPr>
              <a:t>In the picture, I can see ... I think it's a </a:t>
            </a:r>
            <a:r>
              <a:rPr dirty="0"/>
              <a:t>...</a:t>
            </a:r>
          </a:p>
          <a:p>
            <a:endParaRPr dirty="0"/>
          </a:p>
          <a:p>
            <a:r>
              <a:rPr dirty="0"/>
              <a:t>2. Do you wear a watch? How often do you check the time?</a:t>
            </a:r>
          </a:p>
          <a:p>
            <a:r>
              <a:rPr dirty="0"/>
              <a:t>- </a:t>
            </a:r>
            <a:r>
              <a:rPr dirty="0">
                <a:solidFill>
                  <a:srgbClr val="FF0000"/>
                </a:solidFill>
              </a:rPr>
              <a:t>I always/sometimes/never wear a watch because ...</a:t>
            </a:r>
          </a:p>
          <a:p>
            <a:r>
              <a:rPr dirty="0">
                <a:solidFill>
                  <a:srgbClr val="FF0000"/>
                </a:solidFill>
              </a:rPr>
              <a:t>- I check the time ...</a:t>
            </a:r>
          </a:p>
          <a:p>
            <a:endParaRPr dirty="0"/>
          </a:p>
          <a:p>
            <a:r>
              <a:rPr dirty="0"/>
              <a:t>3. Are you ever late for class? Why or why not?</a:t>
            </a:r>
          </a:p>
          <a:p>
            <a:r>
              <a:rPr dirty="0">
                <a:solidFill>
                  <a:srgbClr val="FF0000"/>
                </a:solidFill>
              </a:rPr>
              <a:t>- I am always/sometimes/never late for class because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93519"/>
            <a:ext cx="7315200" cy="1524001"/>
          </a:xfrm>
        </p:spPr>
        <p:txBody>
          <a:bodyPr>
            <a:normAutofit/>
          </a:bodyPr>
          <a:lstStyle/>
          <a:p>
            <a:pPr marL="45720" indent="0" algn="ctr">
              <a:buNone/>
            </a:pPr>
            <a:r>
              <a:rPr lang="en-US" sz="4000" dirty="0" smtClean="0">
                <a:solidFill>
                  <a:srgbClr val="FF0000"/>
                </a:solidFill>
              </a:rPr>
              <a:t>Thanks for attendance </a:t>
            </a:r>
            <a:endParaRPr lang="en-US" sz="4000" dirty="0">
              <a:solidFill>
                <a:srgbClr val="FF0000"/>
              </a:solidFill>
            </a:endParaRPr>
          </a:p>
        </p:txBody>
      </p:sp>
    </p:spTree>
    <p:extLst>
      <p:ext uri="{BB962C8B-B14F-4D97-AF65-F5344CB8AC3E}">
        <p14:creationId xmlns:p14="http://schemas.microsoft.com/office/powerpoint/2010/main" val="2655521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50241"/>
            <a:ext cx="7315200" cy="924559"/>
          </a:xfrm>
        </p:spPr>
        <p:txBody>
          <a:bodyPr/>
          <a:lstStyle/>
          <a:p>
            <a:r>
              <a:rPr lang="en-US" dirty="0" smtClean="0"/>
              <a:t>Your opinions </a:t>
            </a:r>
            <a:endParaRPr lang="en-US" dirty="0"/>
          </a:p>
        </p:txBody>
      </p:sp>
      <p:sp>
        <p:nvSpPr>
          <p:cNvPr id="3" name="Content Placeholder 2"/>
          <p:cNvSpPr>
            <a:spLocks noGrp="1"/>
          </p:cNvSpPr>
          <p:nvPr>
            <p:ph idx="1"/>
          </p:nvPr>
        </p:nvSpPr>
        <p:spPr>
          <a:xfrm>
            <a:off x="914400" y="1849121"/>
            <a:ext cx="7315200" cy="4460240"/>
          </a:xfrm>
        </p:spPr>
        <p:txBody>
          <a:bodyPr>
            <a:normAutofit/>
          </a:bodyPr>
          <a:lstStyle/>
          <a:p>
            <a:r>
              <a:rPr lang="en-US" dirty="0" smtClean="0"/>
              <a:t>1. In the picture, I can see a watch. </a:t>
            </a:r>
          </a:p>
          <a:p>
            <a:r>
              <a:rPr lang="en-US" dirty="0" smtClean="0"/>
              <a:t>"I </a:t>
            </a:r>
            <a:r>
              <a:rPr lang="en-US" dirty="0"/>
              <a:t>wear a watch to help me stay on schedule and be on time for appointments</a:t>
            </a:r>
            <a:r>
              <a:rPr lang="en-US" dirty="0" smtClean="0"/>
              <a:t>.“</a:t>
            </a:r>
          </a:p>
          <a:p>
            <a:r>
              <a:rPr lang="en-US" dirty="0" smtClean="0"/>
              <a:t>2. I </a:t>
            </a:r>
            <a:r>
              <a:rPr lang="en-US" b="1" dirty="0">
                <a:solidFill>
                  <a:srgbClr val="FF0000"/>
                </a:solidFill>
              </a:rPr>
              <a:t>always </a:t>
            </a:r>
            <a:r>
              <a:rPr lang="en-US" dirty="0"/>
              <a:t>wear a watch because it helps me stay on schedule and manage my time effectively.</a:t>
            </a:r>
          </a:p>
          <a:p>
            <a:r>
              <a:rPr lang="en-US" dirty="0"/>
              <a:t>I check the time </a:t>
            </a:r>
            <a:r>
              <a:rPr lang="en-US" dirty="0">
                <a:solidFill>
                  <a:srgbClr val="FF0000"/>
                </a:solidFill>
              </a:rPr>
              <a:t>frequently</a:t>
            </a:r>
            <a:r>
              <a:rPr lang="en-US" dirty="0"/>
              <a:t> throughout the day, especially before meetings or appointments</a:t>
            </a:r>
            <a:r>
              <a:rPr lang="en-US" dirty="0" smtClean="0"/>
              <a:t>.</a:t>
            </a:r>
          </a:p>
          <a:p>
            <a:r>
              <a:rPr lang="en-US" dirty="0" smtClean="0"/>
              <a:t>3. I </a:t>
            </a:r>
            <a:r>
              <a:rPr lang="en-US" dirty="0"/>
              <a:t>am </a:t>
            </a:r>
            <a:r>
              <a:rPr lang="en-US" b="1" dirty="0">
                <a:solidFill>
                  <a:srgbClr val="FF0000"/>
                </a:solidFill>
              </a:rPr>
              <a:t>never</a:t>
            </a:r>
            <a:r>
              <a:rPr lang="en-US" dirty="0"/>
              <a:t> late for class because I make sure to plan my time carefully and leave home early</a:t>
            </a:r>
            <a:r>
              <a:rPr lang="en-US" dirty="0" smtClean="0"/>
              <a:t>.</a:t>
            </a:r>
          </a:p>
          <a:p>
            <a:r>
              <a:rPr lang="en-US" dirty="0" smtClean="0"/>
              <a:t>I </a:t>
            </a:r>
            <a:r>
              <a:rPr lang="en-US" dirty="0"/>
              <a:t>am </a:t>
            </a:r>
            <a:r>
              <a:rPr lang="en-US" b="1" dirty="0">
                <a:solidFill>
                  <a:srgbClr val="FF0000"/>
                </a:solidFill>
              </a:rPr>
              <a:t>sometimes</a:t>
            </a:r>
            <a:r>
              <a:rPr lang="en-US" dirty="0"/>
              <a:t> late for class because unexpected delays, like traffic, can disrupt my schedule</a:t>
            </a:r>
            <a:r>
              <a:rPr lang="en-US" dirty="0" smtClean="0"/>
              <a:t>.</a:t>
            </a:r>
          </a:p>
          <a:p>
            <a:r>
              <a:rPr lang="en-US" dirty="0" smtClean="0"/>
              <a:t>I </a:t>
            </a:r>
            <a:r>
              <a:rPr lang="en-US" dirty="0"/>
              <a:t>am </a:t>
            </a:r>
            <a:r>
              <a:rPr lang="en-US" b="1" dirty="0">
                <a:solidFill>
                  <a:srgbClr val="FF0000"/>
                </a:solidFill>
              </a:rPr>
              <a:t>always</a:t>
            </a:r>
            <a:r>
              <a:rPr lang="en-US" dirty="0"/>
              <a:t> late for class because I struggle with time management in the mornings.</a:t>
            </a:r>
          </a:p>
        </p:txBody>
      </p:sp>
    </p:spTree>
    <p:extLst>
      <p:ext uri="{BB962C8B-B14F-4D97-AF65-F5344CB8AC3E}">
        <p14:creationId xmlns:p14="http://schemas.microsoft.com/office/powerpoint/2010/main" val="2468994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1439"/>
            <a:ext cx="7315200" cy="1584959"/>
          </a:xfrm>
        </p:spPr>
        <p:txBody>
          <a:bodyPr>
            <a:normAutofit/>
          </a:bodyPr>
          <a:lstStyle/>
          <a:p>
            <a:r>
              <a:rPr lang="en-US" dirty="0" smtClean="0"/>
              <a:t>Reading skills- Vocabulary preview  </a:t>
            </a:r>
            <a:endParaRPr lang="en-US" dirty="0"/>
          </a:p>
        </p:txBody>
      </p:sp>
      <p:sp>
        <p:nvSpPr>
          <p:cNvPr id="3" name="Content Placeholder 2"/>
          <p:cNvSpPr>
            <a:spLocks noGrp="1"/>
          </p:cNvSpPr>
          <p:nvPr>
            <p:ph idx="1"/>
          </p:nvPr>
        </p:nvSpPr>
        <p:spPr>
          <a:xfrm>
            <a:off x="914400" y="1584961"/>
            <a:ext cx="7315200" cy="4724400"/>
          </a:xfrm>
        </p:spPr>
        <p:txBody>
          <a:bodyPr>
            <a:normAutofit fontScale="92500" lnSpcReduction="10000"/>
          </a:bodyPr>
          <a:lstStyle/>
          <a:p>
            <a:r>
              <a:rPr lang="en-US" dirty="0" smtClean="0"/>
              <a:t>1. Accurate means :</a:t>
            </a:r>
            <a:endParaRPr lang="en-US" dirty="0"/>
          </a:p>
          <a:p>
            <a:r>
              <a:rPr lang="en-US" dirty="0">
                <a:solidFill>
                  <a:srgbClr val="FFC000"/>
                </a:solidFill>
              </a:rPr>
              <a:t>Precise</a:t>
            </a:r>
          </a:p>
          <a:p>
            <a:r>
              <a:rPr lang="en-US" dirty="0">
                <a:solidFill>
                  <a:srgbClr val="FFC000"/>
                </a:solidFill>
              </a:rPr>
              <a:t>Correct</a:t>
            </a:r>
          </a:p>
          <a:p>
            <a:r>
              <a:rPr lang="en-US" dirty="0">
                <a:solidFill>
                  <a:srgbClr val="FFC000"/>
                </a:solidFill>
              </a:rPr>
              <a:t>Exact</a:t>
            </a:r>
          </a:p>
          <a:p>
            <a:r>
              <a:rPr lang="en-US" dirty="0">
                <a:solidFill>
                  <a:srgbClr val="FFC000"/>
                </a:solidFill>
              </a:rPr>
              <a:t>True</a:t>
            </a:r>
          </a:p>
          <a:p>
            <a:r>
              <a:rPr lang="en-US" dirty="0" smtClean="0">
                <a:solidFill>
                  <a:srgbClr val="FFC000"/>
                </a:solidFill>
              </a:rPr>
              <a:t>Faultless</a:t>
            </a:r>
          </a:p>
          <a:p>
            <a:r>
              <a:rPr lang="en-US" dirty="0"/>
              <a:t>2. Punctual</a:t>
            </a:r>
          </a:p>
          <a:p>
            <a:r>
              <a:rPr lang="en-US" dirty="0">
                <a:solidFill>
                  <a:srgbClr val="FFC000"/>
                </a:solidFill>
              </a:rPr>
              <a:t>On time</a:t>
            </a:r>
          </a:p>
          <a:p>
            <a:r>
              <a:rPr lang="en-US" dirty="0">
                <a:solidFill>
                  <a:srgbClr val="FFC000"/>
                </a:solidFill>
              </a:rPr>
              <a:t>Prompt</a:t>
            </a:r>
          </a:p>
          <a:p>
            <a:r>
              <a:rPr lang="en-US" dirty="0" smtClean="0">
                <a:solidFill>
                  <a:srgbClr val="FFC000"/>
                </a:solidFill>
              </a:rPr>
              <a:t>Timely ( adjective means at the right time , she gave  a timely reminder about the deadline… adverb as promptly …I submitted my report </a:t>
            </a:r>
            <a:endParaRPr lang="en-US" dirty="0">
              <a:solidFill>
                <a:srgbClr val="FFC000"/>
              </a:solidFill>
            </a:endParaRPr>
          </a:p>
          <a:p>
            <a:r>
              <a:rPr lang="en-US" dirty="0">
                <a:solidFill>
                  <a:srgbClr val="FFC000"/>
                </a:solidFill>
              </a:rPr>
              <a:t>Regular</a:t>
            </a:r>
          </a:p>
          <a:p>
            <a:r>
              <a:rPr lang="en-US" dirty="0">
                <a:solidFill>
                  <a:srgbClr val="FFC000"/>
                </a:solidFill>
              </a:rPr>
              <a:t>Dependable</a:t>
            </a:r>
          </a:p>
        </p:txBody>
      </p:sp>
    </p:spTree>
    <p:extLst>
      <p:ext uri="{BB962C8B-B14F-4D97-AF65-F5344CB8AC3E}">
        <p14:creationId xmlns:p14="http://schemas.microsoft.com/office/powerpoint/2010/main" val="2015534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28321"/>
            <a:ext cx="7315200" cy="5781040"/>
          </a:xfrm>
        </p:spPr>
        <p:txBody>
          <a:bodyPr>
            <a:normAutofit fontScale="92500" lnSpcReduction="10000"/>
          </a:bodyPr>
          <a:lstStyle/>
          <a:p>
            <a:r>
              <a:rPr lang="en-US" b="1" dirty="0"/>
              <a:t>Prioritize</a:t>
            </a:r>
          </a:p>
          <a:p>
            <a:r>
              <a:rPr lang="en-US" dirty="0">
                <a:solidFill>
                  <a:srgbClr val="FFC000"/>
                </a:solidFill>
              </a:rPr>
              <a:t>Rank</a:t>
            </a:r>
          </a:p>
          <a:p>
            <a:r>
              <a:rPr lang="en-US" dirty="0">
                <a:solidFill>
                  <a:srgbClr val="FFC000"/>
                </a:solidFill>
              </a:rPr>
              <a:t>Organize</a:t>
            </a:r>
          </a:p>
          <a:p>
            <a:r>
              <a:rPr lang="en-US" dirty="0">
                <a:solidFill>
                  <a:srgbClr val="FFC000"/>
                </a:solidFill>
              </a:rPr>
              <a:t>Arrange</a:t>
            </a:r>
          </a:p>
          <a:p>
            <a:r>
              <a:rPr lang="en-US" dirty="0">
                <a:solidFill>
                  <a:srgbClr val="FFC000"/>
                </a:solidFill>
              </a:rPr>
              <a:t>Sequence</a:t>
            </a:r>
          </a:p>
          <a:p>
            <a:r>
              <a:rPr lang="en-US" dirty="0">
                <a:solidFill>
                  <a:srgbClr val="FFC000"/>
                </a:solidFill>
              </a:rPr>
              <a:t>Emphasize</a:t>
            </a:r>
          </a:p>
          <a:p>
            <a:r>
              <a:rPr lang="en-US" b="1" dirty="0"/>
              <a:t>Schedule</a:t>
            </a:r>
          </a:p>
          <a:p>
            <a:r>
              <a:rPr lang="en-US" dirty="0">
                <a:solidFill>
                  <a:srgbClr val="FFC000"/>
                </a:solidFill>
              </a:rPr>
              <a:t>Plan</a:t>
            </a:r>
          </a:p>
          <a:p>
            <a:r>
              <a:rPr lang="en-US" dirty="0">
                <a:solidFill>
                  <a:srgbClr val="FFC000"/>
                </a:solidFill>
              </a:rPr>
              <a:t>Program</a:t>
            </a:r>
          </a:p>
          <a:p>
            <a:r>
              <a:rPr lang="en-US" dirty="0">
                <a:solidFill>
                  <a:srgbClr val="FFC000"/>
                </a:solidFill>
              </a:rPr>
              <a:t>Organize</a:t>
            </a:r>
          </a:p>
          <a:p>
            <a:r>
              <a:rPr lang="en-US" dirty="0">
                <a:solidFill>
                  <a:srgbClr val="FFC000"/>
                </a:solidFill>
              </a:rPr>
              <a:t>Arrange</a:t>
            </a:r>
          </a:p>
          <a:p>
            <a:r>
              <a:rPr lang="en-US" dirty="0">
                <a:solidFill>
                  <a:srgbClr val="FFC000"/>
                </a:solidFill>
              </a:rPr>
              <a:t>Timetable</a:t>
            </a:r>
          </a:p>
          <a:p>
            <a:r>
              <a:rPr lang="en-US" b="1" dirty="0"/>
              <a:t>Skip</a:t>
            </a:r>
          </a:p>
          <a:p>
            <a:r>
              <a:rPr lang="en-US" dirty="0">
                <a:solidFill>
                  <a:srgbClr val="FFC000"/>
                </a:solidFill>
              </a:rPr>
              <a:t>Omit</a:t>
            </a:r>
          </a:p>
          <a:p>
            <a:r>
              <a:rPr lang="en-US" dirty="0">
                <a:solidFill>
                  <a:srgbClr val="FFC000"/>
                </a:solidFill>
              </a:rPr>
              <a:t>Avoid</a:t>
            </a:r>
          </a:p>
          <a:p>
            <a:r>
              <a:rPr lang="en-US" dirty="0">
                <a:solidFill>
                  <a:srgbClr val="FFC000"/>
                </a:solidFill>
              </a:rPr>
              <a:t>Overlook</a:t>
            </a:r>
          </a:p>
          <a:p>
            <a:r>
              <a:rPr lang="en-US" dirty="0">
                <a:solidFill>
                  <a:srgbClr val="FFC000"/>
                </a:solidFill>
              </a:rPr>
              <a:t>Pass over</a:t>
            </a:r>
          </a:p>
          <a:p>
            <a:r>
              <a:rPr lang="en-US" dirty="0">
                <a:solidFill>
                  <a:srgbClr val="FFC000"/>
                </a:solidFill>
              </a:rPr>
              <a:t>Bypass</a:t>
            </a:r>
          </a:p>
          <a:p>
            <a:endParaRP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 y="274854"/>
            <a:ext cx="5171440" cy="24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811520" y="640081"/>
            <a:ext cx="2418080" cy="1676399"/>
          </a:xfrm>
        </p:spPr>
        <p:txBody>
          <a:bodyPr>
            <a:normAutofit/>
          </a:bodyPr>
          <a:lstStyle/>
          <a:p>
            <a:r>
              <a:rPr lang="en-US" b="1" dirty="0" smtClean="0">
                <a:solidFill>
                  <a:schemeClr val="tx1"/>
                </a:solidFill>
                <a:effectLst>
                  <a:outerShdw blurRad="38100" dist="38100" dir="2700000" algn="tl">
                    <a:srgbClr val="000000">
                      <a:alpha val="43137"/>
                    </a:srgbClr>
                  </a:outerShdw>
                </a:effectLst>
              </a:rPr>
              <a:t>What is a BLOG?</a:t>
            </a:r>
            <a:endParaRPr lang="en-US" b="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45440" y="2769833"/>
            <a:ext cx="8798560" cy="3824007"/>
          </a:xfrm>
        </p:spPr>
        <p:txBody>
          <a:bodyPr>
            <a:normAutofit fontScale="92500" lnSpcReduction="10000"/>
          </a:bodyPr>
          <a:lstStyle/>
          <a:p>
            <a:r>
              <a:rPr lang="en-US" dirty="0"/>
              <a:t>A</a:t>
            </a:r>
            <a:r>
              <a:rPr lang="en-US" dirty="0">
                <a:solidFill>
                  <a:srgbClr val="FF0000"/>
                </a:solidFill>
              </a:rPr>
              <a:t> </a:t>
            </a:r>
            <a:r>
              <a:rPr lang="en-US" b="1" dirty="0">
                <a:solidFill>
                  <a:srgbClr val="FF0000"/>
                </a:solidFill>
              </a:rPr>
              <a:t>blog</a:t>
            </a:r>
            <a:r>
              <a:rPr lang="en-US" dirty="0">
                <a:solidFill>
                  <a:srgbClr val="FF0000"/>
                </a:solidFill>
              </a:rPr>
              <a:t> </a:t>
            </a:r>
            <a:r>
              <a:rPr lang="en-US" dirty="0"/>
              <a:t>is a type of online platform or website where individuals, groups, or organizations share content regularly in the form of posts. Blogs often focus on a particular topic or theme and can include text, images, videos, and links to other resources.</a:t>
            </a:r>
            <a:endParaRPr lang="en-US" b="1" dirty="0" smtClean="0"/>
          </a:p>
          <a:p>
            <a:r>
              <a:rPr lang="en-US" b="1" dirty="0" smtClean="0"/>
              <a:t>Answer the questions: </a:t>
            </a:r>
            <a:endParaRPr lang="en-US" b="1" dirty="0"/>
          </a:p>
          <a:p>
            <a:r>
              <a:rPr lang="en-US" b="1" dirty="0" smtClean="0"/>
              <a:t>Do </a:t>
            </a:r>
            <a:r>
              <a:rPr lang="en-US" b="1" dirty="0"/>
              <a:t>you ever read blogs</a:t>
            </a:r>
            <a:r>
              <a:rPr lang="en-US" b="1" dirty="0" smtClean="0"/>
              <a:t>? </a:t>
            </a:r>
            <a:r>
              <a:rPr lang="en-US" b="1" dirty="0"/>
              <a:t>Why or why not? If so, which of the types in the box on the right do you read? What can people learn from blogs? Discuss with a partner.</a:t>
            </a:r>
            <a:endParaRPr lang="en-US" dirty="0"/>
          </a:p>
          <a:p>
            <a:r>
              <a:rPr lang="en-US" dirty="0"/>
              <a:t>I </a:t>
            </a:r>
            <a:r>
              <a:rPr lang="en-US" b="1" dirty="0"/>
              <a:t>often/sometimes/never</a:t>
            </a:r>
            <a:r>
              <a:rPr lang="en-US" dirty="0"/>
              <a:t> read blogs because they provide interesting </a:t>
            </a:r>
            <a:r>
              <a:rPr lang="en-US" dirty="0" smtClean="0"/>
              <a:t>information </a:t>
            </a:r>
            <a:r>
              <a:rPr lang="en-US" dirty="0"/>
              <a:t>and insights.</a:t>
            </a:r>
          </a:p>
          <a:p>
            <a:r>
              <a:rPr lang="en-US" dirty="0"/>
              <a:t>I think people can learn </a:t>
            </a:r>
            <a:r>
              <a:rPr lang="en-US" b="1" dirty="0"/>
              <a:t>new skills, ideas, or perspectives</a:t>
            </a:r>
            <a:r>
              <a:rPr lang="en-US" dirty="0"/>
              <a:t> from blogs.</a:t>
            </a:r>
          </a:p>
          <a:p>
            <a:r>
              <a:rPr lang="en-US" dirty="0"/>
              <a:t>For example, I read </a:t>
            </a:r>
            <a:r>
              <a:rPr lang="en-US" b="1" dirty="0"/>
              <a:t>travel/sports/cooking blogs</a:t>
            </a:r>
            <a:r>
              <a:rPr lang="en-US" dirty="0"/>
              <a:t> to learn about </a:t>
            </a:r>
            <a:r>
              <a:rPr lang="en-US" b="1" dirty="0"/>
              <a:t>places to visit, recipes, or sports updates.</a:t>
            </a:r>
            <a:endParaRPr lang="en-US" dirty="0"/>
          </a:p>
          <a:p>
            <a:endParaRPr lang="en-US" dirty="0"/>
          </a:p>
        </p:txBody>
      </p:sp>
    </p:spTree>
    <p:extLst>
      <p:ext uri="{BB962C8B-B14F-4D97-AF65-F5344CB8AC3E}">
        <p14:creationId xmlns:p14="http://schemas.microsoft.com/office/powerpoint/2010/main" val="3865805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321"/>
            <a:ext cx="7315200" cy="1076959"/>
          </a:xfrm>
        </p:spPr>
        <p:txBody>
          <a:bodyPr/>
          <a:lstStyle/>
          <a:p>
            <a:r>
              <a:rPr lang="en-US" dirty="0" smtClean="0"/>
              <a:t>Blogs Vs. </a:t>
            </a:r>
            <a:r>
              <a:rPr lang="en-US" dirty="0" err="1" smtClean="0"/>
              <a:t>Vlogs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5515861"/>
              </p:ext>
            </p:extLst>
          </p:nvPr>
        </p:nvGraphicFramePr>
        <p:xfrm>
          <a:off x="670560" y="1961357"/>
          <a:ext cx="7315200" cy="2560320"/>
        </p:xfrm>
        <a:graphic>
          <a:graphicData uri="http://schemas.openxmlformats.org/drawingml/2006/table">
            <a:tbl>
              <a:tblPr/>
              <a:tblGrid>
                <a:gridCol w="2438400"/>
                <a:gridCol w="2438400"/>
                <a:gridCol w="2438400"/>
              </a:tblGrid>
              <a:tr h="0">
                <a:tc>
                  <a:txBody>
                    <a:bodyPr/>
                    <a:lstStyle/>
                    <a:p>
                      <a:r>
                        <a:rPr lang="en-US" b="1" dirty="0">
                          <a:solidFill>
                            <a:schemeClr val="tx2">
                              <a:lumMod val="60000"/>
                              <a:lumOff val="40000"/>
                            </a:schemeClr>
                          </a:solidFill>
                        </a:rPr>
                        <a:t>Aspect</a:t>
                      </a:r>
                      <a:endParaRPr lang="en-US" dirty="0">
                        <a:solidFill>
                          <a:schemeClr val="tx2">
                            <a:lumMod val="60000"/>
                            <a:lumOff val="40000"/>
                          </a:schemeClr>
                        </a:solidFill>
                      </a:endParaRPr>
                    </a:p>
                  </a:txBody>
                  <a:tcPr anchor="ctr">
                    <a:lnL>
                      <a:noFill/>
                    </a:lnL>
                    <a:lnR>
                      <a:noFill/>
                    </a:lnR>
                    <a:lnT>
                      <a:noFill/>
                    </a:lnT>
                    <a:lnB>
                      <a:noFill/>
                    </a:lnB>
                  </a:tcPr>
                </a:tc>
                <a:tc>
                  <a:txBody>
                    <a:bodyPr/>
                    <a:lstStyle/>
                    <a:p>
                      <a:r>
                        <a:rPr lang="en-US" b="1"/>
                        <a:t>Blog</a:t>
                      </a:r>
                      <a:endParaRPr lang="en-US"/>
                    </a:p>
                  </a:txBody>
                  <a:tcPr anchor="ctr">
                    <a:lnL>
                      <a:noFill/>
                    </a:lnL>
                    <a:lnR>
                      <a:noFill/>
                    </a:lnR>
                    <a:lnT>
                      <a:noFill/>
                    </a:lnT>
                    <a:lnB>
                      <a:noFill/>
                    </a:lnB>
                  </a:tcPr>
                </a:tc>
                <a:tc>
                  <a:txBody>
                    <a:bodyPr/>
                    <a:lstStyle/>
                    <a:p>
                      <a:r>
                        <a:rPr lang="en-US" b="1"/>
                        <a:t>Vlog</a:t>
                      </a:r>
                      <a:endParaRPr lang="en-US"/>
                    </a:p>
                  </a:txBody>
                  <a:tcPr anchor="ctr">
                    <a:lnL>
                      <a:noFill/>
                    </a:lnL>
                    <a:lnR>
                      <a:noFill/>
                    </a:lnR>
                    <a:lnT>
                      <a:noFill/>
                    </a:lnT>
                    <a:lnB>
                      <a:noFill/>
                    </a:lnB>
                  </a:tcPr>
                </a:tc>
              </a:tr>
              <a:tr h="0">
                <a:tc>
                  <a:txBody>
                    <a:bodyPr/>
                    <a:lstStyle/>
                    <a:p>
                      <a:r>
                        <a:rPr lang="en-US" b="1" dirty="0">
                          <a:solidFill>
                            <a:schemeClr val="tx2">
                              <a:lumMod val="60000"/>
                              <a:lumOff val="40000"/>
                            </a:schemeClr>
                          </a:solidFill>
                        </a:rPr>
                        <a:t>Format</a:t>
                      </a:r>
                      <a:endParaRPr lang="en-US" dirty="0">
                        <a:solidFill>
                          <a:schemeClr val="tx2">
                            <a:lumMod val="60000"/>
                            <a:lumOff val="40000"/>
                          </a:schemeClr>
                        </a:solidFill>
                      </a:endParaRPr>
                    </a:p>
                  </a:txBody>
                  <a:tcPr anchor="ctr">
                    <a:lnL>
                      <a:noFill/>
                    </a:lnL>
                    <a:lnR>
                      <a:noFill/>
                    </a:lnR>
                    <a:lnT>
                      <a:noFill/>
                    </a:lnT>
                    <a:lnB>
                      <a:noFill/>
                    </a:lnB>
                  </a:tcPr>
                </a:tc>
                <a:tc>
                  <a:txBody>
                    <a:bodyPr/>
                    <a:lstStyle/>
                    <a:p>
                      <a:r>
                        <a:rPr lang="en-US" dirty="0"/>
                        <a:t>Written content (with images).</a:t>
                      </a:r>
                    </a:p>
                  </a:txBody>
                  <a:tcPr anchor="ctr">
                    <a:lnL>
                      <a:noFill/>
                    </a:lnL>
                    <a:lnR>
                      <a:noFill/>
                    </a:lnR>
                    <a:lnT>
                      <a:noFill/>
                    </a:lnT>
                    <a:lnB>
                      <a:noFill/>
                    </a:lnB>
                  </a:tcPr>
                </a:tc>
                <a:tc>
                  <a:txBody>
                    <a:bodyPr/>
                    <a:lstStyle/>
                    <a:p>
                      <a:r>
                        <a:rPr lang="en-US"/>
                        <a:t>Video content.</a:t>
                      </a:r>
                    </a:p>
                  </a:txBody>
                  <a:tcPr anchor="ctr">
                    <a:lnL>
                      <a:noFill/>
                    </a:lnL>
                    <a:lnR>
                      <a:noFill/>
                    </a:lnR>
                    <a:lnT>
                      <a:noFill/>
                    </a:lnT>
                    <a:lnB>
                      <a:noFill/>
                    </a:lnB>
                  </a:tcPr>
                </a:tc>
              </a:tr>
              <a:tr h="0">
                <a:tc>
                  <a:txBody>
                    <a:bodyPr/>
                    <a:lstStyle/>
                    <a:p>
                      <a:r>
                        <a:rPr lang="en-US" b="1" dirty="0">
                          <a:solidFill>
                            <a:schemeClr val="tx2">
                              <a:lumMod val="60000"/>
                              <a:lumOff val="40000"/>
                            </a:schemeClr>
                          </a:solidFill>
                        </a:rPr>
                        <a:t>Platform</a:t>
                      </a:r>
                      <a:endParaRPr lang="en-US" dirty="0">
                        <a:solidFill>
                          <a:schemeClr val="tx2">
                            <a:lumMod val="60000"/>
                            <a:lumOff val="40000"/>
                          </a:schemeClr>
                        </a:solidFill>
                      </a:endParaRPr>
                    </a:p>
                  </a:txBody>
                  <a:tcPr anchor="ctr">
                    <a:lnL>
                      <a:noFill/>
                    </a:lnL>
                    <a:lnR>
                      <a:noFill/>
                    </a:lnR>
                    <a:lnT>
                      <a:noFill/>
                    </a:lnT>
                    <a:lnB>
                      <a:noFill/>
                    </a:lnB>
                  </a:tcPr>
                </a:tc>
                <a:tc>
                  <a:txBody>
                    <a:bodyPr/>
                    <a:lstStyle/>
                    <a:p>
                      <a:r>
                        <a:rPr lang="en-US"/>
                        <a:t>Websites or blogging platforms (e.g., WordPress).</a:t>
                      </a:r>
                    </a:p>
                  </a:txBody>
                  <a:tcPr anchor="ctr">
                    <a:lnL>
                      <a:noFill/>
                    </a:lnL>
                    <a:lnR>
                      <a:noFill/>
                    </a:lnR>
                    <a:lnT>
                      <a:noFill/>
                    </a:lnT>
                    <a:lnB>
                      <a:noFill/>
                    </a:lnB>
                  </a:tcPr>
                </a:tc>
                <a:tc>
                  <a:txBody>
                    <a:bodyPr/>
                    <a:lstStyle/>
                    <a:p>
                      <a:r>
                        <a:rPr lang="en-US"/>
                        <a:t>Video-sharing platforms (e.g., YouTube).</a:t>
                      </a:r>
                    </a:p>
                  </a:txBody>
                  <a:tcPr anchor="ctr">
                    <a:lnL>
                      <a:noFill/>
                    </a:lnL>
                    <a:lnR>
                      <a:noFill/>
                    </a:lnR>
                    <a:lnT>
                      <a:noFill/>
                    </a:lnT>
                    <a:lnB>
                      <a:noFill/>
                    </a:lnB>
                  </a:tcPr>
                </a:tc>
              </a:tr>
              <a:tr h="0">
                <a:tc>
                  <a:txBody>
                    <a:bodyPr/>
                    <a:lstStyle/>
                    <a:p>
                      <a:r>
                        <a:rPr lang="en-US" b="1" dirty="0">
                          <a:solidFill>
                            <a:schemeClr val="tx2">
                              <a:lumMod val="60000"/>
                              <a:lumOff val="40000"/>
                            </a:schemeClr>
                          </a:solidFill>
                        </a:rPr>
                        <a:t>Engagement</a:t>
                      </a:r>
                      <a:endParaRPr lang="en-US" dirty="0">
                        <a:solidFill>
                          <a:schemeClr val="tx2">
                            <a:lumMod val="60000"/>
                            <a:lumOff val="40000"/>
                          </a:schemeClr>
                        </a:solidFill>
                      </a:endParaRPr>
                    </a:p>
                  </a:txBody>
                  <a:tcPr anchor="ctr">
                    <a:lnL>
                      <a:noFill/>
                    </a:lnL>
                    <a:lnR>
                      <a:noFill/>
                    </a:lnR>
                    <a:lnT>
                      <a:noFill/>
                    </a:lnT>
                    <a:lnB>
                      <a:noFill/>
                    </a:lnB>
                  </a:tcPr>
                </a:tc>
                <a:tc>
                  <a:txBody>
                    <a:bodyPr/>
                    <a:lstStyle/>
                    <a:p>
                      <a:r>
                        <a:rPr lang="en-US"/>
                        <a:t>Text-based interaction.</a:t>
                      </a:r>
                    </a:p>
                  </a:txBody>
                  <a:tcPr anchor="ctr">
                    <a:lnL>
                      <a:noFill/>
                    </a:lnL>
                    <a:lnR>
                      <a:noFill/>
                    </a:lnR>
                    <a:lnT>
                      <a:noFill/>
                    </a:lnT>
                    <a:lnB>
                      <a:noFill/>
                    </a:lnB>
                  </a:tcPr>
                </a:tc>
                <a:tc>
                  <a:txBody>
                    <a:bodyPr/>
                    <a:lstStyle/>
                    <a:p>
                      <a:r>
                        <a:rPr lang="en-US" dirty="0"/>
                        <a:t>Visual and auditory interaction.</a:t>
                      </a:r>
                    </a:p>
                  </a:txBody>
                  <a:tcPr anchor="ctr">
                    <a:lnL>
                      <a:noFill/>
                    </a:lnL>
                    <a:lnR>
                      <a:noFill/>
                    </a:lnR>
                    <a:lnT>
                      <a:noFill/>
                    </a:lnT>
                    <a:lnB>
                      <a:noFill/>
                    </a:lnB>
                  </a:tcPr>
                </a:tc>
              </a:tr>
            </a:tbl>
          </a:graphicData>
        </a:graphic>
      </p:graphicFrame>
      <p:sp>
        <p:nvSpPr>
          <p:cNvPr id="5" name="Rectangle 1"/>
          <p:cNvSpPr>
            <a:spLocks noChangeArrowheads="1"/>
          </p:cNvSpPr>
          <p:nvPr/>
        </p:nvSpPr>
        <p:spPr bwMode="auto">
          <a:xfrm>
            <a:off x="914400" y="3241517"/>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8494806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1020</TotalTime>
  <Words>2046</Words>
  <Application>Microsoft Office PowerPoint</Application>
  <PresentationFormat>On-screen Show (4:3)</PresentationFormat>
  <Paragraphs>222</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Perspective</vt:lpstr>
      <vt:lpstr>جامعة ديالى/ كلية التربية للعلوم الانسانية  مادة القراءة والكتابة/ المرحلة الاولى تدريسية المادة: ا.م. د.ايمان رياض اديب</vt:lpstr>
      <vt:lpstr>Reading and Writing: Unit Two TIME</vt:lpstr>
      <vt:lpstr>PowerPoint Presentation</vt:lpstr>
      <vt:lpstr>Discussion Questions</vt:lpstr>
      <vt:lpstr>Your opinions </vt:lpstr>
      <vt:lpstr>Reading skills- Vocabulary preview  </vt:lpstr>
      <vt:lpstr>PowerPoint Presentation</vt:lpstr>
      <vt:lpstr>What is a BLOG?</vt:lpstr>
      <vt:lpstr>Blogs Vs. Vlogs</vt:lpstr>
      <vt:lpstr>IDENTIFYING THE AUTHOR'S PURPOSE </vt:lpstr>
      <vt:lpstr>PowerPoint Presentation</vt:lpstr>
      <vt:lpstr>PowerPoint Presentation</vt:lpstr>
      <vt:lpstr>Vocabulary skills: Parts of Speech</vt:lpstr>
      <vt:lpstr>Describing how to achieve a goal in Writing Task </vt:lpstr>
      <vt:lpstr>1. Understanding Sentence Patterns</vt:lpstr>
      <vt:lpstr>Basic Components of a Sentence Pattern </vt:lpstr>
      <vt:lpstr>Common Sentence Patterns </vt:lpstr>
      <vt:lpstr>-Gerunds Vs. Infinitives </vt:lpstr>
      <vt:lpstr>Grammar </vt:lpstr>
      <vt:lpstr>PowerPoint Presentation</vt:lpstr>
      <vt:lpstr>Common Verbs Followed by Infinitives and Gerund  </vt:lpstr>
      <vt:lpstr>Verbs That Can Use Both (with Different Meanings)</vt:lpstr>
      <vt:lpstr>Note</vt:lpstr>
      <vt:lpstr>What Time Is it?</vt:lpstr>
      <vt:lpstr>Reading Text: what time is it?</vt:lpstr>
      <vt:lpstr>Egyptian Clock: Sun Clock  </vt:lpstr>
      <vt:lpstr>Sundial Clock </vt:lpstr>
      <vt:lpstr>PowerPoint Presentation</vt:lpstr>
      <vt:lpstr>Water clock</vt:lpstr>
      <vt:lpstr>PowerPoint Presentation</vt:lpstr>
      <vt:lpstr>Mechanical clock </vt:lpstr>
      <vt:lpstr>PowerPoint Presentation</vt:lpstr>
      <vt:lpstr>Quartz Clock </vt:lpstr>
      <vt:lpstr>PowerPoint Presentation</vt:lpstr>
      <vt:lpstr>Digital clock  </vt:lpstr>
      <vt:lpstr>Reading 2: What Time is it?</vt:lpstr>
      <vt:lpstr>Writing Task</vt:lpstr>
      <vt:lpstr>Plan</vt:lpstr>
      <vt:lpstr>WRITE (100-150 words) </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and Writing: Unit Two Time</dc:title>
  <dc:creator>SamaOffice</dc:creator>
  <dc:description>generated using python-pptx</dc:description>
  <cp:lastModifiedBy>SamaOffice</cp:lastModifiedBy>
  <cp:revision>30</cp:revision>
  <dcterms:created xsi:type="dcterms:W3CDTF">2013-01-27T09:14:16Z</dcterms:created>
  <dcterms:modified xsi:type="dcterms:W3CDTF">2025-02-03T21:37:21Z</dcterms:modified>
</cp:coreProperties>
</file>