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5" r:id="rId4"/>
    <p:sldId id="257" r:id="rId5"/>
    <p:sldId id="261" r:id="rId6"/>
    <p:sldId id="263" r:id="rId7"/>
    <p:sldId id="264" r:id="rId8"/>
    <p:sldId id="258" r:id="rId9"/>
    <p:sldId id="259" r:id="rId10"/>
    <p:sldId id="260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IQ" sz="2800" dirty="0"/>
              <a:t>جامعة ديالى/ كلية التربية للعلوم </a:t>
            </a:r>
            <a:r>
              <a:rPr lang="ar-IQ" sz="2800" dirty="0" smtClean="0"/>
              <a:t>الانسانية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ar-IQ" sz="2800" dirty="0"/>
              <a:t>مادة القراءة والكتابة/ المرحلة الاولى</a:t>
            </a:r>
            <a:br>
              <a:rPr lang="ar-IQ" sz="2800" dirty="0"/>
            </a:br>
            <a:r>
              <a:rPr lang="ar-IQ" sz="2800" dirty="0"/>
              <a:t>تدريسية المادة: ا.م. د.ايمان رياض اديب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152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192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Opposite Leadership Traits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Opposite Leadership </a:t>
            </a:r>
            <a:r>
              <a:rPr lang="en-US" dirty="0" smtClean="0"/>
              <a:t>Traits</a:t>
            </a:r>
            <a:endParaRPr lang="en-US" dirty="0"/>
          </a:p>
          <a:p>
            <a:r>
              <a:rPr lang="en-US" dirty="0"/>
              <a:t>Instructions: Match the following statements with their opposites in the survey from Are You a Natural Leader?</a:t>
            </a:r>
          </a:p>
        </p:txBody>
      </p:sp>
    </p:spTree>
    <p:extLst>
      <p:ext uri="{BB962C8B-B14F-4D97-AF65-F5344CB8AC3E}">
        <p14:creationId xmlns:p14="http://schemas.microsoft.com/office/powerpoint/2010/main" val="3366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290270"/>
              </p:ext>
            </p:extLst>
          </p:nvPr>
        </p:nvGraphicFramePr>
        <p:xfrm>
          <a:off x="1142997" y="2286003"/>
          <a:ext cx="7239002" cy="3295572"/>
        </p:xfrm>
        <a:graphic>
          <a:graphicData uri="http://schemas.openxmlformats.org/drawingml/2006/table">
            <a:tbl>
              <a:tblPr/>
              <a:tblGrid>
                <a:gridCol w="3619501"/>
                <a:gridCol w="3619501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400" b="1" dirty="0"/>
                        <a:t>Statement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Opposite Statement from the Text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/>
                        <a:t>"It’s important to win, win, win!"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"I feel it’s sometimes OK to lose."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/>
                        <a:t>"Sometimes I’m a little disorganized."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"I’m a very organized person."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/>
                        <a:t>"I can’t say what I think very clearly."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"I state my ideas clearly."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/>
                        <a:t>"I always get nervous when I talk in front of others."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"I’m confident of my public speaking skills."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/>
                        <a:t>"I’m uncomfortable about some things I decide."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"I’m comfortable with my decisions."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/>
                        <a:t>"I prefer people just to listen when we’re in a discussion."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"I want everyone to contribute in discussions."</a:t>
                      </a:r>
                    </a:p>
                  </a:txBody>
                  <a:tcPr marL="62204" marR="62204" marT="31102" marB="31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EXAMPLES TO FIND MEANING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you find a new word, context clues such as examples help you </a:t>
            </a:r>
            <a:r>
              <a:rPr lang="en-US" dirty="0" smtClean="0"/>
              <a:t>discover the </a:t>
            </a:r>
            <a:r>
              <a:rPr lang="en-US" dirty="0"/>
              <a:t>word's meaning. Sometimes the text will give an example that helps you </a:t>
            </a:r>
            <a:r>
              <a:rPr lang="en-US" dirty="0" smtClean="0"/>
              <a:t>to understand </a:t>
            </a:r>
            <a:r>
              <a:rPr lang="en-US" dirty="0"/>
              <a:t>a word's </a:t>
            </a:r>
            <a:r>
              <a:rPr lang="en-US" dirty="0" smtClean="0"/>
              <a:t>meaning. Words </a:t>
            </a:r>
            <a:r>
              <a:rPr lang="en-US" dirty="0"/>
              <a:t>that signal examples: </a:t>
            </a:r>
            <a:r>
              <a:rPr lang="en-US" i="1" dirty="0"/>
              <a:t>for example, for instance, such as,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0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Reading Text: a hero within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Defines a Superhero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lvl="1"/>
            <a:r>
              <a:rPr lang="en-US" dirty="0"/>
              <a:t>Nearly all fictional superheroes have superhuman powers.</a:t>
            </a:r>
          </a:p>
          <a:p>
            <a:pPr lvl="1"/>
            <a:r>
              <a:rPr lang="en-US" dirty="0"/>
              <a:t>Examples: Superman can fly, Wonder Woman can communicate with animals.</a:t>
            </a:r>
          </a:p>
          <a:p>
            <a:pPr lvl="1"/>
            <a:r>
              <a:rPr lang="en-US" dirty="0"/>
              <a:t>Some superheroes use technology to augment their powers (e.g., Iron Man's suit, Green Lantern’s ring).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4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Secret Identity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Importance of a Secret Identity</a:t>
            </a:r>
          </a:p>
          <a:p>
            <a:pPr lvl="1"/>
            <a:r>
              <a:rPr lang="en-US" dirty="0" smtClean="0"/>
              <a:t>Protects </a:t>
            </a:r>
            <a:r>
              <a:rPr lang="en-US" dirty="0"/>
              <a:t>the superhero’s loved ones (e.g., Spider-Man is Peter Parker, Bruce Wayne is Batman).</a:t>
            </a:r>
          </a:p>
          <a:p>
            <a:pPr lvl="1"/>
            <a:r>
              <a:rPr lang="en-US" dirty="0"/>
              <a:t>Some superheroes have hidden headquarters (e.g., Batman's </a:t>
            </a:r>
            <a:r>
              <a:rPr lang="en-US" dirty="0" err="1"/>
              <a:t>Batcave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8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Strong Moral Code of Superheroes</a:t>
            </a:r>
          </a:p>
          <a:p>
            <a:pPr lvl="1"/>
            <a:r>
              <a:rPr lang="en-US" dirty="0" smtClean="0"/>
              <a:t>Superheroes </a:t>
            </a:r>
            <a:r>
              <a:rPr lang="en-US" dirty="0"/>
              <a:t>are characterized by honesty and a strong moral code.</a:t>
            </a:r>
          </a:p>
          <a:p>
            <a:pPr lvl="1"/>
            <a:r>
              <a:rPr lang="en-US" dirty="0"/>
              <a:t>They respect the law but sometimes break it for the greater good.</a:t>
            </a:r>
          </a:p>
          <a:p>
            <a:pPr lvl="1"/>
            <a:r>
              <a:rPr lang="en-US" dirty="0"/>
              <a:t>Rarely kill and expect no reward for their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3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Weaknesses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Hero’s Weakness</a:t>
            </a:r>
          </a:p>
          <a:p>
            <a:r>
              <a:rPr lang="en-US" b="1" dirty="0"/>
              <a:t>Content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Superheroes often have a fatal flaw or weakness that makes them vulnerable.</a:t>
            </a:r>
          </a:p>
          <a:p>
            <a:pPr lvl="1"/>
            <a:r>
              <a:rPr lang="en-US" dirty="0"/>
              <a:t>Examples: Superman’s weakness to Kryptonite, Hulk’s anger, Wolverine’s dislike of magnets.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Can Learn From Superheroes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Superheroes are often reflections of human nature and ideals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</a:t>
            </a:r>
            <a:r>
              <a:rPr lang="en-US" dirty="0"/>
              <a:t>fight against fears like crime and war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</a:t>
            </a:r>
            <a:r>
              <a:rPr lang="en-US" dirty="0"/>
              <a:t>imperfection makes them relatable and teaches valuable lessons about persistence and resilience.</a:t>
            </a:r>
          </a:p>
        </p:txBody>
      </p:sp>
    </p:spTree>
    <p:extLst>
      <p:ext uri="{BB962C8B-B14F-4D97-AF65-F5344CB8AC3E}">
        <p14:creationId xmlns:p14="http://schemas.microsoft.com/office/powerpoint/2010/main" val="376886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Engage students with these questions:</a:t>
            </a:r>
          </a:p>
          <a:p>
            <a:pPr lvl="2"/>
            <a:r>
              <a:rPr lang="en-US" dirty="0"/>
              <a:t>Why are superhero comics, movies, and games so popular?</a:t>
            </a:r>
          </a:p>
          <a:p>
            <a:pPr lvl="2"/>
            <a:r>
              <a:rPr lang="en-US" dirty="0"/>
              <a:t>How would you define a superhero? Do you agree with the article’s definition?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4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a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Writing activity :</a:t>
            </a:r>
          </a:p>
          <a:p>
            <a:r>
              <a:rPr lang="en-US" dirty="0"/>
              <a:t>Write about a personal hero (family member, friend, or public figure).Example Structure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Topic </a:t>
            </a:r>
            <a:r>
              <a:rPr lang="en-US" b="1" dirty="0"/>
              <a:t>Sentence</a:t>
            </a:r>
            <a:r>
              <a:rPr lang="en-US" dirty="0"/>
              <a:t>: “My hero is my father because he always helps others.”</a:t>
            </a:r>
          </a:p>
          <a:p>
            <a:r>
              <a:rPr lang="en-US" b="1" dirty="0"/>
              <a:t>Supporting Sentences</a:t>
            </a:r>
            <a:r>
              <a:rPr lang="en-US" dirty="0"/>
              <a:t>: Include details about why they are a hero and what they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7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1713526" cy="167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one</a:t>
            </a:r>
            <a:endParaRPr lang="en-US" dirty="0"/>
          </a:p>
        </p:txBody>
      </p:sp>
      <p:sp>
        <p:nvSpPr>
          <p:cNvPr id="4" name="AutoShape 2" descr="A heroic figure standing confidently with a strong pose, wearing a modern superhero costume with a flowing cape. The background features a cityscape with a bright sky symbolizing hope and courage. The character exudes strength, bravery, and positivity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 heroic figure standing confidently with a strong pose, wearing a modern superhero costume with a flowing cape. The background features a cityscape with a bright sky symbolizing hope and courage. The character exudes strength, bravery, and positivity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Topic Sentences in Paragraphs</a:t>
            </a:r>
          </a:p>
          <a:p>
            <a:r>
              <a:rPr lang="en-US" dirty="0" smtClean="0"/>
              <a:t>Identifying </a:t>
            </a:r>
            <a:r>
              <a:rPr lang="en-US" dirty="0"/>
              <a:t>Topic Sentences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topic sentence introduces the main idea of a paragraph.</a:t>
            </a:r>
          </a:p>
          <a:p>
            <a:pPr lvl="1"/>
            <a:r>
              <a:rPr lang="en-US" dirty="0"/>
              <a:t>Practice identifying and creating strong topic sentences.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Topic 1: Superhero Movies → "Superhero movies have become a cultural phenomenon."</a:t>
            </a:r>
          </a:p>
          <a:p>
            <a:pPr lvl="2"/>
            <a:r>
              <a:rPr lang="en-US" dirty="0"/>
              <a:t>Topic 2: My Personality → "I believe my strongest trait is my persistence."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4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Grammar Focus: Simple Present Tense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/>
              <a:t>in the Simple Present Tense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simple present tense is used to describe general truths, habits, and scheduled events.</a:t>
            </a:r>
          </a:p>
          <a:p>
            <a:pPr lvl="1"/>
            <a:r>
              <a:rPr lang="en-US" dirty="0"/>
              <a:t>Practice sentences:</a:t>
            </a:r>
          </a:p>
          <a:p>
            <a:pPr lvl="2"/>
            <a:r>
              <a:rPr lang="en-US" dirty="0"/>
              <a:t>"Superheroes fight villains</a:t>
            </a:r>
            <a:r>
              <a:rPr lang="en-US" dirty="0" smtClean="0"/>
              <a:t>.“ the negation is “ superheroes </a:t>
            </a:r>
            <a:r>
              <a:rPr lang="en-US" dirty="0" err="1" smtClean="0"/>
              <a:t>donot</a:t>
            </a:r>
            <a:r>
              <a:rPr lang="en-US" dirty="0" smtClean="0"/>
              <a:t> fight villains. </a:t>
            </a:r>
            <a:endParaRPr lang="en-US" dirty="0"/>
          </a:p>
          <a:p>
            <a:pPr lvl="2"/>
            <a:r>
              <a:rPr lang="en-US" dirty="0"/>
              <a:t>"They protect the innocent."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8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Superhereos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562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37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Discussion </a:t>
            </a:r>
            <a:r>
              <a:rPr lang="en-US" b="1" dirty="0"/>
              <a:t>Questions: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</a:t>
            </a:r>
            <a:r>
              <a:rPr lang="en-US" dirty="0"/>
              <a:t>would you describe the personality of the man in the picture?</a:t>
            </a:r>
            <a:br>
              <a:rPr lang="en-US" dirty="0"/>
            </a:br>
            <a:r>
              <a:rPr lang="en-US" i="1" dirty="0"/>
              <a:t>Example Starter: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 would describe his personality as ...</a:t>
            </a:r>
          </a:p>
          <a:p>
            <a:r>
              <a:rPr lang="en-US" dirty="0"/>
              <a:t>How would you describe your personality? Do you think others would describe you the same way?</a:t>
            </a:r>
            <a:br>
              <a:rPr lang="en-US" dirty="0"/>
            </a:br>
            <a:r>
              <a:rPr lang="en-US" i="1" dirty="0"/>
              <a:t>Example Starter: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 think I’m ... Others would probably describe me as ...</a:t>
            </a:r>
          </a:p>
          <a:p>
            <a:r>
              <a:rPr lang="en-US" dirty="0"/>
              <a:t>What superheroes do you know? What personality traits do they have? Are they all positive traits?</a:t>
            </a:r>
            <a:br>
              <a:rPr lang="en-US" dirty="0"/>
            </a:br>
            <a:r>
              <a:rPr lang="en-US" i="1" dirty="0"/>
              <a:t>Example Starter: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Batman is ... These are positive/negative traits.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character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a character </a:t>
            </a:r>
            <a:r>
              <a:rPr lang="en-US" b="1" dirty="0"/>
              <a:t>refers to the qualities, traits, or personality that define an individual's behavior and actions. It relates to the characteristics that determine how a person interacts with others and approaches challenges. Specifically, character traits can be </a:t>
            </a:r>
            <a:r>
              <a:rPr lang="en-US" b="1" dirty="0">
                <a:solidFill>
                  <a:srgbClr val="FF0000"/>
                </a:solidFill>
              </a:rPr>
              <a:t>positive</a:t>
            </a:r>
            <a:r>
              <a:rPr lang="en-US" b="1" dirty="0"/>
              <a:t> (like honesty, kindness, and confidence) or </a:t>
            </a:r>
            <a:r>
              <a:rPr lang="en-US" b="1" dirty="0">
                <a:solidFill>
                  <a:srgbClr val="FF0000"/>
                </a:solidFill>
              </a:rPr>
              <a:t>negative</a:t>
            </a:r>
            <a:r>
              <a:rPr lang="en-US" b="1" dirty="0"/>
              <a:t> (like arrogance and dishonesty), influencing whether a person is perceived as a natural leader.</a:t>
            </a:r>
          </a:p>
        </p:txBody>
      </p:sp>
    </p:spTree>
    <p:extLst>
      <p:ext uri="{BB962C8B-B14F-4D97-AF65-F5344CB8AC3E}">
        <p14:creationId xmlns:p14="http://schemas.microsoft.com/office/powerpoint/2010/main" val="22110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1371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Good</a:t>
            </a:r>
            <a:r>
              <a:rPr lang="en-US" sz="2400" b="1" dirty="0"/>
              <a:t> Qualities (Positive Traits):</a:t>
            </a:r>
            <a:br>
              <a:rPr lang="en-US" sz="24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Honesty</a:t>
            </a:r>
            <a:r>
              <a:rPr lang="en-US" dirty="0" smtClean="0"/>
              <a:t> </a:t>
            </a:r>
            <a:r>
              <a:rPr lang="en-US" dirty="0"/>
              <a:t>– Telling the truth and being trustworthy.</a:t>
            </a:r>
          </a:p>
          <a:p>
            <a:r>
              <a:rPr lang="en-US" b="1" dirty="0"/>
              <a:t>Kindness</a:t>
            </a:r>
            <a:r>
              <a:rPr lang="en-US" dirty="0"/>
              <a:t> – Showing care and compassion for others.</a:t>
            </a:r>
          </a:p>
          <a:p>
            <a:r>
              <a:rPr lang="en-US" b="1" dirty="0"/>
              <a:t>Confidence</a:t>
            </a:r>
            <a:r>
              <a:rPr lang="en-US" dirty="0"/>
              <a:t> – Believing in oneself and one’s abilities.</a:t>
            </a:r>
          </a:p>
          <a:p>
            <a:r>
              <a:rPr lang="en-US" b="1" dirty="0"/>
              <a:t>Responsibility</a:t>
            </a:r>
            <a:r>
              <a:rPr lang="en-US" dirty="0"/>
              <a:t> – Being accountable for one’s actions.</a:t>
            </a:r>
          </a:p>
          <a:p>
            <a:r>
              <a:rPr lang="en-US" b="1" dirty="0"/>
              <a:t>Respectfulness</a:t>
            </a:r>
            <a:r>
              <a:rPr lang="en-US" dirty="0"/>
              <a:t> – Valuing others and treating them with courtesy.</a:t>
            </a:r>
          </a:p>
          <a:p>
            <a:r>
              <a:rPr lang="en-US" b="1" dirty="0"/>
              <a:t>Patience</a:t>
            </a:r>
            <a:r>
              <a:rPr lang="en-US" dirty="0"/>
              <a:t> – Remaining calm and tolerant in difficult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Bad</a:t>
            </a:r>
            <a:r>
              <a:rPr lang="en-US" sz="2800" b="1" dirty="0"/>
              <a:t> </a:t>
            </a:r>
            <a:r>
              <a:rPr lang="en-US" sz="2800" b="1" dirty="0" smtClean="0"/>
              <a:t>Qualities or faults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Dishonesty</a:t>
            </a:r>
            <a:r>
              <a:rPr lang="en-US" dirty="0"/>
              <a:t> – Lying or being untrustworthy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Arrogance</a:t>
            </a:r>
            <a:r>
              <a:rPr lang="en-US" dirty="0" smtClean="0"/>
              <a:t> </a:t>
            </a:r>
            <a:r>
              <a:rPr lang="en-US" dirty="0"/>
              <a:t>– Having an inflated sense of self-importance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Selfishness</a:t>
            </a:r>
            <a:r>
              <a:rPr lang="en-US" dirty="0" smtClean="0"/>
              <a:t> </a:t>
            </a:r>
            <a:r>
              <a:rPr lang="en-US" dirty="0"/>
              <a:t>– Putting one’s own needs above others</a:t>
            </a:r>
            <a:r>
              <a:rPr lang="en-US" dirty="0" smtClean="0"/>
              <a:t>'.</a:t>
            </a:r>
          </a:p>
          <a:p>
            <a:r>
              <a:rPr lang="en-US" b="1" dirty="0" smtClean="0"/>
              <a:t>Impulsiveness</a:t>
            </a:r>
            <a:r>
              <a:rPr lang="en-US" dirty="0" smtClean="0"/>
              <a:t> </a:t>
            </a:r>
            <a:r>
              <a:rPr lang="en-US" dirty="0"/>
              <a:t>– Acting without thinking about the consequences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Stubbornness</a:t>
            </a:r>
            <a:r>
              <a:rPr lang="en-US" dirty="0" smtClean="0"/>
              <a:t> </a:t>
            </a:r>
            <a:r>
              <a:rPr lang="en-US" dirty="0"/>
              <a:t>– Refusing to change one’s mind or behavior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Rudeness</a:t>
            </a:r>
            <a:r>
              <a:rPr lang="en-US" dirty="0" smtClean="0"/>
              <a:t> </a:t>
            </a:r>
            <a:r>
              <a:rPr lang="en-US" dirty="0"/>
              <a:t>– Behaving in a disrespectful or impolite manner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Laziness</a:t>
            </a:r>
            <a:r>
              <a:rPr lang="en-US" dirty="0" smtClean="0"/>
              <a:t> </a:t>
            </a:r>
            <a:r>
              <a:rPr lang="en-US" dirty="0"/>
              <a:t>– Avoiding work or effort.</a:t>
            </a:r>
          </a:p>
        </p:txBody>
      </p:sp>
    </p:spTree>
    <p:extLst>
      <p:ext uri="{BB962C8B-B14F-4D97-AF65-F5344CB8AC3E}">
        <p14:creationId xmlns:p14="http://schemas.microsoft.com/office/powerpoint/2010/main" val="2772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Grammar </a:t>
            </a:r>
            <a:r>
              <a:rPr lang="en-US" smtClean="0"/>
              <a:t>Focus:Pronouns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pronoun is a word that replaces a noun. We use pronouns to </a:t>
            </a:r>
            <a:r>
              <a:rPr lang="en-US" dirty="0" smtClean="0"/>
              <a:t>avoid repeating </a:t>
            </a:r>
            <a:r>
              <a:rPr lang="en-US" dirty="0"/>
              <a:t>the noun. It must always be clear what a pronoun refers to. This </a:t>
            </a:r>
            <a:r>
              <a:rPr lang="en-US" dirty="0" smtClean="0"/>
              <a:t>is called </a:t>
            </a:r>
            <a:r>
              <a:rPr lang="en-US" dirty="0"/>
              <a:t>the pronoun's </a:t>
            </a:r>
            <a:r>
              <a:rPr lang="en-US" dirty="0" smtClean="0"/>
              <a:t>antecedent. One </a:t>
            </a:r>
            <a:r>
              <a:rPr lang="en-US" dirty="0"/>
              <a:t>common error with pronouns is when there is no antecedent.</a:t>
            </a:r>
          </a:p>
          <a:p>
            <a:r>
              <a:rPr lang="en-US" i="1" dirty="0"/>
              <a:t>In the restaurant, </a:t>
            </a:r>
            <a:r>
              <a:rPr lang="en-US" b="1" i="1" dirty="0">
                <a:solidFill>
                  <a:srgbClr val="FF0000"/>
                </a:solidFill>
              </a:rPr>
              <a:t>they</a:t>
            </a:r>
            <a:r>
              <a:rPr lang="en-US" b="1" i="1" dirty="0"/>
              <a:t> </a:t>
            </a:r>
            <a:r>
              <a:rPr lang="en-US" i="1" dirty="0"/>
              <a:t>said I had to leave. </a:t>
            </a:r>
            <a:r>
              <a:rPr lang="en-US" dirty="0"/>
              <a:t>(Who said I had to leave?)</a:t>
            </a:r>
          </a:p>
          <a:p>
            <a:pPr indent="0">
              <a:buNone/>
            </a:pPr>
            <a:r>
              <a:rPr lang="en-US" dirty="0"/>
              <a:t>Another common error is when the antecedent is ambiguous.</a:t>
            </a:r>
          </a:p>
          <a:p>
            <a:r>
              <a:rPr lang="en-US" i="1" dirty="0"/>
              <a:t>Maria told Lynn that </a:t>
            </a:r>
            <a:r>
              <a:rPr lang="en-US" b="1" i="1" dirty="0">
                <a:solidFill>
                  <a:srgbClr val="FF0000"/>
                </a:solidFill>
              </a:rPr>
              <a:t>her</a:t>
            </a:r>
            <a:r>
              <a:rPr lang="en-US" b="1" i="1" dirty="0"/>
              <a:t> </a:t>
            </a:r>
            <a:r>
              <a:rPr lang="en-US" i="1" dirty="0"/>
              <a:t>purse was missing</a:t>
            </a:r>
            <a:r>
              <a:rPr lang="en-US" i="1" dirty="0" smtClean="0"/>
              <a:t>. </a:t>
            </a:r>
            <a:r>
              <a:rPr lang="en-US" dirty="0" smtClean="0"/>
              <a:t>(</a:t>
            </a:r>
            <a:r>
              <a:rPr lang="en-US" dirty="0"/>
              <a:t>Is Maria's purse or Lynn's purse missing?)</a:t>
            </a:r>
          </a:p>
        </p:txBody>
      </p:sp>
    </p:spTree>
    <p:extLst>
      <p:ext uri="{BB962C8B-B14F-4D97-AF65-F5344CB8AC3E}">
        <p14:creationId xmlns:p14="http://schemas.microsoft.com/office/powerpoint/2010/main" val="3504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of clear antecedent</a:t>
            </a:r>
            <a:r>
              <a:rPr lang="en-US" dirty="0"/>
              <a:t>:</a:t>
            </a:r>
            <a:br>
              <a:rPr lang="en-US" dirty="0"/>
            </a:br>
            <a:r>
              <a:rPr lang="en-US" i="1" dirty="0"/>
              <a:t>John went to the store because he needed milk.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(The pronoun "he" clearly refers to John.)</a:t>
            </a:r>
            <a:endParaRPr lang="en-US" dirty="0"/>
          </a:p>
          <a:p>
            <a:r>
              <a:rPr lang="en-US" b="1" dirty="0"/>
              <a:t>Example of no antecedent</a:t>
            </a:r>
            <a:r>
              <a:rPr lang="en-US" dirty="0"/>
              <a:t> (incorrect):</a:t>
            </a:r>
            <a:br>
              <a:rPr lang="en-US" dirty="0"/>
            </a:br>
            <a:r>
              <a:rPr lang="en-US" i="1" dirty="0"/>
              <a:t>In the restaurant, they said I had to leave.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(It is unclear who "they" refers to.)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190</TotalTime>
  <Words>934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PowerPoint Presentation</vt:lpstr>
      <vt:lpstr>Character </vt:lpstr>
      <vt:lpstr>Superhereos </vt:lpstr>
      <vt:lpstr>     Discussion Questions: </vt:lpstr>
      <vt:lpstr>What is a character ?</vt:lpstr>
      <vt:lpstr>Good Qualities (Positive Traits): </vt:lpstr>
      <vt:lpstr>Bad Qualities or faults </vt:lpstr>
      <vt:lpstr>Grammar Focus:Pronouns </vt:lpstr>
      <vt:lpstr>Pronouns </vt:lpstr>
      <vt:lpstr>Opposite Leadership Traits </vt:lpstr>
      <vt:lpstr>PowerPoint Presentation</vt:lpstr>
      <vt:lpstr>USING EXAMPLES TO FIND MEANING </vt:lpstr>
      <vt:lpstr>Reading Text: a hero within </vt:lpstr>
      <vt:lpstr>Secret Identity </vt:lpstr>
      <vt:lpstr>Moral code</vt:lpstr>
      <vt:lpstr>Weaknesses </vt:lpstr>
      <vt:lpstr>What We Can Learn From Superheroes</vt:lpstr>
      <vt:lpstr>Discussion points</vt:lpstr>
      <vt:lpstr>Describing a hero</vt:lpstr>
      <vt:lpstr>Topic sentences </vt:lpstr>
      <vt:lpstr>Grammar Focus: Simple Present Tense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</dc:title>
  <dc:creator>SamaOffice</dc:creator>
  <cp:lastModifiedBy>SamaOffice</cp:lastModifiedBy>
  <cp:revision>9</cp:revision>
  <dcterms:created xsi:type="dcterms:W3CDTF">2006-08-16T00:00:00Z</dcterms:created>
  <dcterms:modified xsi:type="dcterms:W3CDTF">2025-02-03T21:38:49Z</dcterms:modified>
</cp:coreProperties>
</file>