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2"/>
    <p:sldId id="266" r:id="rId3"/>
    <p:sldId id="257" r:id="rId4"/>
    <p:sldId id="258" r:id="rId5"/>
    <p:sldId id="259" r:id="rId6"/>
    <p:sldId id="260" r:id="rId7"/>
    <p:sldId id="261" r:id="rId8"/>
    <p:sldId id="265"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37F867-489A-4233-9F1E-335524A9D156}">
          <p14:sldIdLst>
            <p14:sldId id="256"/>
            <p14:sldId id="266"/>
            <p14:sldId id="257"/>
            <p14:sldId id="258"/>
            <p14:sldId id="259"/>
            <p14:sldId id="260"/>
            <p14:sldId id="261"/>
            <p14:sldId id="265"/>
            <p14:sldId id="262"/>
            <p14:sldId id="263"/>
            <p14:sldId id="264"/>
          </p14:sldIdLst>
        </p14:section>
        <p14:section name="Untitled Section" id="{CDE2B62C-C57E-461B-BD3F-923FD2999E2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8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21B391-90B8-CADA-6657-BCC8BFED96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4228784-2FC1-736D-F88A-73C7A83CAAA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40B07A-1A1C-4090-8B47-469B537E1957}" type="datetimeFigureOut">
              <a:rPr lang="en-US" smtClean="0"/>
              <a:t>2/4/2025</a:t>
            </a:fld>
            <a:endParaRPr lang="en-US"/>
          </a:p>
        </p:txBody>
      </p:sp>
      <p:sp>
        <p:nvSpPr>
          <p:cNvPr id="4" name="Footer Placeholder 3">
            <a:extLst>
              <a:ext uri="{FF2B5EF4-FFF2-40B4-BE49-F238E27FC236}">
                <a16:creationId xmlns:a16="http://schemas.microsoft.com/office/drawing/2014/main" id="{0EBDBC36-3BFC-0AC3-41C4-3F7752015DA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1</a:t>
            </a:r>
          </a:p>
        </p:txBody>
      </p:sp>
      <p:sp>
        <p:nvSpPr>
          <p:cNvPr id="5" name="Slide Number Placeholder 4">
            <a:extLst>
              <a:ext uri="{FF2B5EF4-FFF2-40B4-BE49-F238E27FC236}">
                <a16:creationId xmlns:a16="http://schemas.microsoft.com/office/drawing/2014/main" id="{61212BF0-095A-94D4-9F04-9DACC96504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A7892A-2A2E-4562-88F6-890DC2613AA3}" type="slidenum">
              <a:rPr lang="en-US" smtClean="0"/>
              <a:t>‹#›</a:t>
            </a:fld>
            <a:endParaRPr lang="en-US"/>
          </a:p>
        </p:txBody>
      </p:sp>
    </p:spTree>
    <p:extLst>
      <p:ext uri="{BB962C8B-B14F-4D97-AF65-F5344CB8AC3E}">
        <p14:creationId xmlns:p14="http://schemas.microsoft.com/office/powerpoint/2010/main" val="156989193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B1537-80F8-493B-BDB5-F197F1815847}" type="datetimeFigureOut">
              <a:rPr lang="en-US" smtClean="0"/>
              <a:t>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1</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847E7E-C9E8-45DC-9B9A-8E4675453E17}" type="slidenum">
              <a:rPr lang="en-US" smtClean="0"/>
              <a:t>‹#›</a:t>
            </a:fld>
            <a:endParaRPr lang="en-US"/>
          </a:p>
        </p:txBody>
      </p:sp>
    </p:spTree>
    <p:extLst>
      <p:ext uri="{BB962C8B-B14F-4D97-AF65-F5344CB8AC3E}">
        <p14:creationId xmlns:p14="http://schemas.microsoft.com/office/powerpoint/2010/main" val="206020442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9/21/2024</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9/21/2024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9/21/2024</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9/21/2024</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9/21/2024</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9/21/2024</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a:t>9/21/2024</a:t>
            </a:r>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501445"/>
            <a:ext cx="8574622" cy="5899355"/>
          </a:xfrm>
        </p:spPr>
        <p:txBody>
          <a:bodyPr anchor="ctr">
            <a:noAutofit/>
          </a:bodyPr>
          <a:lstStyle/>
          <a:p>
            <a:pPr algn="ctr" rtl="0"/>
            <a:r>
              <a:rPr lang="ar-IQ" sz="4400" b="1" dirty="0">
                <a:effectLst>
                  <a:outerShdw blurRad="38100" dist="38100" dir="2700000" algn="tl">
                    <a:srgbClr val="000000">
                      <a:alpha val="43137"/>
                    </a:srgbClr>
                  </a:outerShdw>
                </a:effectLst>
              </a:rPr>
              <a:t>جامعة ديالى</a:t>
            </a:r>
            <a:br>
              <a:rPr lang="ar-IQ" sz="4400" b="1" dirty="0">
                <a:effectLst>
                  <a:outerShdw blurRad="38100" dist="38100" dir="2700000" algn="tl">
                    <a:srgbClr val="000000">
                      <a:alpha val="43137"/>
                    </a:srgbClr>
                  </a:outerShdw>
                </a:effectLst>
              </a:rPr>
            </a:br>
            <a:r>
              <a:rPr lang="ar-IQ" sz="4400" b="1" dirty="0">
                <a:effectLst>
                  <a:outerShdw blurRad="38100" dist="38100" dir="2700000" algn="tl">
                    <a:srgbClr val="000000">
                      <a:alpha val="43137"/>
                    </a:srgbClr>
                  </a:outerShdw>
                </a:effectLst>
              </a:rPr>
              <a:t>كلية التربية للعلوم الإنسانية</a:t>
            </a:r>
            <a:br>
              <a:rPr lang="ar-IQ" sz="4400" b="1" dirty="0">
                <a:effectLst>
                  <a:outerShdw blurRad="38100" dist="38100" dir="2700000" algn="tl">
                    <a:srgbClr val="000000">
                      <a:alpha val="43137"/>
                    </a:srgbClr>
                  </a:outerShdw>
                </a:effectLst>
              </a:rPr>
            </a:br>
            <a:r>
              <a:rPr lang="ar-IQ" sz="4400" b="1" dirty="0">
                <a:effectLst>
                  <a:outerShdw blurRad="38100" dist="38100" dir="2700000" algn="tl">
                    <a:srgbClr val="000000">
                      <a:alpha val="43137"/>
                    </a:srgbClr>
                  </a:outerShdw>
                </a:effectLst>
              </a:rPr>
              <a:t>فسم اللغة الإنكليزية</a:t>
            </a:r>
            <a:br>
              <a:rPr lang="ar-IQ" sz="4400" b="1" dirty="0">
                <a:effectLst>
                  <a:outerShdw blurRad="38100" dist="38100" dir="2700000" algn="tl">
                    <a:srgbClr val="000000">
                      <a:alpha val="43137"/>
                    </a:srgbClr>
                  </a:outerShdw>
                </a:effectLst>
              </a:rPr>
            </a:br>
            <a:br>
              <a:rPr lang="ar-IQ" sz="4400" b="1" dirty="0">
                <a:effectLst>
                  <a:outerShdw blurRad="38100" dist="38100" dir="2700000" algn="tl">
                    <a:srgbClr val="000000">
                      <a:alpha val="43137"/>
                    </a:srgbClr>
                  </a:outerShdw>
                </a:effectLst>
              </a:rPr>
            </a:br>
            <a:r>
              <a:rPr lang="ar-IQ" sz="4400" b="1" dirty="0">
                <a:effectLst>
                  <a:outerShdw blurRad="38100" dist="38100" dir="2700000" algn="tl">
                    <a:srgbClr val="000000">
                      <a:alpha val="43137"/>
                    </a:srgbClr>
                  </a:outerShdw>
                </a:effectLst>
              </a:rPr>
              <a:t>ا.م احمد عادل نوري</a:t>
            </a:r>
            <a:br>
              <a:rPr lang="ar-IQ" sz="4400" b="1" dirty="0">
                <a:effectLst>
                  <a:outerShdw blurRad="38100" dist="38100" dir="2700000" algn="tl">
                    <a:srgbClr val="000000">
                      <a:alpha val="43137"/>
                    </a:srgbClr>
                  </a:outerShdw>
                </a:effectLst>
              </a:rPr>
            </a:br>
            <a:r>
              <a:rPr lang="ar-IQ" sz="4400" b="1" dirty="0">
                <a:effectLst>
                  <a:outerShdw blurRad="38100" dist="38100" dir="2700000" algn="tl">
                    <a:srgbClr val="000000">
                      <a:alpha val="43137"/>
                    </a:srgbClr>
                  </a:outerShdw>
                </a:effectLst>
              </a:rPr>
              <a:t>المرحلة الرابعة / الدراسة الصباحية</a:t>
            </a:r>
            <a:br>
              <a:rPr lang="ar-IQ" sz="4400" b="1" dirty="0">
                <a:effectLst>
                  <a:outerShdw blurRad="38100" dist="38100" dir="2700000" algn="tl">
                    <a:srgbClr val="000000">
                      <a:alpha val="43137"/>
                    </a:srgbClr>
                  </a:outerShdw>
                </a:effectLst>
              </a:rPr>
            </a:br>
            <a:r>
              <a:rPr lang="ar-IQ" sz="4400" b="1" dirty="0">
                <a:effectLst>
                  <a:outerShdw blurRad="38100" dist="38100" dir="2700000" algn="tl">
                    <a:srgbClr val="000000">
                      <a:alpha val="43137"/>
                    </a:srgbClr>
                  </a:outerShdw>
                </a:effectLst>
              </a:rPr>
              <a:t>مادة: الترجمة</a:t>
            </a:r>
          </a:p>
        </p:txBody>
      </p:sp>
      <p:sp>
        <p:nvSpPr>
          <p:cNvPr id="5" name="Slide Number Placeholder 4">
            <a:extLst>
              <a:ext uri="{FF2B5EF4-FFF2-40B4-BE49-F238E27FC236}">
                <a16:creationId xmlns:a16="http://schemas.microsoft.com/office/drawing/2014/main" id="{851DA3F0-135D-48D5-A559-5EE31240E87B}"/>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
        <p:nvSpPr>
          <p:cNvPr id="3" name="Date Placeholder 2">
            <a:extLst>
              <a:ext uri="{FF2B5EF4-FFF2-40B4-BE49-F238E27FC236}">
                <a16:creationId xmlns:a16="http://schemas.microsoft.com/office/drawing/2014/main" id="{53A66D37-FBB4-FCD1-310B-849704437EC4}"/>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3386906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913774" y="1129553"/>
            <a:ext cx="10363826" cy="5432612"/>
          </a:xfrm>
          <a:prstGeom prst="rect">
            <a:avLst/>
          </a:prstGeom>
        </p:spPr>
        <p:txBody>
          <a:bodyPr>
            <a:normAutofit/>
          </a:bodyPr>
          <a:lstStyle/>
          <a:p>
            <a:pPr marL="0" indent="0" algn="l" rtl="0">
              <a:buNone/>
            </a:pPr>
            <a:r>
              <a:rPr lang="en-US" sz="2400" b="1" cap="none" dirty="0"/>
              <a:t>2. Translation</a:t>
            </a:r>
          </a:p>
          <a:p>
            <a:pPr marL="0" indent="0" algn="l" rtl="0">
              <a:buNone/>
            </a:pPr>
            <a:r>
              <a:rPr lang="en-US" sz="2400" cap="none" dirty="0"/>
              <a:t>The process of translation includes:</a:t>
            </a:r>
          </a:p>
          <a:p>
            <a:pPr marL="268288" indent="-268288" algn="l" rtl="0">
              <a:buNone/>
            </a:pPr>
            <a:r>
              <a:rPr lang="en-US" sz="2400" cap="none" dirty="0"/>
              <a:t>a. Undertaking the translation task, complying with available terminology databases.</a:t>
            </a:r>
          </a:p>
          <a:p>
            <a:pPr marL="282575" indent="-282575" algn="l" rtl="0">
              <a:buNone/>
            </a:pPr>
            <a:r>
              <a:rPr lang="en-US" sz="2400" cap="none" dirty="0"/>
              <a:t>b. Commitment to the manuals on transliteration, capitalization, punctuation, etc.</a:t>
            </a:r>
          </a:p>
          <a:p>
            <a:pPr marL="228600" indent="-228600" algn="l" rtl="0">
              <a:buNone/>
            </a:pPr>
            <a:r>
              <a:rPr lang="en-US" sz="2400" cap="none" dirty="0"/>
              <a:t>c. Reporting any mistake in the Arabic text, and any problems in the terminology or consistency issues.</a:t>
            </a:r>
          </a:p>
          <a:p>
            <a:pPr marL="0" indent="0" algn="l" rtl="0">
              <a:buNone/>
            </a:pPr>
            <a:r>
              <a:rPr lang="en-US" sz="2400" cap="none" dirty="0"/>
              <a:t>d. Undertaking ample investigation in case the text contains any ambiguities.</a:t>
            </a:r>
          </a:p>
          <a:p>
            <a:pPr marL="0" indent="0" algn="l" rtl="0">
              <a:buNone/>
            </a:pPr>
            <a:r>
              <a:rPr lang="en-US" sz="2400" cap="none" dirty="0"/>
              <a:t>e. Checking the grammar and spelling.</a:t>
            </a:r>
          </a:p>
          <a:p>
            <a:pPr marL="0" indent="0" algn="l" rtl="0">
              <a:buNone/>
            </a:pPr>
            <a:endParaRPr lang="ar-IQ" sz="2400" cap="none" dirty="0"/>
          </a:p>
        </p:txBody>
      </p:sp>
      <p:sp>
        <p:nvSpPr>
          <p:cNvPr id="5" name="Slide Number Placeholder 4">
            <a:extLst>
              <a:ext uri="{FF2B5EF4-FFF2-40B4-BE49-F238E27FC236}">
                <a16:creationId xmlns:a16="http://schemas.microsoft.com/office/drawing/2014/main" id="{74A0DAD8-99B9-43AB-AF6E-2ACFE7BDFDC0}"/>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2" name="Date Placeholder 1">
            <a:extLst>
              <a:ext uri="{FF2B5EF4-FFF2-40B4-BE49-F238E27FC236}">
                <a16:creationId xmlns:a16="http://schemas.microsoft.com/office/drawing/2014/main" id="{1DA4EB1F-D3DA-67CA-3DF8-30C1E46BD1D2}"/>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1160624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820271" y="336175"/>
            <a:ext cx="10457329" cy="5728449"/>
          </a:xfrm>
          <a:prstGeom prst="rect">
            <a:avLst/>
          </a:prstGeom>
        </p:spPr>
        <p:txBody>
          <a:bodyPr>
            <a:normAutofit fontScale="92500" lnSpcReduction="20000"/>
          </a:bodyPr>
          <a:lstStyle/>
          <a:p>
            <a:pPr marL="0" indent="0" algn="l" rtl="0">
              <a:buNone/>
            </a:pPr>
            <a:endParaRPr lang="en-US" sz="2400" cap="none" dirty="0"/>
          </a:p>
          <a:p>
            <a:pPr marL="0" indent="0" algn="l" rtl="0">
              <a:buNone/>
            </a:pPr>
            <a:r>
              <a:rPr lang="en-US" sz="2400" b="1" dirty="0"/>
              <a:t>3. Revision</a:t>
            </a:r>
            <a:endParaRPr lang="en-US" sz="2400" cap="none" dirty="0"/>
          </a:p>
          <a:p>
            <a:pPr marL="0" indent="0" algn="l" rtl="0">
              <a:buNone/>
            </a:pPr>
            <a:r>
              <a:rPr lang="en-US" sz="2400" cap="none" dirty="0"/>
              <a:t>The process of revision includes:</a:t>
            </a:r>
          </a:p>
          <a:p>
            <a:pPr marL="0" indent="0" algn="l" rtl="0">
              <a:buNone/>
            </a:pPr>
            <a:r>
              <a:rPr lang="en-US" sz="2400" cap="none" dirty="0"/>
              <a:t>a. Insuring that the translation is sound and correct.</a:t>
            </a:r>
          </a:p>
          <a:p>
            <a:pPr marL="0" indent="0" algn="l" rtl="0">
              <a:buNone/>
            </a:pPr>
            <a:r>
              <a:rPr lang="en-US" sz="2400" cap="none" dirty="0"/>
              <a:t>b. Eliminating structural mistakes.</a:t>
            </a:r>
          </a:p>
          <a:p>
            <a:pPr marL="0" indent="0" algn="l" rtl="0">
              <a:buNone/>
            </a:pPr>
            <a:r>
              <a:rPr lang="en-US" sz="2400" cap="none" dirty="0"/>
              <a:t>c. Checking the spelling.</a:t>
            </a:r>
          </a:p>
          <a:p>
            <a:pPr marL="0" indent="0" algn="l" rtl="0">
              <a:buNone/>
            </a:pPr>
            <a:r>
              <a:rPr lang="en-US" sz="2400" cap="none" dirty="0"/>
              <a:t>d. Reporting on the performance of translators.</a:t>
            </a:r>
          </a:p>
          <a:p>
            <a:pPr marL="0" indent="0" algn="l" rtl="0">
              <a:buNone/>
            </a:pPr>
            <a:endParaRPr lang="en-US" sz="1200" cap="none" dirty="0"/>
          </a:p>
          <a:p>
            <a:pPr marL="0" indent="0" algn="l" rtl="0">
              <a:buNone/>
            </a:pPr>
            <a:r>
              <a:rPr lang="en-US" sz="2400" b="1" dirty="0"/>
              <a:t>4. Editing</a:t>
            </a:r>
          </a:p>
          <a:p>
            <a:pPr marL="0" indent="0" algn="l" rtl="0">
              <a:buNone/>
            </a:pPr>
            <a:r>
              <a:rPr lang="en-US" sz="2400" cap="none" dirty="0"/>
              <a:t>The process of editing includes:</a:t>
            </a:r>
          </a:p>
          <a:p>
            <a:pPr marL="0" indent="0" algn="l" rtl="0">
              <a:buNone/>
            </a:pPr>
            <a:r>
              <a:rPr lang="en-US" sz="2400" cap="none" dirty="0"/>
              <a:t>a. Guaranteeing the readability and understandability of English texts.</a:t>
            </a:r>
          </a:p>
          <a:p>
            <a:pPr marL="0" indent="0" algn="l" rtl="0">
              <a:buNone/>
            </a:pPr>
            <a:r>
              <a:rPr lang="en-US" sz="2400" cap="none" dirty="0"/>
              <a:t>b. Insuring the soundness and correctness of style.</a:t>
            </a:r>
          </a:p>
          <a:p>
            <a:pPr marL="0" indent="0" algn="l" rtl="0">
              <a:buNone/>
            </a:pPr>
            <a:r>
              <a:rPr lang="en-US" sz="2400" cap="none" dirty="0"/>
              <a:t>c. Revision and editing by a native speaker.</a:t>
            </a:r>
          </a:p>
          <a:p>
            <a:pPr marL="0" indent="0" algn="l" rtl="0">
              <a:buNone/>
            </a:pPr>
            <a:r>
              <a:rPr lang="en-US" sz="2400" cap="none" dirty="0"/>
              <a:t>d. Excluding vague words and words with double-cross meaning.</a:t>
            </a:r>
            <a:endParaRPr lang="ar-IQ" sz="2400" cap="none" dirty="0"/>
          </a:p>
        </p:txBody>
      </p:sp>
      <p:sp>
        <p:nvSpPr>
          <p:cNvPr id="5" name="Slide Number Placeholder 4">
            <a:extLst>
              <a:ext uri="{FF2B5EF4-FFF2-40B4-BE49-F238E27FC236}">
                <a16:creationId xmlns:a16="http://schemas.microsoft.com/office/drawing/2014/main" id="{56E6DC98-AF4B-47DA-BC96-0DDAB6EB066E}"/>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2" name="Date Placeholder 1">
            <a:extLst>
              <a:ext uri="{FF2B5EF4-FFF2-40B4-BE49-F238E27FC236}">
                <a16:creationId xmlns:a16="http://schemas.microsoft.com/office/drawing/2014/main" id="{03E96603-07DE-4512-130A-13215FB347BB}"/>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52700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431EC-8448-1E5A-7B96-8B6F3A03F5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8CC939-CBEB-6AAF-DC50-57DC0170FA09}"/>
              </a:ext>
            </a:extLst>
          </p:cNvPr>
          <p:cNvSpPr>
            <a:spLocks noGrp="1"/>
          </p:cNvSpPr>
          <p:nvPr>
            <p:ph type="ctrTitle"/>
          </p:nvPr>
        </p:nvSpPr>
        <p:spPr>
          <a:xfrm>
            <a:off x="2928401" y="2334806"/>
            <a:ext cx="8574622" cy="1749498"/>
          </a:xfrm>
        </p:spPr>
        <p:txBody>
          <a:bodyPr>
            <a:normAutofit/>
          </a:bodyPr>
          <a:lstStyle/>
          <a:p>
            <a:pPr algn="ctr" rtl="0"/>
            <a:r>
              <a:rPr lang="en-US" sz="9600" b="1" dirty="0">
                <a:effectLst>
                  <a:outerShdw blurRad="38100" dist="38100" dir="2700000" algn="tl">
                    <a:srgbClr val="000000">
                      <a:alpha val="43137"/>
                    </a:srgbClr>
                  </a:outerShdw>
                </a:effectLst>
              </a:rPr>
              <a:t>TRANSLATION</a:t>
            </a:r>
            <a:endParaRPr lang="ar-IQ" sz="9600" b="1" dirty="0">
              <a:effectLst>
                <a:outerShdw blurRad="38100" dist="38100" dir="2700000" algn="tl">
                  <a:srgbClr val="000000">
                    <a:alpha val="43137"/>
                  </a:srgbClr>
                </a:outerShdw>
              </a:effectLst>
            </a:endParaRPr>
          </a:p>
        </p:txBody>
      </p:sp>
      <p:sp>
        <p:nvSpPr>
          <p:cNvPr id="5" name="Slide Number Placeholder 4">
            <a:extLst>
              <a:ext uri="{FF2B5EF4-FFF2-40B4-BE49-F238E27FC236}">
                <a16:creationId xmlns:a16="http://schemas.microsoft.com/office/drawing/2014/main" id="{03016D13-4219-E993-92C4-D1A466A9E0A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10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
        <p:nvSpPr>
          <p:cNvPr id="3" name="Date Placeholder 2">
            <a:extLst>
              <a:ext uri="{FF2B5EF4-FFF2-40B4-BE49-F238E27FC236}">
                <a16:creationId xmlns:a16="http://schemas.microsoft.com/office/drawing/2014/main" id="{6692E99F-F778-5B01-DCC8-435BC2D93BE5}"/>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orbel" panose="020B0503020204020204"/>
                <a:ea typeface="+mn-ea"/>
                <a:cs typeface="+mn-cs"/>
              </a:rPr>
              <a:t>9/21/2024</a:t>
            </a:r>
            <a:endParaRPr kumimoji="0" lang="en-US" sz="10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831645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032420"/>
          </a:xfrm>
        </p:spPr>
        <p:txBody>
          <a:bodyPr>
            <a:normAutofit/>
          </a:bodyPr>
          <a:lstStyle/>
          <a:p>
            <a:r>
              <a:rPr lang="en-US" sz="7200" b="1" dirty="0">
                <a:effectLst>
                  <a:outerShdw blurRad="38100" dist="38100" dir="2700000" algn="tl">
                    <a:srgbClr val="000000">
                      <a:alpha val="43137"/>
                    </a:srgbClr>
                  </a:outerShdw>
                </a:effectLst>
              </a:rPr>
              <a:t>What is Translation ?</a:t>
            </a:r>
            <a:endParaRPr lang="ar-IQ" sz="7200" b="1" dirty="0">
              <a:effectLst>
                <a:outerShdw blurRad="38100" dist="38100" dir="2700000" algn="tl">
                  <a:srgbClr val="000000">
                    <a:alpha val="43137"/>
                  </a:srgbClr>
                </a:outerShdw>
              </a:effectLst>
            </a:endParaRPr>
          </a:p>
        </p:txBody>
      </p:sp>
      <p:sp>
        <p:nvSpPr>
          <p:cNvPr id="5" name="Slide Number Placeholder 4">
            <a:extLst>
              <a:ext uri="{FF2B5EF4-FFF2-40B4-BE49-F238E27FC236}">
                <a16:creationId xmlns:a16="http://schemas.microsoft.com/office/drawing/2014/main" id="{221ECCBE-107B-4A3C-82C9-C810F795CF16}"/>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3" name="Date Placeholder 2">
            <a:extLst>
              <a:ext uri="{FF2B5EF4-FFF2-40B4-BE49-F238E27FC236}">
                <a16:creationId xmlns:a16="http://schemas.microsoft.com/office/drawing/2014/main" id="{9240EF8F-E8AC-1018-DBC9-86E1C4C3A9D1}"/>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59180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3" y="1030309"/>
            <a:ext cx="10174309" cy="5074277"/>
          </a:xfrm>
          <a:solidFill>
            <a:schemeClr val="accent4">
              <a:lumMod val="60000"/>
              <a:lumOff val="40000"/>
            </a:schemeClr>
          </a:solidFill>
        </p:spPr>
        <p:style>
          <a:lnRef idx="0">
            <a:schemeClr val="accent2"/>
          </a:lnRef>
          <a:fillRef idx="3">
            <a:schemeClr val="accent2"/>
          </a:fillRef>
          <a:effectRef idx="3">
            <a:schemeClr val="accent2"/>
          </a:effectRef>
          <a:fontRef idx="minor">
            <a:schemeClr val="lt1"/>
          </a:fontRef>
        </p:style>
        <p:txBody>
          <a:bodyPr>
            <a:normAutofit fontScale="92500" lnSpcReduction="20000"/>
          </a:bodyPr>
          <a:lstStyle/>
          <a:p>
            <a:pPr marL="0" indent="0" algn="just" rtl="0">
              <a:buNone/>
            </a:pPr>
            <a:endParaRPr lang="en-US" dirty="0"/>
          </a:p>
          <a:p>
            <a:pPr marL="0" indent="0" algn="just" rtl="0">
              <a:buNone/>
            </a:pPr>
            <a:r>
              <a:rPr lang="en-US" dirty="0">
                <a:solidFill>
                  <a:schemeClr val="tx1"/>
                </a:solidFill>
              </a:rPr>
              <a:t>       As a subject, translation is generally used to refer to all the processes and methods used to transfer the meaning of the source language text into the target language, by means of using: (1) words which already have an equivalent in Arabic language; (2) new words for which no ready-made equivalents are available in Arabic; (3) foreign words written in Arabic letters; (4) foreign words changed to suit Arabic pronunciation, spelling, and grammar.</a:t>
            </a:r>
          </a:p>
          <a:p>
            <a:pPr marL="0" indent="0" algn="just" rtl="0">
              <a:buNone/>
            </a:pPr>
            <a:endParaRPr lang="en-US" dirty="0">
              <a:solidFill>
                <a:schemeClr val="tx1"/>
              </a:solidFill>
            </a:endParaRPr>
          </a:p>
          <a:p>
            <a:pPr marL="0" indent="0" algn="just" rtl="0">
              <a:buNone/>
            </a:pPr>
            <a:r>
              <a:rPr lang="en-US" b="1" dirty="0">
                <a:solidFill>
                  <a:schemeClr val="tx1"/>
                </a:solidFill>
              </a:rPr>
              <a:t>For example</a:t>
            </a:r>
            <a:r>
              <a:rPr lang="en-US" dirty="0">
                <a:solidFill>
                  <a:schemeClr val="tx1"/>
                </a:solidFill>
              </a:rPr>
              <a:t>:</a:t>
            </a:r>
          </a:p>
          <a:p>
            <a:pPr marL="457200" indent="-457200" algn="just" rtl="0">
              <a:buAutoNum type="arabicPeriod"/>
            </a:pPr>
            <a:r>
              <a:rPr lang="en-US" b="1" dirty="0">
                <a:solidFill>
                  <a:schemeClr val="tx1"/>
                </a:solidFill>
              </a:rPr>
              <a:t>Speak                                       </a:t>
            </a:r>
            <a:r>
              <a:rPr lang="ar-IQ" b="1" dirty="0">
                <a:solidFill>
                  <a:schemeClr val="tx1"/>
                </a:solidFill>
              </a:rPr>
              <a:t>يتكلم</a:t>
            </a:r>
            <a:endParaRPr lang="en-US" b="1" dirty="0">
              <a:solidFill>
                <a:schemeClr val="tx1"/>
              </a:solidFill>
            </a:endParaRPr>
          </a:p>
          <a:p>
            <a:pPr marL="457200" indent="-457200" algn="just" rtl="0">
              <a:buAutoNum type="arabicPeriod"/>
            </a:pPr>
            <a:r>
              <a:rPr lang="en-US" b="1" dirty="0">
                <a:solidFill>
                  <a:schemeClr val="tx1"/>
                </a:solidFill>
              </a:rPr>
              <a:t>Satellite                          </a:t>
            </a:r>
            <a:r>
              <a:rPr lang="ar-IQ" b="1" dirty="0">
                <a:solidFill>
                  <a:schemeClr val="tx1"/>
                </a:solidFill>
              </a:rPr>
              <a:t>قمر صناعي</a:t>
            </a:r>
            <a:endParaRPr lang="en-US" b="1" dirty="0">
              <a:solidFill>
                <a:schemeClr val="tx1"/>
              </a:solidFill>
            </a:endParaRPr>
          </a:p>
          <a:p>
            <a:pPr marL="457200" indent="-457200" algn="just" rtl="0">
              <a:buAutoNum type="arabicPeriod"/>
            </a:pPr>
            <a:r>
              <a:rPr lang="en-US" b="1" dirty="0">
                <a:solidFill>
                  <a:schemeClr val="tx1"/>
                </a:solidFill>
              </a:rPr>
              <a:t>Aspirin                                    </a:t>
            </a:r>
            <a:r>
              <a:rPr lang="ar-IQ" b="1" dirty="0">
                <a:solidFill>
                  <a:schemeClr val="tx1"/>
                </a:solidFill>
              </a:rPr>
              <a:t>اسبرين</a:t>
            </a:r>
            <a:endParaRPr lang="en-US" b="1" dirty="0">
              <a:solidFill>
                <a:schemeClr val="tx1"/>
              </a:solidFill>
            </a:endParaRPr>
          </a:p>
          <a:p>
            <a:pPr marL="457200" indent="-457200" algn="just" rtl="0">
              <a:buAutoNum type="arabicPeriod"/>
            </a:pPr>
            <a:r>
              <a:rPr lang="en-US" b="1" dirty="0">
                <a:solidFill>
                  <a:schemeClr val="tx1"/>
                </a:solidFill>
              </a:rPr>
              <a:t>Democracy                        </a:t>
            </a:r>
            <a:r>
              <a:rPr lang="ar-IQ" b="1" dirty="0">
                <a:solidFill>
                  <a:schemeClr val="tx1"/>
                </a:solidFill>
              </a:rPr>
              <a:t>ديمقراطية</a:t>
            </a:r>
            <a:endParaRPr lang="en-US" b="1" dirty="0">
              <a:solidFill>
                <a:schemeClr val="tx1"/>
              </a:solidFill>
            </a:endParaRPr>
          </a:p>
          <a:p>
            <a:pPr marL="0" indent="0" algn="just" rtl="0">
              <a:buNone/>
            </a:pPr>
            <a:r>
              <a:rPr lang="ar-IQ" dirty="0"/>
              <a:t>   </a:t>
            </a:r>
            <a:r>
              <a:rPr lang="en-US" dirty="0"/>
              <a:t>      </a:t>
            </a:r>
            <a:endParaRPr lang="ar-IQ" dirty="0"/>
          </a:p>
        </p:txBody>
      </p:sp>
      <p:sp>
        <p:nvSpPr>
          <p:cNvPr id="5" name="Slide Number Placeholder 4">
            <a:extLst>
              <a:ext uri="{FF2B5EF4-FFF2-40B4-BE49-F238E27FC236}">
                <a16:creationId xmlns:a16="http://schemas.microsoft.com/office/drawing/2014/main" id="{04190930-5516-48C0-A852-4F9E65BFFA40}"/>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2" name="Date Placeholder 1">
            <a:extLst>
              <a:ext uri="{FF2B5EF4-FFF2-40B4-BE49-F238E27FC236}">
                <a16:creationId xmlns:a16="http://schemas.microsoft.com/office/drawing/2014/main" id="{257F264F-9E3B-CB34-3E8F-94712DAD0BBB}"/>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373683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465" y="128789"/>
            <a:ext cx="10496281" cy="6568225"/>
          </a:xfrm>
          <a:solidFill>
            <a:schemeClr val="accent6">
              <a:lumMod val="60000"/>
              <a:lumOff val="40000"/>
            </a:schemeClr>
          </a:solidFill>
        </p:spPr>
        <p:txBody>
          <a:bodyPr>
            <a:noAutofit/>
          </a:bodyPr>
          <a:lstStyle/>
          <a:p>
            <a:pPr algn="just" rtl="0"/>
            <a:r>
              <a:rPr lang="en-US" sz="2400" dirty="0">
                <a:latin typeface="+mn-lt"/>
              </a:rPr>
              <a:t>   According to (Farghal and Shunnaq:1999), translation is often regarded as a project for transferring meaning from one language to another. Here, we have two important words in this definition, that is, </a:t>
            </a:r>
            <a:r>
              <a:rPr lang="en-US" sz="2400" b="1" i="1" dirty="0">
                <a:latin typeface="+mn-lt"/>
              </a:rPr>
              <a:t>transferring</a:t>
            </a:r>
            <a:r>
              <a:rPr lang="en-US" sz="2400" dirty="0">
                <a:latin typeface="+mn-lt"/>
              </a:rPr>
              <a:t> and </a:t>
            </a:r>
            <a:r>
              <a:rPr lang="en-US" sz="2400" b="1" i="1" dirty="0">
                <a:latin typeface="+mn-lt"/>
              </a:rPr>
              <a:t>meaning</a:t>
            </a:r>
            <a:r>
              <a:rPr lang="en-US" sz="2400" dirty="0">
                <a:latin typeface="+mn-lt"/>
              </a:rPr>
              <a:t>.</a:t>
            </a:r>
            <a:br>
              <a:rPr lang="en-US" sz="2400" dirty="0">
                <a:latin typeface="+mn-lt"/>
              </a:rPr>
            </a:br>
            <a:r>
              <a:rPr lang="en-US" sz="2400" dirty="0">
                <a:latin typeface="+mn-lt"/>
              </a:rPr>
              <a:t> </a:t>
            </a:r>
            <a:br>
              <a:rPr lang="en-US" sz="2400" dirty="0">
                <a:latin typeface="+mn-lt"/>
              </a:rPr>
            </a:br>
            <a:r>
              <a:rPr lang="en-US" sz="2400" dirty="0">
                <a:latin typeface="+mn-lt"/>
              </a:rPr>
              <a:t>   The first word indicates that when translating, we must deal with two languages because translation, in the standard sense, is a form of </a:t>
            </a:r>
            <a:r>
              <a:rPr lang="en-US" sz="2400" b="1" i="1" dirty="0">
                <a:latin typeface="+mn-lt"/>
              </a:rPr>
              <a:t>interlingual communication </a:t>
            </a:r>
            <a:r>
              <a:rPr lang="en-US" sz="2400" dirty="0">
                <a:latin typeface="+mn-lt"/>
              </a:rPr>
              <a:t>that involves a Source Language (SL) and Target Language (TL), i.e., the language we translate from and the language we translate into.</a:t>
            </a:r>
            <a:br>
              <a:rPr lang="en-US" sz="2400" dirty="0">
                <a:latin typeface="+mn-lt"/>
              </a:rPr>
            </a:br>
            <a:br>
              <a:rPr lang="en-US" sz="2400" dirty="0">
                <a:latin typeface="+mn-lt"/>
              </a:rPr>
            </a:br>
            <a:r>
              <a:rPr lang="en-US" sz="2400" dirty="0">
                <a:latin typeface="+mn-lt"/>
              </a:rPr>
              <a:t>     The second word in the above definition tells us that the main concern of translators is to capture or convey meaning in interlingual communication. </a:t>
            </a:r>
            <a:endParaRPr lang="ar-IQ" sz="2400" dirty="0">
              <a:latin typeface="+mn-lt"/>
            </a:endParaRPr>
          </a:p>
        </p:txBody>
      </p:sp>
      <p:sp>
        <p:nvSpPr>
          <p:cNvPr id="5" name="Slide Number Placeholder 4">
            <a:extLst>
              <a:ext uri="{FF2B5EF4-FFF2-40B4-BE49-F238E27FC236}">
                <a16:creationId xmlns:a16="http://schemas.microsoft.com/office/drawing/2014/main" id="{3D5E6865-9BC3-4836-80C4-765E3A0A5CCE}"/>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3" name="Date Placeholder 2">
            <a:extLst>
              <a:ext uri="{FF2B5EF4-FFF2-40B4-BE49-F238E27FC236}">
                <a16:creationId xmlns:a16="http://schemas.microsoft.com/office/drawing/2014/main" id="{40A581CE-EAB0-F5C4-D46A-0EB8A8EC4241}"/>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319872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57577"/>
            <a:ext cx="10286980" cy="5533623"/>
          </a:xfrm>
          <a:solidFill>
            <a:schemeClr val="accent2">
              <a:lumMod val="60000"/>
              <a:lumOff val="40000"/>
            </a:schemeClr>
          </a:solidFill>
        </p:spPr>
        <p:txBody>
          <a:bodyPr>
            <a:normAutofit/>
          </a:bodyPr>
          <a:lstStyle/>
          <a:p>
            <a:pPr marL="0" indent="0" algn="just" rtl="0">
              <a:buNone/>
            </a:pPr>
            <a:r>
              <a:rPr lang="en-US" dirty="0"/>
              <a:t>   Meaning is a complex notion. Linguists usually divide meaning into denotation ( the core conceptual meaning of the word ) and connotation ( the shades of meaning that are sometimes added to the denotation of the word ).</a:t>
            </a:r>
          </a:p>
          <a:p>
            <a:pPr marL="0" indent="0" algn="just" rtl="0">
              <a:buNone/>
            </a:pPr>
            <a:endParaRPr lang="en-US" sz="1400" dirty="0"/>
          </a:p>
          <a:p>
            <a:pPr marL="0" indent="0" algn="just" rtl="0">
              <a:buNone/>
            </a:pPr>
            <a:r>
              <a:rPr lang="en-US" b="1" dirty="0"/>
              <a:t>For example</a:t>
            </a:r>
            <a:r>
              <a:rPr lang="en-US" dirty="0"/>
              <a:t>:</a:t>
            </a:r>
          </a:p>
          <a:p>
            <a:pPr marL="0" indent="0" algn="just" rtl="0">
              <a:buNone/>
            </a:pPr>
            <a:r>
              <a:rPr lang="en-US" dirty="0"/>
              <a:t>   The English lexical pairs  </a:t>
            </a:r>
            <a:r>
              <a:rPr lang="en-US" b="1" i="1" dirty="0"/>
              <a:t>die / pass away </a:t>
            </a:r>
            <a:r>
              <a:rPr lang="en-US" dirty="0"/>
              <a:t>and</a:t>
            </a:r>
            <a:r>
              <a:rPr lang="en-US" i="1" dirty="0"/>
              <a:t> </a:t>
            </a:r>
            <a:r>
              <a:rPr lang="en-US" b="1" i="1" dirty="0"/>
              <a:t>friend / comrade </a:t>
            </a:r>
            <a:r>
              <a:rPr lang="en-US" dirty="0"/>
              <a:t>( share the same denotations, but they differ in their connotations</a:t>
            </a:r>
            <a:r>
              <a:rPr lang="en-US" i="1" dirty="0"/>
              <a:t> ) ( </a:t>
            </a:r>
            <a:r>
              <a:rPr lang="en-US" dirty="0"/>
              <a:t>that</a:t>
            </a:r>
            <a:r>
              <a:rPr lang="en-US" i="1" dirty="0"/>
              <a:t> is </a:t>
            </a:r>
            <a:r>
              <a:rPr lang="en-US" b="1" i="1" dirty="0"/>
              <a:t>pass away </a:t>
            </a:r>
            <a:r>
              <a:rPr lang="en-US" dirty="0"/>
              <a:t>expresses positive connotations that do not exist in </a:t>
            </a:r>
            <a:r>
              <a:rPr lang="en-US" b="1" i="1" dirty="0"/>
              <a:t>die</a:t>
            </a:r>
            <a:r>
              <a:rPr lang="en-US" i="1" dirty="0"/>
              <a:t>, </a:t>
            </a:r>
            <a:r>
              <a:rPr lang="en-US" dirty="0"/>
              <a:t>and </a:t>
            </a:r>
            <a:r>
              <a:rPr lang="en-US" b="1" i="1" dirty="0"/>
              <a:t>comrade</a:t>
            </a:r>
            <a:r>
              <a:rPr lang="en-US" dirty="0"/>
              <a:t> has a political connotation which means </a:t>
            </a:r>
            <a:r>
              <a:rPr lang="en-US" b="1" i="1" dirty="0"/>
              <a:t>communist</a:t>
            </a:r>
            <a:r>
              <a:rPr lang="en-US" dirty="0"/>
              <a:t> that is completely missing in </a:t>
            </a:r>
            <a:r>
              <a:rPr lang="en-US" b="1" i="1" dirty="0"/>
              <a:t>friend</a:t>
            </a:r>
            <a:r>
              <a:rPr lang="en-US" dirty="0"/>
              <a:t>.</a:t>
            </a:r>
          </a:p>
          <a:p>
            <a:pPr marL="0" indent="0" algn="just" rtl="0">
              <a:buNone/>
            </a:pPr>
            <a:endParaRPr lang="en-US" sz="1100" dirty="0"/>
          </a:p>
          <a:p>
            <a:pPr marL="0" indent="0" algn="just" rtl="0">
              <a:buNone/>
            </a:pPr>
            <a:r>
              <a:rPr lang="en-US" dirty="0"/>
              <a:t>It should be noted that translators are supposed to capture both denotation and connotation in their translation.</a:t>
            </a:r>
            <a:endParaRPr lang="ar-IQ" dirty="0"/>
          </a:p>
        </p:txBody>
      </p:sp>
      <p:sp>
        <p:nvSpPr>
          <p:cNvPr id="5" name="Slide Number Placeholder 4">
            <a:extLst>
              <a:ext uri="{FF2B5EF4-FFF2-40B4-BE49-F238E27FC236}">
                <a16:creationId xmlns:a16="http://schemas.microsoft.com/office/drawing/2014/main" id="{2154C175-303D-4A77-A646-9185C8F8BCAD}"/>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2" name="Date Placeholder 1">
            <a:extLst>
              <a:ext uri="{FF2B5EF4-FFF2-40B4-BE49-F238E27FC236}">
                <a16:creationId xmlns:a16="http://schemas.microsoft.com/office/drawing/2014/main" id="{D0BFB158-775A-89D4-24E8-2CEF381732F0}"/>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407127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322729"/>
            <a:ext cx="10018713" cy="6199095"/>
          </a:xfrm>
        </p:spPr>
        <p:txBody>
          <a:bodyPr>
            <a:normAutofit/>
          </a:bodyPr>
          <a:lstStyle/>
          <a:p>
            <a:pPr marL="0" indent="0" algn="just" rtl="0">
              <a:buNone/>
            </a:pPr>
            <a:r>
              <a:rPr lang="en-US" dirty="0"/>
              <a:t> Nida, believes that" translation is concerned with the reproduction of the closet equivalent of the source language text (SL) in the target language (TL) that means translation is based on equivalence not on transference.</a:t>
            </a:r>
          </a:p>
          <a:p>
            <a:pPr marL="0" indent="0" algn="just" rtl="0">
              <a:buNone/>
            </a:pPr>
            <a:endParaRPr lang="en-US" sz="1100" dirty="0"/>
          </a:p>
          <a:p>
            <a:pPr marL="0" indent="0" algn="just" rtl="0">
              <a:buNone/>
            </a:pPr>
            <a:r>
              <a:rPr lang="en-US" dirty="0"/>
              <a:t>  In Moby Thesaurus there are 120 words for the meaning of translation some of them are:</a:t>
            </a:r>
          </a:p>
          <a:p>
            <a:pPr marL="0" indent="0" algn="just" rtl="0">
              <a:buNone/>
            </a:pPr>
            <a:r>
              <a:rPr lang="en-US" dirty="0"/>
              <a:t> </a:t>
            </a:r>
            <a:r>
              <a:rPr lang="en-US" b="1" dirty="0"/>
              <a:t>Alternation, assumption, avatar, bilingual text, change, communication , consubstantiation, conversion, decipherment, decoding, diffusion, dispatch, displacement, elucidation, explanation, export, extradition, faithful translation, forwarding, gathering, import, interchange,  key, metabolism, metaphrase, moving, mutual transfer, paraphrase, reincarnation, rendering, restatement, rewrite, sending, transamination, transcription, transplacement,  transport, etc.</a:t>
            </a:r>
            <a:endParaRPr lang="en-US" dirty="0"/>
          </a:p>
          <a:p>
            <a:pPr marL="0" indent="0" algn="just" rtl="0">
              <a:buNone/>
            </a:pPr>
            <a:endParaRPr lang="ar-IQ" dirty="0"/>
          </a:p>
        </p:txBody>
      </p:sp>
      <p:sp>
        <p:nvSpPr>
          <p:cNvPr id="5" name="Slide Number Placeholder 4">
            <a:extLst>
              <a:ext uri="{FF2B5EF4-FFF2-40B4-BE49-F238E27FC236}">
                <a16:creationId xmlns:a16="http://schemas.microsoft.com/office/drawing/2014/main" id="{84D8AFF0-A9AB-4552-AF89-88B64B0113CA}"/>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2" name="Date Placeholder 1">
            <a:extLst>
              <a:ext uri="{FF2B5EF4-FFF2-40B4-BE49-F238E27FC236}">
                <a16:creationId xmlns:a16="http://schemas.microsoft.com/office/drawing/2014/main" id="{C9B83A97-41FF-4E44-4362-C69975C08E44}"/>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242961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22E28-EE38-420D-30D6-BB1502C3CC3A}"/>
              </a:ext>
            </a:extLst>
          </p:cNvPr>
          <p:cNvSpPr>
            <a:spLocks noGrp="1"/>
          </p:cNvSpPr>
          <p:nvPr>
            <p:ph type="title"/>
          </p:nvPr>
        </p:nvSpPr>
        <p:spPr>
          <a:xfrm>
            <a:off x="1484310" y="320676"/>
            <a:ext cx="10018713" cy="597310"/>
          </a:xfrm>
        </p:spPr>
        <p:txBody>
          <a:bodyPr>
            <a:normAutofit/>
          </a:bodyPr>
          <a:lstStyle/>
          <a:p>
            <a:pPr algn="l"/>
            <a:r>
              <a:rPr lang="en-US" sz="3200" b="1" i="0" u="none" strike="noStrike" baseline="0" dirty="0">
                <a:latin typeface="Times New Roman" panose="02020603050405020304" pitchFamily="18" charset="0"/>
              </a:rPr>
              <a:t>The Importance of Translation</a:t>
            </a:r>
            <a:endParaRPr lang="en-US" sz="6000" dirty="0"/>
          </a:p>
        </p:txBody>
      </p:sp>
      <p:sp>
        <p:nvSpPr>
          <p:cNvPr id="3" name="Content Placeholder 2">
            <a:extLst>
              <a:ext uri="{FF2B5EF4-FFF2-40B4-BE49-F238E27FC236}">
                <a16:creationId xmlns:a16="http://schemas.microsoft.com/office/drawing/2014/main" id="{A02219EC-9FBF-3E5F-38C6-FD2CC3B0DEEE}"/>
              </a:ext>
            </a:extLst>
          </p:cNvPr>
          <p:cNvSpPr>
            <a:spLocks noGrp="1"/>
          </p:cNvSpPr>
          <p:nvPr>
            <p:ph idx="1"/>
          </p:nvPr>
        </p:nvSpPr>
        <p:spPr>
          <a:xfrm>
            <a:off x="1484310" y="917986"/>
            <a:ext cx="10018713" cy="5314269"/>
          </a:xfrm>
        </p:spPr>
        <p:txBody>
          <a:bodyPr anchor="t">
            <a:normAutofit fontScale="70000" lnSpcReduction="20000"/>
          </a:bodyPr>
          <a:lstStyle/>
          <a:p>
            <a:pPr marL="0" indent="0" algn="just" rtl="0">
              <a:buNone/>
            </a:pPr>
            <a:r>
              <a:rPr lang="en-US" sz="2800" dirty="0">
                <a:latin typeface="Times New Roman" panose="02020603050405020304" pitchFamily="18" charset="0"/>
              </a:rPr>
              <a:t>Despite the dominant status of translation in the lives of nations, it passed through ages of flourishment and deterioration. These ups and downs in the history of translation depend mainly on many factors that may encourage the movement of translation in a certain city, country or region. Such factors may be related to the state policy, the educational institutions, the cultural movement during a certain era, the outer currents, the human factor (both together and individually) and the tools and methods that are used in the process of translating.</a:t>
            </a:r>
          </a:p>
          <a:p>
            <a:pPr marL="0" indent="0" algn="just" rtl="0">
              <a:buNone/>
            </a:pPr>
            <a:endParaRPr lang="en-US" sz="2000" dirty="0">
              <a:latin typeface="Times New Roman" panose="02020603050405020304" pitchFamily="18" charset="0"/>
            </a:endParaRPr>
          </a:p>
          <a:p>
            <a:pPr marL="0" indent="0" algn="l" rtl="0">
              <a:buNone/>
            </a:pPr>
            <a:r>
              <a:rPr lang="en-US" sz="3400" b="1" i="0" u="none" strike="noStrike" baseline="0" dirty="0">
                <a:latin typeface="Times New Roman" panose="02020603050405020304" pitchFamily="18" charset="0"/>
              </a:rPr>
              <a:t>Who is the Translator ?</a:t>
            </a:r>
            <a:endParaRPr lang="en-US" sz="3400" dirty="0">
              <a:latin typeface="Times New Roman" panose="02020603050405020304" pitchFamily="18" charset="0"/>
            </a:endParaRPr>
          </a:p>
          <a:p>
            <a:pPr marL="0" indent="0" algn="just" rtl="0">
              <a:buNone/>
            </a:pPr>
            <a:r>
              <a:rPr lang="en-US" sz="2800" dirty="0">
                <a:latin typeface="Times New Roman" panose="02020603050405020304" pitchFamily="18" charset="0"/>
              </a:rPr>
              <a:t>Th</a:t>
            </a:r>
            <a:r>
              <a:rPr lang="en-US" sz="2800" b="0" i="0" u="none" strike="noStrike" baseline="0" dirty="0">
                <a:latin typeface="Times New Roman" panose="02020603050405020304" pitchFamily="18" charset="0"/>
              </a:rPr>
              <a:t>ere are norms and standards for a mature translator and hence for a better translation; for if we are to have better translations, we should have mature translators who are able to translate efficiently any given text that lies within the domain o</a:t>
            </a:r>
            <a:r>
              <a:rPr lang="en-US" sz="2800" b="0" i="0" u="none" strike="noStrike" baseline="0" dirty="0">
                <a:solidFill>
                  <a:srgbClr val="000000"/>
                </a:solidFill>
                <a:latin typeface="Times New Roman" panose="02020603050405020304" pitchFamily="18" charset="0"/>
              </a:rPr>
              <a:t>f their translation maturity having in mind its form and content.</a:t>
            </a:r>
          </a:p>
          <a:p>
            <a:pPr marL="0" indent="0" algn="just" rtl="0">
              <a:buNone/>
            </a:pPr>
            <a:r>
              <a:rPr lang="en-US" sz="2800" b="0" i="0" u="none" strike="noStrike" baseline="0" dirty="0">
                <a:solidFill>
                  <a:srgbClr val="2D2B28"/>
                </a:solidFill>
                <a:latin typeface="Times New Roman" panose="02020603050405020304" pitchFamily="18" charset="0"/>
              </a:rPr>
              <a:t>The product of translation is the result of a series of phrases that the translator undergoes consciously or unconsciously more or less intricated according to factors such as the characteristics of the original text to be translated, the translator's intellectual and material resources, the source and target language involved, the purpose of the translation and other basically external influences such as time and physical or emotional conditions for the task.</a:t>
            </a:r>
            <a:endParaRPr lang="en-US" sz="2800" dirty="0"/>
          </a:p>
          <a:p>
            <a:pPr marL="0" indent="0" algn="just" rtl="0">
              <a:buNone/>
            </a:pPr>
            <a:endParaRPr lang="en-US" sz="2800" dirty="0"/>
          </a:p>
        </p:txBody>
      </p:sp>
      <p:sp>
        <p:nvSpPr>
          <p:cNvPr id="4" name="Slide Number Placeholder 3">
            <a:extLst>
              <a:ext uri="{FF2B5EF4-FFF2-40B4-BE49-F238E27FC236}">
                <a16:creationId xmlns:a16="http://schemas.microsoft.com/office/drawing/2014/main" id="{A22030CB-E8C1-D96D-F819-0DE9D76AA07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5" name="Date Placeholder 4">
            <a:extLst>
              <a:ext uri="{FF2B5EF4-FFF2-40B4-BE49-F238E27FC236}">
                <a16:creationId xmlns:a16="http://schemas.microsoft.com/office/drawing/2014/main" id="{28CB7794-A02F-6880-E7CF-49840499A001}"/>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3847797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21025"/>
            <a:ext cx="10364451" cy="1102658"/>
          </a:xfrm>
        </p:spPr>
        <p:txBody>
          <a:bodyPr>
            <a:normAutofit/>
          </a:bodyPr>
          <a:lstStyle/>
          <a:p>
            <a:pPr rtl="0"/>
            <a:r>
              <a:rPr lang="en-US" sz="4400" b="1" dirty="0">
                <a:effectLst>
                  <a:outerShdw blurRad="38100" dist="38100" dir="2700000" algn="tl">
                    <a:srgbClr val="000000">
                      <a:alpha val="43137"/>
                    </a:srgbClr>
                  </a:outerShdw>
                </a:effectLst>
              </a:rPr>
              <a:t>The Translation Cycle</a:t>
            </a:r>
            <a:endParaRPr lang="ar-IQ" sz="4400" b="1" dirty="0">
              <a:effectLst>
                <a:outerShdw blurRad="38100" dist="38100" dir="2700000" algn="tl">
                  <a:srgbClr val="000000">
                    <a:alpha val="43137"/>
                  </a:srgbClr>
                </a:outerShdw>
              </a:effectLst>
            </a:endParaRPr>
          </a:p>
        </p:txBody>
      </p:sp>
      <p:sp>
        <p:nvSpPr>
          <p:cNvPr id="3" name="Content Placeholder 2"/>
          <p:cNvSpPr>
            <a:spLocks noGrp="1"/>
          </p:cNvSpPr>
          <p:nvPr>
            <p:ph sz="quarter" idx="4294967295"/>
          </p:nvPr>
        </p:nvSpPr>
        <p:spPr>
          <a:xfrm>
            <a:off x="913774" y="1492624"/>
            <a:ext cx="10363826" cy="4558552"/>
          </a:xfrm>
          <a:prstGeom prst="rect">
            <a:avLst/>
          </a:prstGeom>
        </p:spPr>
        <p:txBody>
          <a:bodyPr>
            <a:noAutofit/>
          </a:bodyPr>
          <a:lstStyle/>
          <a:p>
            <a:pPr marL="0" indent="0" algn="just" rtl="0">
              <a:buNone/>
            </a:pPr>
            <a:r>
              <a:rPr lang="en-US" sz="2400" dirty="0"/>
              <a:t>1. </a:t>
            </a:r>
            <a:r>
              <a:rPr lang="en-US" sz="2400" b="1" dirty="0"/>
              <a:t>Preparation</a:t>
            </a:r>
          </a:p>
          <a:p>
            <a:pPr marL="0" indent="0" algn="just" rtl="0">
              <a:buNone/>
            </a:pPr>
            <a:r>
              <a:rPr lang="en-US" sz="2400" cap="none" dirty="0"/>
              <a:t>The preparation phase includes:</a:t>
            </a:r>
          </a:p>
          <a:p>
            <a:pPr marL="0" indent="0" algn="just" rtl="0">
              <a:buNone/>
            </a:pPr>
            <a:r>
              <a:rPr lang="en-US" sz="2400" cap="none" dirty="0"/>
              <a:t>a. Preparing necessary references and dictionaries.</a:t>
            </a:r>
          </a:p>
          <a:p>
            <a:pPr marL="363538" indent="-363538" algn="just" rtl="0">
              <a:buNone/>
            </a:pPr>
            <a:r>
              <a:rPr lang="en-US" sz="2400" cap="none" dirty="0"/>
              <a:t>b. Unifying terminology and making it available to the translators through the network.</a:t>
            </a:r>
          </a:p>
          <a:p>
            <a:pPr marL="0" indent="0" algn="just" rtl="0">
              <a:buNone/>
            </a:pPr>
            <a:r>
              <a:rPr lang="en-US" sz="2400" cap="none" dirty="0"/>
              <a:t>c. Translating samples from the translation texts to anticipate any problems the</a:t>
            </a:r>
          </a:p>
          <a:p>
            <a:pPr marL="0" indent="0" algn="just" rtl="0">
              <a:buNone/>
            </a:pPr>
            <a:r>
              <a:rPr lang="en-US" sz="2400" cap="none" dirty="0"/>
              <a:t>    translators might face in their work.</a:t>
            </a:r>
          </a:p>
          <a:p>
            <a:pPr marL="0" indent="0" algn="just" rtl="0">
              <a:buNone/>
            </a:pPr>
            <a:r>
              <a:rPr lang="en-US" sz="2400" cap="none" dirty="0"/>
              <a:t>d. Defining the task required from every translator.</a:t>
            </a:r>
          </a:p>
          <a:p>
            <a:pPr marL="0" indent="0" algn="just" rtl="0">
              <a:buNone/>
            </a:pPr>
            <a:endParaRPr lang="en-US" sz="2400" cap="none" dirty="0"/>
          </a:p>
        </p:txBody>
      </p:sp>
      <p:sp>
        <p:nvSpPr>
          <p:cNvPr id="6" name="Slide Number Placeholder 5">
            <a:extLst>
              <a:ext uri="{FF2B5EF4-FFF2-40B4-BE49-F238E27FC236}">
                <a16:creationId xmlns:a16="http://schemas.microsoft.com/office/drawing/2014/main" id="{073A07C5-0AD2-4172-A960-93553B13D3EB}"/>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4" name="Date Placeholder 3">
            <a:extLst>
              <a:ext uri="{FF2B5EF4-FFF2-40B4-BE49-F238E27FC236}">
                <a16:creationId xmlns:a16="http://schemas.microsoft.com/office/drawing/2014/main" id="{A8B6A479-D044-8E42-B5B6-ECCC6EFD0F7D}"/>
              </a:ext>
            </a:extLst>
          </p:cNvPr>
          <p:cNvSpPr>
            <a:spLocks noGrp="1"/>
          </p:cNvSpPr>
          <p:nvPr>
            <p:ph type="dt" sz="half" idx="10"/>
          </p:nvPr>
        </p:nvSpPr>
        <p:spPr/>
        <p:txBody>
          <a:bodyPr/>
          <a:lstStyle/>
          <a:p>
            <a:r>
              <a:rPr lang="en-US"/>
              <a:t>9/21/2024</a:t>
            </a:r>
            <a:endParaRPr lang="en-US" dirty="0"/>
          </a:p>
        </p:txBody>
      </p:sp>
    </p:spTree>
    <p:extLst>
      <p:ext uri="{BB962C8B-B14F-4D97-AF65-F5344CB8AC3E}">
        <p14:creationId xmlns:p14="http://schemas.microsoft.com/office/powerpoint/2010/main" val="2397664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TM04033925[[fn=Droplet]]</Template>
  <TotalTime>1415</TotalTime>
  <Words>1026</Words>
  <Application>Microsoft Office PowerPoint</Application>
  <PresentationFormat>Widescreen</PresentationFormat>
  <Paragraphs>80</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Corbel</vt:lpstr>
      <vt:lpstr>Times New Roman</vt:lpstr>
      <vt:lpstr>Parallax</vt:lpstr>
      <vt:lpstr>جامعة ديالى كلية التربية للعلوم الإنسانية فسم اللغة الإنكليزية  ا.م احمد عادل نوري المرحلة الرابعة / الدراسة الصباحية مادة: الترجمة</vt:lpstr>
      <vt:lpstr>TRANSLATION</vt:lpstr>
      <vt:lpstr>What is Translation ?</vt:lpstr>
      <vt:lpstr>PowerPoint Presentation</vt:lpstr>
      <vt:lpstr>   According to (Farghal and Shunnaq:1999), translation is often regarded as a project for transferring meaning from one language to another. Here, we have two important words in this definition, that is, transferring and meaning.      The first word indicates that when translating, we must deal with two languages because translation, in the standard sense, is a form of interlingual communication that involves a Source Language (SL) and Target Language (TL), i.e., the language we translate from and the language we translate into.       The second word in the above definition tells us that the main concern of translators is to capture or convey meaning in interlingual communication. </vt:lpstr>
      <vt:lpstr>PowerPoint Presentation</vt:lpstr>
      <vt:lpstr>PowerPoint Presentation</vt:lpstr>
      <vt:lpstr>The Importance of Translation</vt:lpstr>
      <vt:lpstr>The Translation Cycle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dc:title>
  <dc:creator>ahmed</dc:creator>
  <cp:lastModifiedBy>ahmed alani</cp:lastModifiedBy>
  <cp:revision>34</cp:revision>
  <dcterms:created xsi:type="dcterms:W3CDTF">2013-10-04T14:46:17Z</dcterms:created>
  <dcterms:modified xsi:type="dcterms:W3CDTF">2025-02-03T22:07:15Z</dcterms:modified>
</cp:coreProperties>
</file>