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65" r:id="rId2"/>
    <p:sldId id="288" r:id="rId3"/>
    <p:sldId id="258" r:id="rId4"/>
    <p:sldId id="266" r:id="rId5"/>
    <p:sldId id="264" r:id="rId6"/>
    <p:sldId id="277" r:id="rId7"/>
    <p:sldId id="281" r:id="rId8"/>
    <p:sldId id="282" r:id="rId9"/>
    <p:sldId id="283" r:id="rId10"/>
    <p:sldId id="284" r:id="rId11"/>
    <p:sldId id="287" r:id="rId12"/>
    <p:sldId id="286" r:id="rId13"/>
    <p:sldId id="269" r:id="rId14"/>
    <p:sldId id="270"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37F867-489A-4233-9F1E-335524A9D156}">
          <p14:sldIdLst/>
        </p14:section>
        <p14:section name="Untitled Section" id="{CDE2B62C-C57E-461B-BD3F-923FD2999E22}">
          <p14:sldIdLst>
            <p14:sldId id="265"/>
            <p14:sldId id="288"/>
            <p14:sldId id="258"/>
            <p14:sldId id="266"/>
            <p14:sldId id="264"/>
            <p14:sldId id="277"/>
            <p14:sldId id="281"/>
            <p14:sldId id="282"/>
            <p14:sldId id="283"/>
            <p14:sldId id="284"/>
            <p14:sldId id="287"/>
            <p14:sldId id="286"/>
            <p14:sldId id="269"/>
            <p14:sldId id="270"/>
            <p14:sldId id="27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5" d="100"/>
          <a:sy n="65" d="100"/>
        </p:scale>
        <p:origin x="8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AB1537-80F8-493B-BDB5-F197F1815847}" type="datetimeFigureOut">
              <a:rPr lang="en-US" smtClean="0"/>
              <a:t>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847E7E-C9E8-45DC-9B9A-8E4675453E17}" type="slidenum">
              <a:rPr lang="en-US" smtClean="0"/>
              <a:t>‹#›</a:t>
            </a:fld>
            <a:endParaRPr lang="en-US"/>
          </a:p>
        </p:txBody>
      </p:sp>
    </p:spTree>
    <p:extLst>
      <p:ext uri="{BB962C8B-B14F-4D97-AF65-F5344CB8AC3E}">
        <p14:creationId xmlns:p14="http://schemas.microsoft.com/office/powerpoint/2010/main" val="2060204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7F1C72-C78A-4185-8D05-3F8AC568E782}" type="datetime1">
              <a:rPr lang="en-US" smtClean="0"/>
              <a:t>2/4/2025</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1FC2CC1-65BF-4369-9518-B9703034BAA9}" type="datetime1">
              <a:rPr lang="en-US" smtClean="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35B863-20AA-497B-A0F8-832601ACD488}"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8CD8E33-5081-4E62-8B2C-D88D20404BE8}"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264EAA9-2557-4C13-AD24-C245A368F9A2}"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05D6B2-8FAF-44DC-95B4-3173A57E9512}"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9D9627D-AF07-445F-B2EF-6C4DECD3FBFE}"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DA07A9-5B67-49DB-8C39-290A74673BF4}"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EA6853-AA42-4B6B-87E6-8802412B64AD}"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FAD590-7828-4E2F-BC7A-EC48481E6474}"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303063-37E0-436F-85BE-676CB7C5B1E8}" type="datetime1">
              <a:rPr lang="en-US" smtClean="0"/>
              <a:t>2/4/2025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F4DBA36-2700-464D-9BBF-BE8D1E9C103C}" type="datetime1">
              <a:rPr lang="en-US" smtClean="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A06FBA2-4DAE-4CBB-AEB2-1CC5B1235297}" type="datetime1">
              <a:rPr lang="en-US" smtClean="0"/>
              <a:t>2/4/2025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3E98FE-1967-47C1-8BD9-02FBCC99071B}" type="datetime1">
              <a:rPr lang="en-US" smtClean="0"/>
              <a:t>2/4/2025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7CDA76-B4AE-47AB-B40E-85FB94884B8F}" type="datetime1">
              <a:rPr lang="en-US" smtClean="0"/>
              <a:t>2/4/2025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4EC2717-6387-44A6-AB3F-36661D83A7D3}" type="datetime1">
              <a:rPr lang="en-US" smtClean="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D57451-3B07-4C7C-9FDC-BD7D32D25060}" type="datetime1">
              <a:rPr lang="en-US" smtClean="0"/>
              <a:t>2/4/2025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36ACAE1-3D72-4057-8550-70E29F4DCC6A}" type="datetime1">
              <a:rPr lang="en-US" smtClean="0"/>
              <a:t>2/4/2025</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hf hdr="0" ftr="0" dt="0"/>
  <p:txStyles>
    <p:titleStyle>
      <a:lvl1pPr algn="ctr" defTabSz="457200" rtl="1" eaLnBrk="1" latinLnBrk="0" hangingPunct="1">
        <a:spcBef>
          <a:spcPct val="0"/>
        </a:spcBef>
        <a:buNone/>
        <a:defRPr sz="4000" kern="1200" cap="none">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72190" y="177848"/>
            <a:ext cx="9259256" cy="4673039"/>
          </a:xfrm>
          <a:solidFill>
            <a:schemeClr val="accent6">
              <a:lumMod val="20000"/>
              <a:lumOff val="80000"/>
            </a:schemeClr>
          </a:solidFill>
        </p:spPr>
        <p:txBody>
          <a:bodyPr anchor="ctr">
            <a:normAutofit/>
          </a:bodyPr>
          <a:lstStyle/>
          <a:p>
            <a:pPr marL="0" marR="0" algn="ctr">
              <a:lnSpc>
                <a:spcPct val="107000"/>
              </a:lnSpc>
              <a:spcAft>
                <a:spcPts val="800"/>
              </a:spcAft>
            </a:pPr>
            <a:r>
              <a:rPr lang="ar-IQ" sz="2400" b="1" kern="100" dirty="0">
                <a:effectLst/>
                <a:latin typeface="Calibri" panose="020F0502020204030204" pitchFamily="34" charset="0"/>
                <a:ea typeface="Calibri" panose="020F0502020204030204" pitchFamily="34" charset="0"/>
                <a:cs typeface="Arial" panose="020B0604020202020204" pitchFamily="34" charset="0"/>
              </a:rPr>
              <a:t>جامعة ديالى</a:t>
            </a:r>
            <a:br>
              <a:rPr lang="ar-IQ" sz="2400" b="1" kern="100" dirty="0">
                <a:effectLst/>
                <a:latin typeface="Calibri" panose="020F0502020204030204" pitchFamily="34" charset="0"/>
                <a:ea typeface="Calibri" panose="020F0502020204030204" pitchFamily="34" charset="0"/>
                <a:cs typeface="Arial" panose="020B0604020202020204" pitchFamily="34" charset="0"/>
              </a:rPr>
            </a:br>
            <a:r>
              <a:rPr lang="ar-IQ" sz="2400" b="1" kern="100" dirty="0">
                <a:effectLst/>
                <a:latin typeface="Calibri" panose="020F0502020204030204" pitchFamily="34" charset="0"/>
                <a:ea typeface="Calibri" panose="020F0502020204030204" pitchFamily="34" charset="0"/>
                <a:cs typeface="Arial" panose="020B0604020202020204" pitchFamily="34" charset="0"/>
              </a:rPr>
              <a:t>كلية التربية للعلوم الإنسانية</a:t>
            </a:r>
            <a:br>
              <a:rPr lang="ar-IQ" sz="2400" b="1" kern="100" dirty="0">
                <a:effectLst/>
                <a:latin typeface="Calibri" panose="020F0502020204030204" pitchFamily="34" charset="0"/>
                <a:ea typeface="Calibri" panose="020F0502020204030204" pitchFamily="34" charset="0"/>
                <a:cs typeface="Arial" panose="020B0604020202020204" pitchFamily="34" charset="0"/>
              </a:rPr>
            </a:br>
            <a:r>
              <a:rPr lang="ar-IQ" sz="2400" b="1" kern="100" dirty="0">
                <a:effectLst/>
                <a:latin typeface="Calibri" panose="020F0502020204030204" pitchFamily="34" charset="0"/>
                <a:ea typeface="Calibri" panose="020F0502020204030204" pitchFamily="34" charset="0"/>
                <a:cs typeface="Arial" panose="020B0604020202020204" pitchFamily="34" charset="0"/>
              </a:rPr>
              <a:t>فسم اللغة الإنكليزية</a:t>
            </a:r>
            <a:br>
              <a:rPr lang="ar-IQ" sz="2400" b="1" kern="100" dirty="0">
                <a:effectLst/>
                <a:latin typeface="Calibri" panose="020F0502020204030204" pitchFamily="34" charset="0"/>
                <a:ea typeface="Calibri" panose="020F0502020204030204" pitchFamily="34" charset="0"/>
                <a:cs typeface="Arial" panose="020B0604020202020204" pitchFamily="34" charset="0"/>
              </a:rPr>
            </a:br>
            <a:br>
              <a:rPr lang="ar-IQ" sz="2400" b="1" kern="100" dirty="0">
                <a:effectLst/>
                <a:latin typeface="Calibri" panose="020F0502020204030204" pitchFamily="34" charset="0"/>
                <a:ea typeface="Calibri" panose="020F0502020204030204" pitchFamily="34" charset="0"/>
                <a:cs typeface="Arial" panose="020B0604020202020204" pitchFamily="34" charset="0"/>
              </a:rPr>
            </a:br>
            <a:r>
              <a:rPr lang="ar-IQ" sz="2400" b="1" kern="100" dirty="0">
                <a:effectLst/>
                <a:latin typeface="Calibri" panose="020F0502020204030204" pitchFamily="34" charset="0"/>
                <a:ea typeface="Calibri" panose="020F0502020204030204" pitchFamily="34" charset="0"/>
                <a:cs typeface="Arial" panose="020B0604020202020204" pitchFamily="34" charset="0"/>
              </a:rPr>
              <a:t>ا.م احمد عادل نوري</a:t>
            </a:r>
            <a:br>
              <a:rPr lang="ar-IQ" sz="2400" b="1" kern="100" dirty="0">
                <a:effectLst/>
                <a:latin typeface="Calibri" panose="020F0502020204030204" pitchFamily="34" charset="0"/>
                <a:ea typeface="Calibri" panose="020F0502020204030204" pitchFamily="34" charset="0"/>
                <a:cs typeface="Arial" panose="020B0604020202020204" pitchFamily="34" charset="0"/>
              </a:rPr>
            </a:br>
            <a:r>
              <a:rPr lang="ar-IQ" sz="2400" b="1" kern="100" dirty="0">
                <a:effectLst/>
                <a:latin typeface="Calibri" panose="020F0502020204030204" pitchFamily="34" charset="0"/>
                <a:ea typeface="Calibri" panose="020F0502020204030204" pitchFamily="34" charset="0"/>
                <a:cs typeface="Arial" panose="020B0604020202020204" pitchFamily="34" charset="0"/>
              </a:rPr>
              <a:t>المرحلة الرابعة / الدراسة الصباحية</a:t>
            </a:r>
            <a:br>
              <a:rPr lang="ar-IQ" sz="2400" b="1" kern="100" dirty="0">
                <a:effectLst/>
                <a:latin typeface="Calibri" panose="020F0502020204030204" pitchFamily="34" charset="0"/>
                <a:ea typeface="Calibri" panose="020F0502020204030204" pitchFamily="34" charset="0"/>
                <a:cs typeface="Arial" panose="020B0604020202020204" pitchFamily="34" charset="0"/>
              </a:rPr>
            </a:br>
            <a:r>
              <a:rPr lang="ar-IQ" sz="2400" b="1" kern="100" dirty="0">
                <a:effectLst/>
                <a:latin typeface="Calibri" panose="020F0502020204030204" pitchFamily="34" charset="0"/>
                <a:ea typeface="Calibri" panose="020F0502020204030204" pitchFamily="34" charset="0"/>
                <a:cs typeface="Arial" panose="020B0604020202020204" pitchFamily="34" charset="0"/>
              </a:rPr>
              <a:t>مادة: الترجمة</a:t>
            </a:r>
            <a:endParaRPr lang="en-US" sz="2400" kern="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Slide Number Placeholder 5">
            <a:extLst>
              <a:ext uri="{FF2B5EF4-FFF2-40B4-BE49-F238E27FC236}">
                <a16:creationId xmlns:a16="http://schemas.microsoft.com/office/drawing/2014/main" id="{FE2C392D-8D2A-45C3-B0D3-B193ED541307}"/>
              </a:ext>
            </a:extLst>
          </p:cNvPr>
          <p:cNvSpPr>
            <a:spLocks noGrp="1"/>
          </p:cNvSpPr>
          <p:nvPr>
            <p:ph type="sldNum" sz="quarter" idx="12"/>
          </p:nvPr>
        </p:nvSpPr>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741897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7914" y="248168"/>
            <a:ext cx="7024744" cy="875264"/>
          </a:xfrm>
        </p:spPr>
        <p:txBody>
          <a:bodyPr/>
          <a:lstStyle/>
          <a:p>
            <a:pPr algn="l"/>
            <a:r>
              <a:rPr lang="en-US" dirty="0"/>
              <a:t>4. Desk dictionaries</a:t>
            </a:r>
          </a:p>
        </p:txBody>
      </p:sp>
      <p:sp>
        <p:nvSpPr>
          <p:cNvPr id="3" name="Content Placeholder 2"/>
          <p:cNvSpPr>
            <a:spLocks noGrp="1"/>
          </p:cNvSpPr>
          <p:nvPr>
            <p:ph idx="1"/>
          </p:nvPr>
        </p:nvSpPr>
        <p:spPr>
          <a:xfrm>
            <a:off x="2204636" y="1123432"/>
            <a:ext cx="9072964" cy="4362968"/>
          </a:xfrm>
        </p:spPr>
        <p:txBody>
          <a:bodyPr>
            <a:normAutofit/>
          </a:bodyPr>
          <a:lstStyle/>
          <a:p>
            <a:pPr algn="just" rtl="0"/>
            <a:r>
              <a:rPr lang="en-US" dirty="0"/>
              <a:t> Desk dictionaries include from 60,000 to 100,000 words.</a:t>
            </a:r>
          </a:p>
          <a:p>
            <a:pPr marL="0" indent="0" algn="just" rtl="0">
              <a:buNone/>
            </a:pPr>
            <a:r>
              <a:rPr lang="en-US" sz="1000" dirty="0"/>
              <a:t> </a:t>
            </a:r>
          </a:p>
          <a:p>
            <a:pPr algn="just" rtl="0"/>
            <a:r>
              <a:rPr lang="en-US" b="1" dirty="0"/>
              <a:t>Examples: </a:t>
            </a:r>
            <a:r>
              <a:rPr lang="en-US" dirty="0"/>
              <a:t>The American heritage dictionary, Merriam-Webster's Collegiate Dictionary. They are called desk dictionaries because they are often kept on desks for frequent reference. College and desk dictionaries are often abridged versions of larger dictionaries.</a:t>
            </a:r>
          </a:p>
          <a:p>
            <a:pPr marL="0" indent="0" algn="just" rtl="0">
              <a:buNone/>
            </a:pPr>
            <a:endParaRPr lang="en-US" sz="500" b="1" dirty="0"/>
          </a:p>
          <a:p>
            <a:pPr algn="just" rtl="0"/>
            <a:r>
              <a:rPr lang="en-US" b="1" dirty="0"/>
              <a:t>e.g. </a:t>
            </a:r>
            <a:r>
              <a:rPr lang="en-US" dirty="0"/>
              <a:t>Concise Oxford Dictionary, Longman Concise English Dictionary.</a:t>
            </a:r>
          </a:p>
          <a:p>
            <a:pPr marL="0" indent="0" algn="just" rtl="0">
              <a:buNone/>
            </a:pPr>
            <a:endParaRPr lang="en-US" dirty="0"/>
          </a:p>
          <a:p>
            <a:pPr algn="just" rtl="0"/>
            <a:endParaRPr lang="en-US" dirty="0"/>
          </a:p>
        </p:txBody>
      </p:sp>
    </p:spTree>
    <p:extLst>
      <p:ext uri="{BB962C8B-B14F-4D97-AF65-F5344CB8AC3E}">
        <p14:creationId xmlns:p14="http://schemas.microsoft.com/office/powerpoint/2010/main" val="3716651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05BFA7-23B5-8DF6-DEB8-2D07DA7DB8A4}"/>
              </a:ext>
            </a:extLst>
          </p:cNvPr>
          <p:cNvSpPr>
            <a:spLocks noGrp="1"/>
          </p:cNvSpPr>
          <p:nvPr>
            <p:ph type="title"/>
          </p:nvPr>
        </p:nvSpPr>
        <p:spPr>
          <a:xfrm>
            <a:off x="1324654" y="190501"/>
            <a:ext cx="10018713" cy="876300"/>
          </a:xfrm>
        </p:spPr>
        <p:txBody>
          <a:bodyPr>
            <a:normAutofit/>
          </a:bodyPr>
          <a:lstStyle/>
          <a:p>
            <a:pPr algn="l"/>
            <a:r>
              <a:rPr lang="en-US" sz="4400" b="1" dirty="0"/>
              <a:t>Mode of Presentation:</a:t>
            </a:r>
          </a:p>
        </p:txBody>
      </p:sp>
      <p:sp>
        <p:nvSpPr>
          <p:cNvPr id="3" name="Content Placeholder 2">
            <a:extLst>
              <a:ext uri="{FF2B5EF4-FFF2-40B4-BE49-F238E27FC236}">
                <a16:creationId xmlns:a16="http://schemas.microsoft.com/office/drawing/2014/main" id="{65356CB1-A129-63D6-EE29-68AA0B7B074C}"/>
              </a:ext>
            </a:extLst>
          </p:cNvPr>
          <p:cNvSpPr>
            <a:spLocks noGrp="1"/>
          </p:cNvSpPr>
          <p:nvPr>
            <p:ph idx="1"/>
          </p:nvPr>
        </p:nvSpPr>
        <p:spPr>
          <a:xfrm>
            <a:off x="1484310" y="1283042"/>
            <a:ext cx="10018713" cy="5191899"/>
          </a:xfrm>
        </p:spPr>
        <p:txBody>
          <a:bodyPr>
            <a:normAutofit fontScale="77500" lnSpcReduction="20000"/>
          </a:bodyPr>
          <a:lstStyle/>
          <a:p>
            <a:pPr marL="0" indent="0" algn="l" rtl="0">
              <a:buNone/>
            </a:pPr>
            <a:r>
              <a:rPr lang="en-US" sz="3200" b="1" dirty="0"/>
              <a:t>Monolingual Dictionaries:</a:t>
            </a:r>
          </a:p>
          <a:p>
            <a:pPr marL="0" indent="0" algn="just" rtl="0">
              <a:buNone/>
            </a:pPr>
            <a:r>
              <a:rPr lang="en-US" sz="3200" dirty="0">
                <a:latin typeface="Times New Roman" panose="02020603050405020304" pitchFamily="18" charset="0"/>
                <a:cs typeface="Times New Roman" panose="02020603050405020304" pitchFamily="18" charset="0"/>
              </a:rPr>
              <a:t>They may also vary as to the mode of presentation, e.g. English monolingual dictionaries present words alphabetically, whereas most Arabic ones present words in accordance with their tri-consonantal and Quadri-consonantal roots. Some monolingual dictionaries are dedicated to special areas in the vocabulary of a language, e.g. there are dictionaries of English idioms, proverbs, scientific usage, etc. </a:t>
            </a:r>
          </a:p>
          <a:p>
            <a:pPr marL="0" indent="0" algn="just" rtl="0">
              <a:buNone/>
            </a:pPr>
            <a:r>
              <a:rPr lang="en-US" sz="3200" b="1" dirty="0"/>
              <a:t>Bilingual Dictionaries:</a:t>
            </a:r>
          </a:p>
          <a:p>
            <a:pPr marL="0" indent="0" algn="just" rtl="0">
              <a:buNone/>
            </a:pPr>
            <a:r>
              <a:rPr lang="en-US" sz="3200" dirty="0">
                <a:solidFill>
                  <a:schemeClr val="tx1"/>
                </a:solidFill>
                <a:latin typeface="Times New Roman" panose="02020603050405020304" pitchFamily="18" charset="0"/>
                <a:cs typeface="Times New Roman" panose="02020603050405020304" pitchFamily="18" charset="0"/>
              </a:rPr>
              <a:t>Arabic equivalents appear against each English word. If the dictionary is English-Arabic, the English words are presented alphabetically, but if the dictionary is Arabic-English, the Arabic words are listed </a:t>
            </a:r>
            <a:r>
              <a:rPr lang="en-US" sz="3200" dirty="0">
                <a:latin typeface="Times New Roman" panose="02020603050405020304" pitchFamily="18" charset="0"/>
                <a:cs typeface="Times New Roman" panose="02020603050405020304" pitchFamily="18" charset="0"/>
              </a:rPr>
              <a:t>according</a:t>
            </a:r>
            <a:r>
              <a:rPr lang="en-US" sz="3200" dirty="0">
                <a:solidFill>
                  <a:schemeClr val="tx1"/>
                </a:solidFill>
                <a:latin typeface="Times New Roman" panose="02020603050405020304" pitchFamily="18" charset="0"/>
                <a:cs typeface="Times New Roman" panose="02020603050405020304" pitchFamily="18" charset="0"/>
              </a:rPr>
              <a:t> to their roots. , many bilingual dictionaries on the market deal with specialized vocabularies by presenting SL terminologies and their TL equivalents in areas such as political, medical, and legal discourses.</a:t>
            </a:r>
          </a:p>
          <a:p>
            <a:pPr marL="0" indent="0" algn="l" rtl="0">
              <a:buNone/>
            </a:pPr>
            <a:endParaRPr lang="en-US" sz="3200" b="1" dirty="0"/>
          </a:p>
        </p:txBody>
      </p:sp>
      <p:sp>
        <p:nvSpPr>
          <p:cNvPr id="4" name="Slide Number Placeholder 3">
            <a:extLst>
              <a:ext uri="{FF2B5EF4-FFF2-40B4-BE49-F238E27FC236}">
                <a16:creationId xmlns:a16="http://schemas.microsoft.com/office/drawing/2014/main" id="{B7A35AFB-3496-CD27-5CE9-A7B3AB462294}"/>
              </a:ext>
            </a:extLst>
          </p:cNvPr>
          <p:cNvSpPr>
            <a:spLocks noGrp="1"/>
          </p:cNvSpPr>
          <p:nvPr>
            <p:ph type="sldNum" sz="quarter" idx="12"/>
          </p:nvPr>
        </p:nvSpPr>
        <p:spPr/>
        <p:txBody>
          <a:bodyPr/>
          <a:lstStyle/>
          <a:p>
            <a:fld id="{D57F1E4F-1CFF-5643-939E-217C01CDF565}" type="slidenum">
              <a:rPr lang="en-US" smtClean="0"/>
              <a:pPr/>
              <a:t>11</a:t>
            </a:fld>
            <a:endParaRPr lang="en-US" dirty="0"/>
          </a:p>
        </p:txBody>
      </p:sp>
    </p:spTree>
    <p:extLst>
      <p:ext uri="{BB962C8B-B14F-4D97-AF65-F5344CB8AC3E}">
        <p14:creationId xmlns:p14="http://schemas.microsoft.com/office/powerpoint/2010/main" val="2148381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09057" y="279400"/>
            <a:ext cx="7772400" cy="1027664"/>
          </a:xfrm>
        </p:spPr>
        <p:txBody>
          <a:bodyPr>
            <a:normAutofit/>
          </a:bodyPr>
          <a:lstStyle/>
          <a:p>
            <a:pPr algn="l"/>
            <a:r>
              <a:rPr lang="en-US" dirty="0"/>
              <a:t>Scope of coverage by subject:</a:t>
            </a:r>
          </a:p>
        </p:txBody>
      </p:sp>
      <p:sp>
        <p:nvSpPr>
          <p:cNvPr id="3" name="Content Placeholder 2"/>
          <p:cNvSpPr>
            <a:spLocks noGrp="1"/>
          </p:cNvSpPr>
          <p:nvPr>
            <p:ph idx="1"/>
          </p:nvPr>
        </p:nvSpPr>
        <p:spPr>
          <a:xfrm>
            <a:off x="1542367" y="1462313"/>
            <a:ext cx="10018713" cy="3124201"/>
          </a:xfrm>
        </p:spPr>
        <p:txBody>
          <a:bodyPr/>
          <a:lstStyle/>
          <a:p>
            <a:pPr algn="l" rtl="0"/>
            <a:r>
              <a:rPr lang="en-US" b="1" dirty="0"/>
              <a:t>Subject-field dictionaries </a:t>
            </a:r>
            <a:r>
              <a:rPr lang="en-US" dirty="0"/>
              <a:t>are confined to a special subject, such as law or medicine.</a:t>
            </a:r>
          </a:p>
          <a:p>
            <a:pPr algn="l" rtl="0"/>
            <a:r>
              <a:rPr lang="en-US" dirty="0"/>
              <a:t> </a:t>
            </a:r>
            <a:r>
              <a:rPr lang="en-US" b="1" dirty="0"/>
              <a:t>Special-purpose dictionaries </a:t>
            </a:r>
            <a:r>
              <a:rPr lang="en-US" dirty="0"/>
              <a:t>are limited to one aspect of language: collocations, slang, pronunciation, etymology, synonyms, usage, offensive and taboo words, spelling, dialect, etc.</a:t>
            </a:r>
          </a:p>
        </p:txBody>
      </p:sp>
    </p:spTree>
    <p:extLst>
      <p:ext uri="{BB962C8B-B14F-4D97-AF65-F5344CB8AC3E}">
        <p14:creationId xmlns:p14="http://schemas.microsoft.com/office/powerpoint/2010/main" val="29445514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1734" y="281237"/>
            <a:ext cx="8596668" cy="685800"/>
          </a:xfrm>
        </p:spPr>
        <p:txBody>
          <a:bodyPr anchor="ctr">
            <a:normAutofit fontScale="90000"/>
          </a:bodyPr>
          <a:lstStyle/>
          <a:p>
            <a:pPr algn="ctr" rtl="0"/>
            <a:r>
              <a:rPr lang="en-US" dirty="0">
                <a:solidFill>
                  <a:schemeClr val="tx1"/>
                </a:solidFill>
              </a:rPr>
              <a:t>Information in Monolingual Dictionaries</a:t>
            </a:r>
            <a:endParaRPr lang="ar-IQ" dirty="0">
              <a:solidFill>
                <a:schemeClr val="tx1"/>
              </a:solidFill>
            </a:endParaRPr>
          </a:p>
        </p:txBody>
      </p:sp>
      <p:sp>
        <p:nvSpPr>
          <p:cNvPr id="3" name="Content Placeholder 2"/>
          <p:cNvSpPr>
            <a:spLocks noGrp="1"/>
          </p:cNvSpPr>
          <p:nvPr>
            <p:ph idx="1"/>
          </p:nvPr>
        </p:nvSpPr>
        <p:spPr>
          <a:xfrm>
            <a:off x="1957124" y="1228294"/>
            <a:ext cx="9076764" cy="5113514"/>
          </a:xfrm>
        </p:spPr>
        <p:txBody>
          <a:bodyPr>
            <a:normAutofit fontScale="92500" lnSpcReduction="10000"/>
          </a:bodyPr>
          <a:lstStyle/>
          <a:p>
            <a:pPr marL="0" indent="0" algn="just" rtl="0">
              <a:buNone/>
            </a:pPr>
            <a:r>
              <a:rPr lang="en-US" sz="1800" dirty="0"/>
              <a:t>Monolingual dictionaries provide users with various kinds of information about lexical items. For example, the average English monolingual desk dictionary like </a:t>
            </a:r>
            <a:r>
              <a:rPr lang="en-US" sz="1800" b="1" i="1" dirty="0"/>
              <a:t>The Random House College Dictionary or The Webster’s Collegiate Dictionary </a:t>
            </a:r>
            <a:r>
              <a:rPr lang="en-US" sz="1800" dirty="0"/>
              <a:t>usually furnishes the user with phonological, syntactic, semantic, and etymological information about English words, among their other things.</a:t>
            </a:r>
          </a:p>
          <a:p>
            <a:pPr marL="0" indent="0" algn="just" rtl="0">
              <a:buNone/>
            </a:pPr>
            <a:endParaRPr lang="en-US" sz="1800" dirty="0"/>
          </a:p>
          <a:p>
            <a:pPr marL="0" indent="0" algn="just" rtl="0">
              <a:buNone/>
            </a:pPr>
            <a:r>
              <a:rPr lang="en-US" sz="1800" b="1" dirty="0"/>
              <a:t>First: (Phonological Information)</a:t>
            </a:r>
          </a:p>
          <a:p>
            <a:pPr marL="0" indent="0" algn="just" rtl="0">
              <a:buNone/>
            </a:pPr>
            <a:r>
              <a:rPr lang="en-US" sz="1800" dirty="0"/>
              <a:t>It consists of phonemic transcription that indicates the pronunciation of the word, its syllable structure, and its stress pattern including both primary and secondary stress assignment in multi-syllabic words. For example :</a:t>
            </a:r>
          </a:p>
          <a:p>
            <a:pPr marL="0" indent="0" algn="just" rtl="0">
              <a:buNone/>
            </a:pPr>
            <a:r>
              <a:rPr lang="en-US" sz="1800" b="1" i="1" dirty="0"/>
              <a:t>Narcotism ( </a:t>
            </a:r>
            <a:r>
              <a:rPr lang="en-US" sz="1800" b="1" i="1" dirty="0" err="1"/>
              <a:t>nár</a:t>
            </a:r>
            <a:r>
              <a:rPr lang="en-US" sz="1800" b="1" i="1" dirty="0"/>
              <a:t> k </a:t>
            </a:r>
            <a:r>
              <a:rPr lang="en-US" sz="1800" b="1" i="1" dirty="0" err="1"/>
              <a:t>tì</a:t>
            </a:r>
            <a:r>
              <a:rPr lang="en-US" sz="1800" b="1" i="1" dirty="0"/>
              <a:t> m ).</a:t>
            </a:r>
          </a:p>
          <a:p>
            <a:pPr marL="0" indent="0" algn="just" rtl="0">
              <a:buNone/>
            </a:pPr>
            <a:endParaRPr lang="en-US" sz="1800" i="1" dirty="0"/>
          </a:p>
          <a:p>
            <a:pPr marL="0" indent="0" algn="just" rtl="0">
              <a:buNone/>
            </a:pPr>
            <a:r>
              <a:rPr lang="en-US" sz="1800" b="1" dirty="0"/>
              <a:t>Second: ( Syntactic Information )</a:t>
            </a:r>
          </a:p>
          <a:p>
            <a:pPr marL="0" indent="0" algn="just" rtl="0">
              <a:buNone/>
            </a:pPr>
            <a:r>
              <a:rPr lang="en-US" sz="1800" dirty="0"/>
              <a:t>It indicates the part of speech of the word, that is, whether it is a noun, verb, adjective, or adverb, and also shows whether a verb is transitive or intransitive. For example:</a:t>
            </a:r>
          </a:p>
          <a:p>
            <a:pPr marL="0" indent="0" algn="just" rtl="0">
              <a:buNone/>
            </a:pPr>
            <a:r>
              <a:rPr lang="en-US" sz="1800" b="1" dirty="0"/>
              <a:t>Excite ( transitive verb)</a:t>
            </a:r>
          </a:p>
          <a:p>
            <a:pPr marL="0" indent="0" algn="just" rtl="0">
              <a:buNone/>
            </a:pPr>
            <a:r>
              <a:rPr lang="en-US" sz="1800" b="1" dirty="0"/>
              <a:t>Excitement (noun)</a:t>
            </a:r>
          </a:p>
          <a:p>
            <a:pPr marL="0" indent="0" algn="just" rtl="0">
              <a:buNone/>
            </a:pPr>
            <a:endParaRPr lang="en-US" sz="1800" b="1" dirty="0"/>
          </a:p>
        </p:txBody>
      </p:sp>
      <p:sp>
        <p:nvSpPr>
          <p:cNvPr id="6" name="Slide Number Placeholder 5">
            <a:extLst>
              <a:ext uri="{FF2B5EF4-FFF2-40B4-BE49-F238E27FC236}">
                <a16:creationId xmlns:a16="http://schemas.microsoft.com/office/drawing/2014/main" id="{5B7343F1-9C08-4194-B452-ED3F1D233E34}"/>
              </a:ext>
            </a:extLst>
          </p:cNvPr>
          <p:cNvSpPr>
            <a:spLocks noGrp="1"/>
          </p:cNvSpPr>
          <p:nvPr>
            <p:ph type="sldNum" sz="quarter" idx="12"/>
          </p:nvPr>
        </p:nvSpPr>
        <p:spPr/>
        <p:txBody>
          <a:bodyPr/>
          <a:lstStyle/>
          <a:p>
            <a:fld id="{D57F1E4F-1CFF-5643-939E-217C01CDF565}" type="slidenum">
              <a:rPr lang="en-US" smtClean="0"/>
              <a:pPr/>
              <a:t>13</a:t>
            </a:fld>
            <a:endParaRPr lang="en-US" dirty="0"/>
          </a:p>
        </p:txBody>
      </p:sp>
    </p:spTree>
    <p:extLst>
      <p:ext uri="{BB962C8B-B14F-4D97-AF65-F5344CB8AC3E}">
        <p14:creationId xmlns:p14="http://schemas.microsoft.com/office/powerpoint/2010/main" val="43665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0169" y="305441"/>
            <a:ext cx="10048026" cy="6552559"/>
          </a:xfrm>
        </p:spPr>
        <p:txBody>
          <a:bodyPr anchor="t">
            <a:noAutofit/>
          </a:bodyPr>
          <a:lstStyle/>
          <a:p>
            <a:pPr marL="0" indent="0" algn="l" rtl="0">
              <a:buNone/>
            </a:pPr>
            <a:r>
              <a:rPr lang="en-US" sz="2000" b="1" dirty="0">
                <a:solidFill>
                  <a:schemeClr val="tx1"/>
                </a:solidFill>
                <a:latin typeface="Arial" panose="020B0604020202020204" pitchFamily="34" charset="0"/>
                <a:cs typeface="Arial" panose="020B0604020202020204" pitchFamily="34" charset="0"/>
              </a:rPr>
              <a:t>Thirdly: ( Semantic information ) </a:t>
            </a:r>
          </a:p>
          <a:p>
            <a:pPr marL="0" indent="0" algn="just" rtl="0">
              <a:buNone/>
            </a:pPr>
            <a:r>
              <a:rPr lang="en-US" sz="1800" dirty="0">
                <a:solidFill>
                  <a:schemeClr val="tx1"/>
                </a:solidFill>
                <a:latin typeface="Arial" panose="020B0604020202020204" pitchFamily="34" charset="0"/>
                <a:cs typeface="Arial" panose="020B0604020202020204" pitchFamily="34" charset="0"/>
              </a:rPr>
              <a:t>It forms the core of what dictionary-makers do, as it revolves around the meanings of words in a language. So, the dictionary lists the various senses of words, occasionally giving some pictures of objects in the real world and some example sentences to illustrate rather abstract senses. It may refer to synonyms and antonyms of a given word in the course of explaining what word means. For example, </a:t>
            </a:r>
            <a:r>
              <a:rPr lang="en-US" sz="1800" b="1" i="1" dirty="0">
                <a:solidFill>
                  <a:schemeClr val="tx1"/>
                </a:solidFill>
                <a:latin typeface="Arial" panose="020B0604020202020204" pitchFamily="34" charset="0"/>
                <a:cs typeface="Arial" panose="020B0604020202020204" pitchFamily="34" charset="0"/>
              </a:rPr>
              <a:t>The Random House College Dictionary</a:t>
            </a:r>
            <a:r>
              <a:rPr lang="en-US" sz="1800" dirty="0">
                <a:solidFill>
                  <a:schemeClr val="tx1"/>
                </a:solidFill>
                <a:latin typeface="Arial" panose="020B0604020202020204" pitchFamily="34" charset="0"/>
                <a:cs typeface="Arial" panose="020B0604020202020204" pitchFamily="34" charset="0"/>
              </a:rPr>
              <a:t> lists the senses of the word </a:t>
            </a:r>
            <a:r>
              <a:rPr lang="en-US" sz="1800" b="1" i="1" dirty="0">
                <a:solidFill>
                  <a:schemeClr val="tx1"/>
                </a:solidFill>
                <a:latin typeface="Arial" panose="020B0604020202020204" pitchFamily="34" charset="0"/>
                <a:cs typeface="Arial" panose="020B0604020202020204" pitchFamily="34" charset="0"/>
              </a:rPr>
              <a:t>excess</a:t>
            </a:r>
            <a:r>
              <a:rPr lang="en-US" sz="1800" dirty="0">
                <a:solidFill>
                  <a:schemeClr val="tx1"/>
                </a:solidFill>
                <a:latin typeface="Arial" panose="020B0604020202020204" pitchFamily="34" charset="0"/>
                <a:cs typeface="Arial" panose="020B0604020202020204" pitchFamily="34" charset="0"/>
              </a:rPr>
              <a:t> and also mentions its synonyms and antonyms.</a:t>
            </a:r>
          </a:p>
          <a:p>
            <a:pPr marL="0" indent="0" algn="just" rtl="0">
              <a:buNone/>
            </a:pPr>
            <a:endParaRPr lang="en-US" sz="1800" dirty="0">
              <a:solidFill>
                <a:schemeClr val="tx1"/>
              </a:solidFill>
              <a:latin typeface="Arial" panose="020B0604020202020204" pitchFamily="34" charset="0"/>
              <a:cs typeface="Arial" panose="020B0604020202020204" pitchFamily="34" charset="0"/>
            </a:endParaRPr>
          </a:p>
          <a:p>
            <a:pPr marL="0" indent="0" algn="l" rtl="0">
              <a:buNone/>
            </a:pPr>
            <a:r>
              <a:rPr lang="en-US" sz="2000" b="1" dirty="0">
                <a:latin typeface="Arial" panose="020B0604020202020204" pitchFamily="34" charset="0"/>
                <a:cs typeface="Arial" panose="020B0604020202020204" pitchFamily="34" charset="0"/>
              </a:rPr>
              <a:t>Fourthly: Etymological information</a:t>
            </a:r>
          </a:p>
          <a:p>
            <a:pPr marL="0" indent="0" algn="l" rtl="0">
              <a:buNone/>
            </a:pPr>
            <a:r>
              <a:rPr lang="en-US" sz="1800" dirty="0">
                <a:latin typeface="Arial" panose="020B0604020202020204" pitchFamily="34" charset="0"/>
                <a:cs typeface="Arial" panose="020B0604020202020204" pitchFamily="34" charset="0"/>
              </a:rPr>
              <a:t>It is the study of the history of words, their origins (Latin, French, .etc.), and how their form and meaning have changed over time. By extension, the term "the etymology (of a word)" means the origin of the particular word. When talking about place names, there is a specific term, toponymy. </a:t>
            </a:r>
          </a:p>
          <a:p>
            <a:pPr marL="0" indent="0" algn="l" rtl="0">
              <a:buNone/>
            </a:pPr>
            <a:r>
              <a:rPr lang="en-US" sz="1800" dirty="0">
                <a:latin typeface="Arial" panose="020B0604020202020204" pitchFamily="34" charset="0"/>
                <a:cs typeface="Arial" panose="020B0604020202020204" pitchFamily="34" charset="0"/>
              </a:rPr>
              <a:t>The following English words have been acquired either directly from Arabic or else indirectly by passing from Arabic into other languages and then into English. For example:</a:t>
            </a:r>
          </a:p>
          <a:p>
            <a:pPr marL="0" indent="0" algn="l" rtl="0">
              <a:buNone/>
            </a:pPr>
            <a:r>
              <a:rPr lang="en-US" sz="1800" dirty="0"/>
              <a:t>Some words used in English in talking about Arabic music: </a:t>
            </a:r>
            <a:r>
              <a:rPr lang="en-US" sz="1800" b="1" dirty="0" err="1"/>
              <a:t>Baladi</a:t>
            </a:r>
            <a:r>
              <a:rPr lang="en-US" sz="1800" b="1" dirty="0"/>
              <a:t>, </a:t>
            </a:r>
            <a:r>
              <a:rPr lang="en-US" sz="1800" b="1" dirty="0" err="1"/>
              <a:t>Mawal</a:t>
            </a:r>
            <a:r>
              <a:rPr lang="en-US" sz="1800" b="1" dirty="0"/>
              <a:t>, </a:t>
            </a:r>
            <a:r>
              <a:rPr lang="en-US" sz="1800" b="1" dirty="0" err="1"/>
              <a:t>Mizmar</a:t>
            </a:r>
            <a:r>
              <a:rPr lang="en-US" sz="1800" b="1" dirty="0"/>
              <a:t>, Oud, </a:t>
            </a:r>
            <a:r>
              <a:rPr lang="en-US" sz="1800" b="1" dirty="0" err="1"/>
              <a:t>Qanun</a:t>
            </a:r>
            <a:r>
              <a:rPr lang="en-US" sz="1800" b="1" dirty="0"/>
              <a:t>, etc.</a:t>
            </a:r>
          </a:p>
          <a:p>
            <a:pPr marL="0" indent="0" algn="l" rtl="0">
              <a:buNone/>
            </a:pPr>
            <a:r>
              <a:rPr lang="en-US" sz="1800" b="1" dirty="0"/>
              <a:t>Arabic cuisine words</a:t>
            </a:r>
            <a:r>
              <a:rPr lang="en-US" sz="1800" dirty="0"/>
              <a:t> part of the vocabulary of Middle Eastern cuisine is from Turkish, not Arabic. The following words are from Arabic, although some of them have entered Western European languages via Turkish, like </a:t>
            </a:r>
            <a:r>
              <a:rPr lang="en-US" sz="1800" b="1" dirty="0"/>
              <a:t>Baba </a:t>
            </a:r>
            <a:r>
              <a:rPr lang="en-US" sz="1800" b="1" dirty="0" err="1"/>
              <a:t>ghanoush</a:t>
            </a:r>
            <a:r>
              <a:rPr lang="en-US" sz="1800" b="1" dirty="0"/>
              <a:t>, Falafel, Hummus, Kibbeh, Kabab, etc.</a:t>
            </a:r>
          </a:p>
          <a:p>
            <a:pPr marL="0" indent="0" algn="l" rtl="0">
              <a:buNone/>
            </a:pPr>
            <a:endParaRPr lang="en-US" sz="1800" dirty="0">
              <a:latin typeface="Arial" panose="020B0604020202020204" pitchFamily="34" charset="0"/>
              <a:cs typeface="Arial" panose="020B0604020202020204" pitchFamily="34" charset="0"/>
            </a:endParaRPr>
          </a:p>
          <a:p>
            <a:pPr marL="0" indent="0" algn="l" rtl="0">
              <a:buNone/>
            </a:pPr>
            <a:endParaRPr lang="en-US" sz="1800" dirty="0">
              <a:latin typeface="Arial" panose="020B0604020202020204" pitchFamily="34" charset="0"/>
              <a:cs typeface="Arial" panose="020B0604020202020204" pitchFamily="34" charset="0"/>
            </a:endParaRPr>
          </a:p>
        </p:txBody>
      </p:sp>
      <p:sp>
        <p:nvSpPr>
          <p:cNvPr id="5" name="Slide Number Placeholder 4">
            <a:extLst>
              <a:ext uri="{FF2B5EF4-FFF2-40B4-BE49-F238E27FC236}">
                <a16:creationId xmlns:a16="http://schemas.microsoft.com/office/drawing/2014/main" id="{4AF04710-37A7-485B-9786-7089E6A99CE8}"/>
              </a:ext>
            </a:extLst>
          </p:cNvPr>
          <p:cNvSpPr>
            <a:spLocks noGrp="1"/>
          </p:cNvSpPr>
          <p:nvPr>
            <p:ph type="sldNum" sz="quarter" idx="12"/>
          </p:nvPr>
        </p:nvSpPr>
        <p:spPr/>
        <p:txBody>
          <a:bodyPr/>
          <a:lstStyle/>
          <a:p>
            <a:fld id="{D57F1E4F-1CFF-5643-939E-217C01CDF565}" type="slidenum">
              <a:rPr lang="en-US" smtClean="0"/>
              <a:pPr/>
              <a:t>14</a:t>
            </a:fld>
            <a:endParaRPr lang="en-US" dirty="0"/>
          </a:p>
        </p:txBody>
      </p:sp>
    </p:spTree>
    <p:extLst>
      <p:ext uri="{BB962C8B-B14F-4D97-AF65-F5344CB8AC3E}">
        <p14:creationId xmlns:p14="http://schemas.microsoft.com/office/powerpoint/2010/main" val="1956617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5594" y="382137"/>
            <a:ext cx="10754436" cy="6318914"/>
          </a:xfrm>
        </p:spPr>
        <p:txBody>
          <a:bodyPr>
            <a:normAutofit fontScale="55000" lnSpcReduction="20000"/>
          </a:bodyPr>
          <a:lstStyle/>
          <a:p>
            <a:pPr marL="0" lvl="0" indent="0" algn="just" rtl="0">
              <a:buNone/>
            </a:pPr>
            <a:r>
              <a:rPr lang="en-US" sz="4400" b="1" dirty="0">
                <a:latin typeface="Arial" panose="020B0604020202020204" pitchFamily="34" charset="0"/>
                <a:cs typeface="Arial" panose="020B0604020202020204" pitchFamily="34" charset="0"/>
              </a:rPr>
              <a:t>Each Translator Has Skills That Are Needed In His Job:</a:t>
            </a:r>
          </a:p>
          <a:p>
            <a:pPr marL="0" lvl="0" indent="0" algn="just" rtl="0">
              <a:buNone/>
            </a:pPr>
            <a:r>
              <a:rPr lang="en-US" sz="3600" dirty="0">
                <a:latin typeface="Arial" panose="020B0604020202020204" pitchFamily="34" charset="0"/>
                <a:cs typeface="Arial" panose="020B0604020202020204" pitchFamily="34" charset="0"/>
              </a:rPr>
              <a:t>1. The translator must fully understand the sense or meaning of the original matter.</a:t>
            </a:r>
          </a:p>
          <a:p>
            <a:pPr marL="355600" lvl="0" indent="-355600" algn="just" rtl="0">
              <a:buNone/>
            </a:pPr>
            <a:r>
              <a:rPr lang="en-US" sz="3600" dirty="0">
                <a:latin typeface="Arial" panose="020B0604020202020204" pitchFamily="34" charset="0"/>
                <a:cs typeface="Arial" panose="020B0604020202020204" pitchFamily="34" charset="0"/>
              </a:rPr>
              <a:t>2. The translator should pose a perfect knowledge of both the source and target language.</a:t>
            </a:r>
          </a:p>
          <a:p>
            <a:pPr marL="0" lvl="0" indent="0" algn="just" rtl="0">
              <a:buNone/>
            </a:pPr>
            <a:r>
              <a:rPr lang="en-US" sz="3600" dirty="0">
                <a:latin typeface="Arial" panose="020B0604020202020204" pitchFamily="34" charset="0"/>
                <a:cs typeface="Arial" panose="020B0604020202020204" pitchFamily="34" charset="0"/>
              </a:rPr>
              <a:t>3. The translator should avoid what is referred to as word-for-word renderings.</a:t>
            </a:r>
          </a:p>
          <a:p>
            <a:pPr marL="268288" lvl="0" indent="-268288" algn="just" rtl="0">
              <a:buNone/>
            </a:pPr>
            <a:r>
              <a:rPr lang="en-US" sz="3600" dirty="0">
                <a:latin typeface="Arial" panose="020B0604020202020204" pitchFamily="34" charset="0"/>
                <a:cs typeface="Arial" panose="020B0604020202020204" pitchFamily="34" charset="0"/>
              </a:rPr>
              <a:t>4. The translator is advised to use such forms of speech that are in common use on the part of the receivers of the translated text.</a:t>
            </a:r>
          </a:p>
          <a:p>
            <a:pPr marL="273050" lvl="0" indent="-273050" algn="just" rtl="0">
              <a:buNone/>
            </a:pPr>
            <a:r>
              <a:rPr lang="en-US" sz="3600" dirty="0">
                <a:latin typeface="Arial" panose="020B0604020202020204" pitchFamily="34" charset="0"/>
                <a:cs typeface="Arial" panose="020B0604020202020204" pitchFamily="34" charset="0"/>
              </a:rPr>
              <a:t>5. The translator should choose and use his words in an appropriate way so as to produce the correct tune.</a:t>
            </a:r>
          </a:p>
          <a:p>
            <a:pPr marL="273050" lvl="0" indent="-273050" algn="just" rtl="0">
              <a:buNone/>
            </a:pPr>
            <a:r>
              <a:rPr lang="en-US" sz="3600" dirty="0">
                <a:latin typeface="Arial" panose="020B0604020202020204" pitchFamily="34" charset="0"/>
                <a:cs typeface="Arial" panose="020B0604020202020204" pitchFamily="34" charset="0"/>
              </a:rPr>
              <a:t>6. The most obvious skill that translators need is the ability to read and write, and understand a second language.</a:t>
            </a:r>
          </a:p>
          <a:p>
            <a:pPr marL="273050" lvl="0" indent="-273050" algn="just" rtl="0">
              <a:buNone/>
            </a:pPr>
            <a:r>
              <a:rPr lang="en-US" sz="3600" dirty="0">
                <a:latin typeface="Arial" panose="020B0604020202020204" pitchFamily="34" charset="0"/>
                <a:cs typeface="Arial" panose="020B0604020202020204" pitchFamily="34" charset="0"/>
              </a:rPr>
              <a:t>7. Translators must be able to receive ideas in one language and express them in another.</a:t>
            </a:r>
          </a:p>
          <a:p>
            <a:pPr marL="273050" lvl="0" indent="-273050" algn="just" rtl="0">
              <a:buNone/>
            </a:pPr>
            <a:r>
              <a:rPr lang="en-US" sz="3600" dirty="0">
                <a:latin typeface="Arial" panose="020B0604020202020204" pitchFamily="34" charset="0"/>
                <a:cs typeface="Arial" panose="020B0604020202020204" pitchFamily="34" charset="0"/>
              </a:rPr>
              <a:t>8. In addition to knowing a second language, translators need to know as much as possible about many things as possible.</a:t>
            </a:r>
          </a:p>
          <a:p>
            <a:pPr marL="174625" lvl="0" indent="-174625" algn="just" rtl="0">
              <a:buNone/>
            </a:pPr>
            <a:r>
              <a:rPr lang="en-US" sz="3600" dirty="0">
                <a:latin typeface="Arial" panose="020B0604020202020204" pitchFamily="34" charset="0"/>
                <a:cs typeface="Arial" panose="020B0604020202020204" pitchFamily="34" charset="0"/>
              </a:rPr>
              <a:t>9.Translators also need a thorough knowledge of the “ tools of the trade” ( dictionaries, encyclopedias, reference books, catalogs, bibliographies, etc. ) where to find them and when to use them.</a:t>
            </a:r>
          </a:p>
          <a:p>
            <a:pPr marL="0" indent="0" algn="just" rtl="0">
              <a:buNone/>
            </a:pPr>
            <a:r>
              <a:rPr lang="en-US" sz="3600" dirty="0">
                <a:latin typeface="Arial" panose="020B0604020202020204" pitchFamily="34" charset="0"/>
                <a:cs typeface="Arial" panose="020B0604020202020204" pitchFamily="34" charset="0"/>
              </a:rPr>
              <a:t> </a:t>
            </a:r>
          </a:p>
          <a:p>
            <a:endParaRPr lang="en-US" dirty="0"/>
          </a:p>
        </p:txBody>
      </p:sp>
      <p:sp>
        <p:nvSpPr>
          <p:cNvPr id="5" name="Slide Number Placeholder 4">
            <a:extLst>
              <a:ext uri="{FF2B5EF4-FFF2-40B4-BE49-F238E27FC236}">
                <a16:creationId xmlns:a16="http://schemas.microsoft.com/office/drawing/2014/main" id="{C32D3093-BFA7-48B8-97E5-FB2D23631E7C}"/>
              </a:ext>
            </a:extLst>
          </p:cNvPr>
          <p:cNvSpPr>
            <a:spLocks noGrp="1"/>
          </p:cNvSpPr>
          <p:nvPr>
            <p:ph type="sldNum" sz="quarter" idx="12"/>
          </p:nvPr>
        </p:nvSpPr>
        <p:spPr/>
        <p:txBody>
          <a:bodyPr/>
          <a:lstStyle/>
          <a:p>
            <a:fld id="{D57F1E4F-1CFF-5643-939E-217C01CDF565}" type="slidenum">
              <a:rPr lang="en-US" smtClean="0"/>
              <a:pPr/>
              <a:t>15</a:t>
            </a:fld>
            <a:endParaRPr lang="en-US" dirty="0"/>
          </a:p>
        </p:txBody>
      </p:sp>
    </p:spTree>
    <p:extLst>
      <p:ext uri="{BB962C8B-B14F-4D97-AF65-F5344CB8AC3E}">
        <p14:creationId xmlns:p14="http://schemas.microsoft.com/office/powerpoint/2010/main" val="2111755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FABE5A-4384-14FE-2C7A-9AEA6941549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9D2C65-DE05-73DA-3016-CDE568B4254D}"/>
              </a:ext>
            </a:extLst>
          </p:cNvPr>
          <p:cNvSpPr>
            <a:spLocks noGrp="1"/>
          </p:cNvSpPr>
          <p:nvPr>
            <p:ph type="ctrTitle"/>
          </p:nvPr>
        </p:nvSpPr>
        <p:spPr>
          <a:xfrm>
            <a:off x="1507067" y="1210236"/>
            <a:ext cx="7766936" cy="2205318"/>
          </a:xfrm>
          <a:solidFill>
            <a:schemeClr val="accent6">
              <a:lumMod val="20000"/>
              <a:lumOff val="80000"/>
            </a:schemeClr>
          </a:solidFill>
        </p:spPr>
        <p:txBody>
          <a:bodyPr anchor="ctr"/>
          <a:lstStyle/>
          <a:p>
            <a:pPr algn="ctr" rtl="0"/>
            <a:r>
              <a:rPr lang="en-US" sz="7200" dirty="0">
                <a:solidFill>
                  <a:schemeClr val="tx1"/>
                </a:solidFill>
              </a:rPr>
              <a:t>Dictionaries</a:t>
            </a:r>
            <a:endParaRPr lang="ar-IQ" dirty="0">
              <a:solidFill>
                <a:schemeClr val="tx1"/>
              </a:solidFill>
            </a:endParaRPr>
          </a:p>
        </p:txBody>
      </p:sp>
      <p:sp>
        <p:nvSpPr>
          <p:cNvPr id="3" name="Subtitle 2">
            <a:extLst>
              <a:ext uri="{FF2B5EF4-FFF2-40B4-BE49-F238E27FC236}">
                <a16:creationId xmlns:a16="http://schemas.microsoft.com/office/drawing/2014/main" id="{792891B0-DB87-AAF0-BAD2-3C302F01CF6C}"/>
              </a:ext>
            </a:extLst>
          </p:cNvPr>
          <p:cNvSpPr>
            <a:spLocks noGrp="1"/>
          </p:cNvSpPr>
          <p:nvPr>
            <p:ph type="subTitle" idx="1"/>
          </p:nvPr>
        </p:nvSpPr>
        <p:spPr>
          <a:solidFill>
            <a:schemeClr val="accent2">
              <a:lumMod val="40000"/>
              <a:lumOff val="60000"/>
            </a:schemeClr>
          </a:solidFill>
        </p:spPr>
        <p:txBody>
          <a:bodyPr anchor="ctr">
            <a:normAutofit/>
          </a:bodyPr>
          <a:lstStyle/>
          <a:p>
            <a:pPr algn="ctr" rtl="0"/>
            <a:r>
              <a:rPr lang="en-US" sz="4800" dirty="0">
                <a:solidFill>
                  <a:schemeClr val="tx1"/>
                </a:solidFill>
              </a:rPr>
              <a:t>Types and Usage</a:t>
            </a:r>
            <a:endParaRPr lang="ar-IQ" sz="4800" dirty="0">
              <a:solidFill>
                <a:schemeClr val="tx1"/>
              </a:solidFill>
            </a:endParaRPr>
          </a:p>
        </p:txBody>
      </p:sp>
      <p:sp>
        <p:nvSpPr>
          <p:cNvPr id="6" name="Slide Number Placeholder 5">
            <a:extLst>
              <a:ext uri="{FF2B5EF4-FFF2-40B4-BE49-F238E27FC236}">
                <a16:creationId xmlns:a16="http://schemas.microsoft.com/office/drawing/2014/main" id="{E44E7C29-C989-E0DF-9AAC-2AEA05DAC659}"/>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57F1E4F-1CFF-5643-939E-217C01CDF565}" type="slidenum">
              <a:rPr kumimoji="0" lang="en-US" sz="1000" b="0" i="0" u="none" strike="noStrike" kern="1200" cap="none" spc="0" normalizeH="0" baseline="0" noProof="0" smtClean="0">
                <a:ln>
                  <a:noFill/>
                </a:ln>
                <a:solidFill>
                  <a:prstClr val="black"/>
                </a:solidFill>
                <a:effectLst/>
                <a:uLnTx/>
                <a:uFillTx/>
                <a:latin typeface="Corbel" panose="020B0503020204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dirty="0">
              <a:ln>
                <a:noFill/>
              </a:ln>
              <a:solidFill>
                <a:prstClr val="black"/>
              </a:solidFill>
              <a:effectLst/>
              <a:uLnTx/>
              <a:uFillTx/>
              <a:latin typeface="Corbel" panose="020B0503020204020204"/>
              <a:ea typeface="+mn-ea"/>
              <a:cs typeface="+mn-cs"/>
            </a:endParaRPr>
          </a:p>
        </p:txBody>
      </p:sp>
    </p:spTree>
    <p:extLst>
      <p:ext uri="{BB962C8B-B14F-4D97-AF65-F5344CB8AC3E}">
        <p14:creationId xmlns:p14="http://schemas.microsoft.com/office/powerpoint/2010/main" val="328609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2362200" y="2323652"/>
            <a:ext cx="7696200" cy="3696148"/>
          </a:xfrm>
        </p:spPr>
        <p:txBody>
          <a:bodyPr>
            <a:normAutofit lnSpcReduction="10000"/>
          </a:bodyPr>
          <a:lstStyle/>
          <a:p>
            <a:pPr algn="l" rtl="0"/>
            <a:r>
              <a:rPr lang="en-US" dirty="0"/>
              <a:t>What is a dictionary? </a:t>
            </a:r>
          </a:p>
          <a:p>
            <a:pPr algn="l" rtl="0"/>
            <a:endParaRPr lang="en-US" dirty="0"/>
          </a:p>
          <a:p>
            <a:pPr algn="l" rtl="0"/>
            <a:r>
              <a:rPr lang="en-US" dirty="0"/>
              <a:t>What are the different types of dictionaries?</a:t>
            </a:r>
          </a:p>
          <a:p>
            <a:pPr marL="68580" indent="0" algn="l" rtl="0">
              <a:buNone/>
            </a:pPr>
            <a:r>
              <a:rPr lang="en-US" dirty="0"/>
              <a:t> </a:t>
            </a:r>
          </a:p>
          <a:p>
            <a:pPr algn="l" rtl="0"/>
            <a:r>
              <a:rPr lang="en-US" dirty="0"/>
              <a:t>What are the elements of a dictionary?</a:t>
            </a:r>
          </a:p>
          <a:p>
            <a:pPr algn="l" rtl="0"/>
            <a:endParaRPr lang="en-US" dirty="0"/>
          </a:p>
          <a:p>
            <a:pPr algn="l" rtl="0"/>
            <a:r>
              <a:rPr lang="en-US" dirty="0"/>
              <a:t> What are the different kinds of information dictionaries provide?</a:t>
            </a:r>
          </a:p>
        </p:txBody>
      </p:sp>
    </p:spTree>
    <p:extLst>
      <p:ext uri="{BB962C8B-B14F-4D97-AF65-F5344CB8AC3E}">
        <p14:creationId xmlns:p14="http://schemas.microsoft.com/office/powerpoint/2010/main" val="4793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7963" y="111034"/>
            <a:ext cx="8596668" cy="699247"/>
          </a:xfrm>
        </p:spPr>
        <p:txBody>
          <a:bodyPr>
            <a:normAutofit fontScale="90000"/>
          </a:bodyPr>
          <a:lstStyle/>
          <a:p>
            <a:r>
              <a:rPr lang="en-US" dirty="0">
                <a:solidFill>
                  <a:schemeClr val="tx1"/>
                </a:solidFill>
              </a:rPr>
              <a:t>What’s a dictionary ?</a:t>
            </a:r>
            <a:endParaRPr lang="ar-IQ" dirty="0">
              <a:solidFill>
                <a:schemeClr val="tx1"/>
              </a:solidFill>
            </a:endParaRPr>
          </a:p>
        </p:txBody>
      </p:sp>
      <p:sp>
        <p:nvSpPr>
          <p:cNvPr id="3" name="Content Placeholder 2"/>
          <p:cNvSpPr>
            <a:spLocks noGrp="1"/>
          </p:cNvSpPr>
          <p:nvPr>
            <p:ph idx="1"/>
          </p:nvPr>
        </p:nvSpPr>
        <p:spPr>
          <a:xfrm>
            <a:off x="1839927" y="1347395"/>
            <a:ext cx="9864393" cy="5510605"/>
          </a:xfrm>
        </p:spPr>
        <p:txBody>
          <a:bodyPr>
            <a:normAutofit fontScale="92500"/>
          </a:bodyPr>
          <a:lstStyle/>
          <a:p>
            <a:pPr marL="0" indent="0" algn="just" rtl="0">
              <a:buNone/>
            </a:pPr>
            <a:r>
              <a:rPr lang="en-US" dirty="0">
                <a:solidFill>
                  <a:schemeClr val="tx1"/>
                </a:solidFill>
              </a:rPr>
              <a:t>  A </a:t>
            </a:r>
            <a:r>
              <a:rPr lang="en-US" b="1" dirty="0">
                <a:solidFill>
                  <a:schemeClr val="tx1"/>
                </a:solidFill>
              </a:rPr>
              <a:t>dictionary</a:t>
            </a:r>
            <a:r>
              <a:rPr lang="en-US" dirty="0">
                <a:solidFill>
                  <a:schemeClr val="tx1"/>
                </a:solidFill>
              </a:rPr>
              <a:t> (also called a </a:t>
            </a:r>
            <a:r>
              <a:rPr lang="en-US" b="1" dirty="0">
                <a:solidFill>
                  <a:schemeClr val="tx1"/>
                </a:solidFill>
              </a:rPr>
              <a:t>wordstock</a:t>
            </a:r>
            <a:r>
              <a:rPr lang="en-US" dirty="0">
                <a:solidFill>
                  <a:schemeClr val="tx1"/>
                </a:solidFill>
              </a:rPr>
              <a:t>, </a:t>
            </a:r>
            <a:r>
              <a:rPr lang="en-US" b="1" dirty="0">
                <a:solidFill>
                  <a:schemeClr val="tx1"/>
                </a:solidFill>
              </a:rPr>
              <a:t>word reference</a:t>
            </a:r>
            <a:r>
              <a:rPr lang="en-US" dirty="0">
                <a:solidFill>
                  <a:schemeClr val="tx1"/>
                </a:solidFill>
              </a:rPr>
              <a:t>, </a:t>
            </a:r>
            <a:r>
              <a:rPr lang="en-US" b="1" dirty="0">
                <a:solidFill>
                  <a:schemeClr val="tx1"/>
                </a:solidFill>
              </a:rPr>
              <a:t>wordbook</a:t>
            </a:r>
            <a:r>
              <a:rPr lang="en-US" dirty="0">
                <a:solidFill>
                  <a:schemeClr val="tx1"/>
                </a:solidFill>
              </a:rPr>
              <a:t>, </a:t>
            </a:r>
            <a:r>
              <a:rPr lang="en-US" b="1" dirty="0">
                <a:solidFill>
                  <a:schemeClr val="tx1"/>
                </a:solidFill>
              </a:rPr>
              <a:t>lexicon</a:t>
            </a:r>
            <a:r>
              <a:rPr lang="en-US" dirty="0">
                <a:solidFill>
                  <a:schemeClr val="tx1"/>
                </a:solidFill>
              </a:rPr>
              <a:t>, or </a:t>
            </a:r>
            <a:r>
              <a:rPr lang="en-US" b="1" dirty="0">
                <a:solidFill>
                  <a:schemeClr val="tx1"/>
                </a:solidFill>
              </a:rPr>
              <a:t>vocabulary</a:t>
            </a:r>
            <a:r>
              <a:rPr lang="en-US" dirty="0">
                <a:solidFill>
                  <a:schemeClr val="tx1"/>
                </a:solidFill>
              </a:rPr>
              <a:t>) is a collection of words in one or more specific languages, often listed alphabetically, with usage information, definitions, phonetics, pronunciations, and other information; or a book of words in one language with their equivalents in another, also known as a lexicon.</a:t>
            </a:r>
          </a:p>
          <a:p>
            <a:pPr marL="0" indent="0" algn="just" rtl="0">
              <a:buNone/>
            </a:pPr>
            <a:endParaRPr lang="en-US" dirty="0">
              <a:solidFill>
                <a:schemeClr val="tx1"/>
              </a:solidFill>
            </a:endParaRPr>
          </a:p>
          <a:p>
            <a:pPr marL="0" indent="0" algn="just" rtl="0">
              <a:buNone/>
            </a:pPr>
            <a:r>
              <a:rPr lang="en-US" dirty="0">
                <a:solidFill>
                  <a:schemeClr val="tx1"/>
                </a:solidFill>
              </a:rPr>
              <a:t>    According to Nielsen (2008) a dictionary may be regarded as a lexicographical product that is characterized by three significant features:</a:t>
            </a:r>
          </a:p>
          <a:p>
            <a:pPr marL="0" indent="0" algn="just" rtl="0">
              <a:buNone/>
            </a:pPr>
            <a:r>
              <a:rPr lang="en-US" dirty="0">
                <a:solidFill>
                  <a:schemeClr val="tx1"/>
                </a:solidFill>
              </a:rPr>
              <a:t> (1) It has been prepared for one or more functions.</a:t>
            </a:r>
          </a:p>
          <a:p>
            <a:pPr marL="444500" indent="-444500" algn="just" rtl="0">
              <a:buNone/>
            </a:pPr>
            <a:r>
              <a:rPr lang="en-US" dirty="0">
                <a:solidFill>
                  <a:schemeClr val="tx1"/>
                </a:solidFill>
              </a:rPr>
              <a:t> (2) It contains data that have been selected for the purpose of fulfilling those functions.</a:t>
            </a:r>
          </a:p>
          <a:p>
            <a:pPr marL="444500" indent="-350838" algn="just" rtl="0">
              <a:buNone/>
            </a:pPr>
            <a:r>
              <a:rPr lang="en-US" dirty="0">
                <a:solidFill>
                  <a:schemeClr val="tx1"/>
                </a:solidFill>
              </a:rPr>
              <a:t>(3) Its lexicographic structures link and establish relationships between the data so that they can meet the needs of users and fulfill the functions of the dictionary.</a:t>
            </a:r>
          </a:p>
          <a:p>
            <a:pPr marL="0" indent="0" algn="just" rtl="0">
              <a:buNone/>
            </a:pPr>
            <a:endParaRPr lang="en-US" dirty="0">
              <a:solidFill>
                <a:schemeClr val="tx1"/>
              </a:solidFill>
            </a:endParaRPr>
          </a:p>
          <a:p>
            <a:pPr marL="0" indent="0" algn="just" rtl="0">
              <a:buNone/>
            </a:pPr>
            <a:endParaRPr lang="ar-IQ" dirty="0">
              <a:solidFill>
                <a:schemeClr val="tx1"/>
              </a:solidFill>
            </a:endParaRPr>
          </a:p>
        </p:txBody>
      </p:sp>
      <p:sp>
        <p:nvSpPr>
          <p:cNvPr id="6" name="Slide Number Placeholder 5">
            <a:extLst>
              <a:ext uri="{FF2B5EF4-FFF2-40B4-BE49-F238E27FC236}">
                <a16:creationId xmlns:a16="http://schemas.microsoft.com/office/drawing/2014/main" id="{30BBE2A1-1D0F-4588-9251-5FA8C11D1FCE}"/>
              </a:ext>
            </a:extLst>
          </p:cNvPr>
          <p:cNvSpPr>
            <a:spLocks noGrp="1"/>
          </p:cNvSpPr>
          <p:nvPr>
            <p:ph type="sldNum" sz="quarter" idx="12"/>
          </p:nvPr>
        </p:nvSpPr>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28175370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1"/>
            <a:ext cx="10018713" cy="1128486"/>
          </a:xfrm>
        </p:spPr>
        <p:txBody>
          <a:bodyPr>
            <a:normAutofit fontScale="90000"/>
          </a:bodyPr>
          <a:lstStyle/>
          <a:p>
            <a:pPr algn="l"/>
            <a:r>
              <a:rPr lang="en-US" b="1" dirty="0"/>
              <a:t>Types of dictionaries: </a:t>
            </a:r>
            <a:br>
              <a:rPr lang="en-US" dirty="0"/>
            </a:br>
            <a:endParaRPr lang="en-US" dirty="0"/>
          </a:p>
        </p:txBody>
      </p:sp>
      <p:sp>
        <p:nvSpPr>
          <p:cNvPr id="3" name="Content Placeholder 2"/>
          <p:cNvSpPr>
            <a:spLocks noGrp="1"/>
          </p:cNvSpPr>
          <p:nvPr>
            <p:ph idx="1"/>
          </p:nvPr>
        </p:nvSpPr>
        <p:spPr>
          <a:xfrm>
            <a:off x="1045029" y="1640115"/>
            <a:ext cx="10348685" cy="4078664"/>
          </a:xfrm>
        </p:spPr>
        <p:txBody>
          <a:bodyPr>
            <a:normAutofit/>
          </a:bodyPr>
          <a:lstStyle/>
          <a:p>
            <a:pPr algn="just" rtl="0">
              <a:lnSpc>
                <a:spcPct val="150000"/>
              </a:lnSpc>
            </a:pPr>
            <a:r>
              <a:rPr lang="en-US" sz="2800" dirty="0"/>
              <a:t>Dictionaries vary in coverage, size, and scope. They can be classified on the basis of different criteria. Knowing the types of dictionaries available is very important to decide which ones to buy or use. The following criteria are used to classify dictionaries:</a:t>
            </a:r>
          </a:p>
        </p:txBody>
      </p:sp>
    </p:spTree>
    <p:extLst>
      <p:ext uri="{BB962C8B-B14F-4D97-AF65-F5344CB8AC3E}">
        <p14:creationId xmlns:p14="http://schemas.microsoft.com/office/powerpoint/2010/main" val="3425533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7511" y="228599"/>
            <a:ext cx="10018713" cy="838200"/>
          </a:xfrm>
        </p:spPr>
        <p:txBody>
          <a:bodyPr>
            <a:normAutofit fontScale="90000"/>
          </a:bodyPr>
          <a:lstStyle/>
          <a:p>
            <a:pPr algn="l"/>
            <a:r>
              <a:rPr lang="en-US" dirty="0"/>
              <a:t>Number of languages:  </a:t>
            </a:r>
            <a:br>
              <a:rPr lang="en-US" dirty="0"/>
            </a:br>
            <a:endParaRPr lang="en-US" dirty="0"/>
          </a:p>
        </p:txBody>
      </p:sp>
      <p:sp>
        <p:nvSpPr>
          <p:cNvPr id="3" name="Content Placeholder 2"/>
          <p:cNvSpPr>
            <a:spLocks noGrp="1"/>
          </p:cNvSpPr>
          <p:nvPr>
            <p:ph idx="1"/>
          </p:nvPr>
        </p:nvSpPr>
        <p:spPr>
          <a:xfrm>
            <a:off x="1484310" y="783771"/>
            <a:ext cx="10018713" cy="5007430"/>
          </a:xfrm>
        </p:spPr>
        <p:txBody>
          <a:bodyPr>
            <a:normAutofit fontScale="70000" lnSpcReduction="20000"/>
          </a:bodyPr>
          <a:lstStyle/>
          <a:p>
            <a:pPr algn="just" rtl="0">
              <a:lnSpc>
                <a:spcPct val="150000"/>
              </a:lnSpc>
            </a:pPr>
            <a:r>
              <a:rPr lang="en-US" sz="3200" b="1" dirty="0"/>
              <a:t>Monolingual dictionaries </a:t>
            </a:r>
            <a:r>
              <a:rPr lang="en-US" sz="3200" dirty="0"/>
              <a:t>are written in one language only. Each word is followed by its meaning or various meanings and probably other information related to pronunciation, grammar, or word history. </a:t>
            </a:r>
          </a:p>
          <a:p>
            <a:pPr algn="just" rtl="0">
              <a:lnSpc>
                <a:spcPct val="150000"/>
              </a:lnSpc>
            </a:pPr>
            <a:r>
              <a:rPr lang="en-US" sz="3200" b="1" dirty="0"/>
              <a:t>Bilingual dictionaries</a:t>
            </a:r>
            <a:r>
              <a:rPr lang="en-US" sz="3200" dirty="0"/>
              <a:t> are written in two languages. Each word is followed by its equivalent or possible equivalents in another language. Bilingual dictionaries could be </a:t>
            </a:r>
            <a:r>
              <a:rPr lang="en-US" sz="3200" dirty="0" err="1"/>
              <a:t>uni</a:t>
            </a:r>
            <a:r>
              <a:rPr lang="en-US" sz="3200" dirty="0"/>
              <a:t>- or mono-directional; that is, they go in one direction only, from English to Arabic or vise versa.</a:t>
            </a:r>
          </a:p>
          <a:p>
            <a:pPr algn="just" rtl="0"/>
            <a:r>
              <a:rPr lang="en-US" sz="3200" b="1" dirty="0"/>
              <a:t>Trilingual dictionaries </a:t>
            </a:r>
            <a:r>
              <a:rPr lang="en-US" sz="3200" dirty="0"/>
              <a:t>are written in three languages. </a:t>
            </a:r>
          </a:p>
          <a:p>
            <a:pPr marL="68580" indent="0" algn="just" rtl="0">
              <a:buNone/>
            </a:pPr>
            <a:endParaRPr lang="en-US" sz="3200" dirty="0"/>
          </a:p>
          <a:p>
            <a:pPr algn="just" rtl="0"/>
            <a:r>
              <a:rPr lang="en-US" sz="3200" b="1" dirty="0"/>
              <a:t>Multilingual language </a:t>
            </a:r>
            <a:r>
              <a:rPr lang="en-US" sz="3200" dirty="0"/>
              <a:t>are written in more than two languages.</a:t>
            </a:r>
          </a:p>
          <a:p>
            <a:pPr algn="just" rtl="0">
              <a:lnSpc>
                <a:spcPct val="150000"/>
              </a:lnSpc>
            </a:pPr>
            <a:endParaRPr lang="en-US" sz="3200" dirty="0"/>
          </a:p>
        </p:txBody>
      </p:sp>
    </p:spTree>
    <p:extLst>
      <p:ext uri="{BB962C8B-B14F-4D97-AF65-F5344CB8AC3E}">
        <p14:creationId xmlns:p14="http://schemas.microsoft.com/office/powerpoint/2010/main" val="4216054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765629"/>
          </a:xfrm>
        </p:spPr>
        <p:txBody>
          <a:bodyPr>
            <a:normAutofit fontScale="90000"/>
          </a:bodyPr>
          <a:lstStyle/>
          <a:p>
            <a:pPr algn="l"/>
            <a:r>
              <a:rPr lang="en-US" dirty="0"/>
              <a:t>Size of the dictionary:  </a:t>
            </a:r>
            <a:br>
              <a:rPr lang="en-US" dirty="0"/>
            </a:br>
            <a:endParaRPr lang="en-US" dirty="0"/>
          </a:p>
        </p:txBody>
      </p:sp>
      <p:sp>
        <p:nvSpPr>
          <p:cNvPr id="3" name="Content Placeholder 2"/>
          <p:cNvSpPr>
            <a:spLocks noGrp="1"/>
          </p:cNvSpPr>
          <p:nvPr>
            <p:ph idx="1"/>
          </p:nvPr>
        </p:nvSpPr>
        <p:spPr>
          <a:xfrm>
            <a:off x="1698171" y="1451429"/>
            <a:ext cx="9173029" cy="4114949"/>
          </a:xfrm>
        </p:spPr>
        <p:txBody>
          <a:bodyPr>
            <a:normAutofit/>
          </a:bodyPr>
          <a:lstStyle/>
          <a:p>
            <a:pPr algn="just" rtl="0"/>
            <a:r>
              <a:rPr lang="en-US" sz="2800" dirty="0"/>
              <a:t>This has to do with how fully a dictionary covers the lexicon of a particular language. The number of words is a measure of its relative size compared with other dictionaries in the same language. According to this criteria, dictionaries can be classified into the following. </a:t>
            </a:r>
          </a:p>
        </p:txBody>
      </p:sp>
    </p:spTree>
    <p:extLst>
      <p:ext uri="{BB962C8B-B14F-4D97-AF65-F5344CB8AC3E}">
        <p14:creationId xmlns:p14="http://schemas.microsoft.com/office/powerpoint/2010/main" val="3544123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50571" y="359228"/>
            <a:ext cx="7024744" cy="951464"/>
          </a:xfrm>
        </p:spPr>
        <p:txBody>
          <a:bodyPr/>
          <a:lstStyle/>
          <a:p>
            <a:pPr algn="l"/>
            <a:r>
              <a:rPr lang="en-US" b="1" dirty="0"/>
              <a:t>1. Unabridged dictionaries</a:t>
            </a:r>
          </a:p>
        </p:txBody>
      </p:sp>
      <p:sp>
        <p:nvSpPr>
          <p:cNvPr id="3" name="Content Placeholder 2"/>
          <p:cNvSpPr>
            <a:spLocks noGrp="1"/>
          </p:cNvSpPr>
          <p:nvPr>
            <p:ph idx="1"/>
          </p:nvPr>
        </p:nvSpPr>
        <p:spPr>
          <a:xfrm>
            <a:off x="2119086" y="1727200"/>
            <a:ext cx="8926285" cy="4771572"/>
          </a:xfrm>
        </p:spPr>
        <p:txBody>
          <a:bodyPr>
            <a:normAutofit fontScale="92500" lnSpcReduction="20000"/>
          </a:bodyPr>
          <a:lstStyle/>
          <a:p>
            <a:pPr algn="l" rtl="0"/>
            <a:r>
              <a:rPr lang="en-US" dirty="0"/>
              <a:t>Unabridged dictionaries which are believed to include all the words of the English language (400,000 to 600,000 words).</a:t>
            </a:r>
          </a:p>
          <a:p>
            <a:pPr marL="0" indent="0" algn="l" rtl="0">
              <a:buNone/>
            </a:pPr>
            <a:endParaRPr lang="en-US" dirty="0"/>
          </a:p>
          <a:p>
            <a:pPr algn="l" rtl="0"/>
            <a:r>
              <a:rPr lang="en-US" dirty="0"/>
              <a:t> </a:t>
            </a:r>
            <a:r>
              <a:rPr lang="en-US" b="1" dirty="0"/>
              <a:t>Examples: </a:t>
            </a:r>
            <a:r>
              <a:rPr lang="en-US" dirty="0"/>
              <a:t>Webster's Third New International Dictionary (NID3), and Oxford English dictionary (OED) which has 20 volumes. Semi- unabridged dictionaries are those which include about 315,000 words such as the Random House Dictionary. </a:t>
            </a:r>
          </a:p>
          <a:p>
            <a:pPr algn="l" rtl="0"/>
            <a:endParaRPr lang="en-US" dirty="0"/>
          </a:p>
          <a:p>
            <a:pPr marL="0" indent="0" algn="l" rtl="0">
              <a:buNone/>
            </a:pPr>
            <a:r>
              <a:rPr lang="en-US" sz="4200" b="1" dirty="0"/>
              <a:t>2. Pocket size dictionaries</a:t>
            </a:r>
          </a:p>
          <a:p>
            <a:pPr algn="l" rtl="0"/>
            <a:r>
              <a:rPr lang="en-US" sz="2400" dirty="0"/>
              <a:t>Pocket size dictionaries, which include from 40,000 to 60,000 words; </a:t>
            </a:r>
          </a:p>
          <a:p>
            <a:pPr marL="68580" indent="0" algn="l" rtl="0">
              <a:buNone/>
            </a:pPr>
            <a:endParaRPr lang="en-US" sz="800" dirty="0"/>
          </a:p>
          <a:p>
            <a:pPr algn="l" rtl="0"/>
            <a:r>
              <a:rPr lang="en-US" sz="2400" b="1" dirty="0"/>
              <a:t>e.g. </a:t>
            </a:r>
            <a:r>
              <a:rPr lang="en-US" sz="2400" dirty="0"/>
              <a:t>Pocket Oxford Dictionary.</a:t>
            </a:r>
          </a:p>
          <a:p>
            <a:pPr algn="l" rtl="0"/>
            <a:endParaRPr lang="en-US" dirty="0"/>
          </a:p>
        </p:txBody>
      </p:sp>
    </p:spTree>
    <p:extLst>
      <p:ext uri="{BB962C8B-B14F-4D97-AF65-F5344CB8AC3E}">
        <p14:creationId xmlns:p14="http://schemas.microsoft.com/office/powerpoint/2010/main" val="3997418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0915" y="203200"/>
            <a:ext cx="7024744" cy="838200"/>
          </a:xfrm>
        </p:spPr>
        <p:txBody>
          <a:bodyPr/>
          <a:lstStyle/>
          <a:p>
            <a:pPr algn="l"/>
            <a:r>
              <a:rPr lang="en-US" dirty="0"/>
              <a:t>3. College dictionaries</a:t>
            </a:r>
          </a:p>
        </p:txBody>
      </p:sp>
      <p:sp>
        <p:nvSpPr>
          <p:cNvPr id="3" name="Content Placeholder 2"/>
          <p:cNvSpPr>
            <a:spLocks noGrp="1"/>
          </p:cNvSpPr>
          <p:nvPr>
            <p:ph idx="1"/>
          </p:nvPr>
        </p:nvSpPr>
        <p:spPr>
          <a:xfrm>
            <a:off x="2465893" y="1191538"/>
            <a:ext cx="8535936" cy="3696148"/>
          </a:xfrm>
        </p:spPr>
        <p:txBody>
          <a:bodyPr>
            <a:normAutofit/>
          </a:bodyPr>
          <a:lstStyle/>
          <a:p>
            <a:pPr algn="just" rtl="0"/>
            <a:r>
              <a:rPr lang="en-US" dirty="0"/>
              <a:t> College dictionaries include from 150,000 to 170,000 words (almost 200,000 words). </a:t>
            </a:r>
          </a:p>
          <a:p>
            <a:pPr marL="68580" indent="0" algn="just" rtl="0">
              <a:buNone/>
            </a:pPr>
            <a:endParaRPr lang="en-US" dirty="0"/>
          </a:p>
          <a:p>
            <a:pPr algn="just" rtl="0"/>
            <a:r>
              <a:rPr lang="en-US" b="1" dirty="0"/>
              <a:t>Examples: </a:t>
            </a:r>
            <a:r>
              <a:rPr lang="en-US" dirty="0"/>
              <a:t>The American Heritage Dictionary of the English Language, The Random House College Dictionary, Webster's New World Dictionary of American English. They are called college dictionaries because they are often used by college students.</a:t>
            </a:r>
          </a:p>
        </p:txBody>
      </p:sp>
    </p:spTree>
    <p:extLst>
      <p:ext uri="{BB962C8B-B14F-4D97-AF65-F5344CB8AC3E}">
        <p14:creationId xmlns:p14="http://schemas.microsoft.com/office/powerpoint/2010/main" val="5312192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8BB434"/>
      </a:accent1>
      <a:accent2>
        <a:srgbClr val="33A583"/>
      </a:accent2>
      <a:accent3>
        <a:srgbClr val="3594B4"/>
      </a:accent3>
      <a:accent4>
        <a:srgbClr val="6063B4"/>
      </a:accent4>
      <a:accent5>
        <a:srgbClr val="D35731"/>
      </a:accent5>
      <a:accent6>
        <a:srgbClr val="EBAC4B"/>
      </a:accent6>
      <a:hlink>
        <a:srgbClr val="65AD30"/>
      </a:hlink>
      <a:folHlink>
        <a:srgbClr val="8ED25B"/>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1A9F9826-882C-40B9-8F38-5A3B8CFD19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835</TotalTime>
  <Words>1516</Words>
  <Application>Microsoft Office PowerPoint</Application>
  <PresentationFormat>Widescreen</PresentationFormat>
  <Paragraphs>92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Corbel</vt:lpstr>
      <vt:lpstr>Times New Roman</vt:lpstr>
      <vt:lpstr>Parallax</vt:lpstr>
      <vt:lpstr>جامعة ديالى كلية التربية للعلوم الإنسانية فسم اللغة الإنكليزية  ا.م احمد عادل نوري المرحلة الرابعة / الدراسة الصباحية مادة: الترجمة</vt:lpstr>
      <vt:lpstr>Dictionaries</vt:lpstr>
      <vt:lpstr>Introduction</vt:lpstr>
      <vt:lpstr>What’s a dictionary ?</vt:lpstr>
      <vt:lpstr>Types of dictionaries:  </vt:lpstr>
      <vt:lpstr>Number of languages:   </vt:lpstr>
      <vt:lpstr>Size of the dictionary:   </vt:lpstr>
      <vt:lpstr>1. Unabridged dictionaries</vt:lpstr>
      <vt:lpstr>3. College dictionaries</vt:lpstr>
      <vt:lpstr>4. Desk dictionaries</vt:lpstr>
      <vt:lpstr>Mode of Presentation:</vt:lpstr>
      <vt:lpstr>Scope of coverage by subject:</vt:lpstr>
      <vt:lpstr>Information in Monolingual Dictionaries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TRANSLATION</dc:title>
  <dc:creator>ahmed</dc:creator>
  <cp:lastModifiedBy>ahmed alani</cp:lastModifiedBy>
  <cp:revision>35</cp:revision>
  <dcterms:created xsi:type="dcterms:W3CDTF">2013-10-04T14:46:17Z</dcterms:created>
  <dcterms:modified xsi:type="dcterms:W3CDTF">2025-02-04T08:12:41Z</dcterms:modified>
</cp:coreProperties>
</file>