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7" r:id="rId2"/>
    <p:sldId id="268" r:id="rId3"/>
    <p:sldId id="256" r:id="rId4"/>
    <p:sldId id="257" r:id="rId5"/>
    <p:sldId id="258" r:id="rId6"/>
    <p:sldId id="259"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cer" initials="a" lastIdx="1" clrIdx="0">
    <p:extLst>
      <p:ext uri="{19B8F6BF-5375-455C-9EA6-DF929625EA0E}">
        <p15:presenceInfo xmlns:p15="http://schemas.microsoft.com/office/powerpoint/2012/main" userId="ac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2/4/2025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2/4/2025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E659F-3D89-4498-861B-750F1E821A92}"/>
              </a:ext>
            </a:extLst>
          </p:cNvPr>
          <p:cNvSpPr>
            <a:spLocks noGrp="1"/>
          </p:cNvSpPr>
          <p:nvPr>
            <p:ph type="ctrTitle"/>
          </p:nvPr>
        </p:nvSpPr>
        <p:spPr>
          <a:xfrm>
            <a:off x="1876424" y="252209"/>
            <a:ext cx="9622849" cy="5602902"/>
          </a:xfrm>
        </p:spPr>
        <p:txBody>
          <a:bodyPr anchor="ctr">
            <a:normAutofit/>
          </a:bodyPr>
          <a:lstStyle/>
          <a:p>
            <a:pPr marL="0" marR="0" algn="ctr">
              <a:lnSpc>
                <a:spcPct val="107000"/>
              </a:lnSpc>
              <a:spcAft>
                <a:spcPts val="800"/>
              </a:spcAft>
            </a:pPr>
            <a: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جامعة ديالى</a:t>
            </a:r>
            <a:b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كلية التربية للعلوم الإنسانية</a:t>
            </a:r>
            <a:b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فسم اللغة الإنكليزية</a:t>
            </a:r>
            <a:b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b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ا.م احمد عادل نوري</a:t>
            </a:r>
            <a:b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المرحلة الرابعة / الدراسة الصباحية</a:t>
            </a:r>
            <a:b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br>
            <a:r>
              <a:rPr lang="ar-IQ" sz="2800" b="1"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مادة: الترجمة</a:t>
            </a:r>
            <a:endParaRPr lang="en-US" sz="2800" kern="1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89648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DB641C-5124-DFBE-0987-EF76070DA4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CB209B-F06C-C680-8E1D-F51559DBFC71}"/>
              </a:ext>
            </a:extLst>
          </p:cNvPr>
          <p:cNvSpPr>
            <a:spLocks noGrp="1"/>
          </p:cNvSpPr>
          <p:nvPr>
            <p:ph type="ctrTitle"/>
          </p:nvPr>
        </p:nvSpPr>
        <p:spPr>
          <a:xfrm>
            <a:off x="1876424" y="1122363"/>
            <a:ext cx="9622849" cy="3214110"/>
          </a:xfrm>
        </p:spPr>
        <p:txBody>
          <a:bodyPr>
            <a:normAutofit/>
          </a:bodyPr>
          <a:lstStyle/>
          <a:p>
            <a:r>
              <a:rPr lang="en-US" sz="8800" b="1" dirty="0">
                <a:solidFill>
                  <a:schemeClr val="bg1"/>
                </a:solidFill>
              </a:rPr>
              <a:t>TRANSLITERATION</a:t>
            </a:r>
          </a:p>
        </p:txBody>
      </p:sp>
    </p:spTree>
    <p:extLst>
      <p:ext uri="{BB962C8B-B14F-4D97-AF65-F5344CB8AC3E}">
        <p14:creationId xmlns:p14="http://schemas.microsoft.com/office/powerpoint/2010/main" val="2609953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048917"/>
          </a:xfrm>
        </p:spPr>
        <p:txBody>
          <a:bodyPr/>
          <a:lstStyle/>
          <a:p>
            <a:pPr algn="ctr" rtl="0"/>
            <a:r>
              <a:rPr lang="en-US" sz="4400" dirty="0">
                <a:solidFill>
                  <a:schemeClr val="bg1"/>
                </a:solidFill>
              </a:rPr>
              <a:t>transliteration</a:t>
            </a:r>
            <a:endParaRPr lang="ar-IQ" dirty="0">
              <a:solidFill>
                <a:schemeClr val="bg1"/>
              </a:solidFill>
            </a:endParaRPr>
          </a:p>
        </p:txBody>
      </p:sp>
      <p:sp>
        <p:nvSpPr>
          <p:cNvPr id="3" name="Content Placeholder 2"/>
          <p:cNvSpPr>
            <a:spLocks noGrp="1"/>
          </p:cNvSpPr>
          <p:nvPr>
            <p:ph idx="1"/>
          </p:nvPr>
        </p:nvSpPr>
        <p:spPr>
          <a:xfrm>
            <a:off x="1141412" y="1532965"/>
            <a:ext cx="9905999" cy="5002306"/>
          </a:xfrm>
        </p:spPr>
        <p:txBody>
          <a:bodyPr>
            <a:normAutofit/>
          </a:bodyPr>
          <a:lstStyle/>
          <a:p>
            <a:pPr marL="0" indent="0" algn="just" rtl="0">
              <a:buNone/>
            </a:pPr>
            <a:r>
              <a:rPr lang="en-US" dirty="0">
                <a:solidFill>
                  <a:schemeClr val="bg1"/>
                </a:solidFill>
              </a:rPr>
              <a:t>It is meant the replacement of source language letters ( i.e. graphological units ) by non-equivalent target language letters, based on a set of conventionally established rules. Also, Transliteration means transferring the letters or characters (of a word) from one alphabet to another .</a:t>
            </a:r>
          </a:p>
          <a:p>
            <a:pPr marL="0" indent="0" algn="just" rtl="0">
              <a:buNone/>
            </a:pPr>
            <a:r>
              <a:rPr lang="en-US" dirty="0">
                <a:solidFill>
                  <a:schemeClr val="bg1"/>
                </a:solidFill>
              </a:rPr>
              <a:t>For example:</a:t>
            </a:r>
          </a:p>
          <a:p>
            <a:pPr marL="0" indent="0" algn="just" rtl="0">
              <a:buNone/>
            </a:pPr>
            <a:r>
              <a:rPr lang="en-US" b="1" i="1" dirty="0">
                <a:solidFill>
                  <a:schemeClr val="bg1"/>
                </a:solidFill>
              </a:rPr>
              <a:t>Alcohol = </a:t>
            </a:r>
            <a:r>
              <a:rPr lang="ar-IQ" b="1" i="1" dirty="0">
                <a:solidFill>
                  <a:schemeClr val="bg1"/>
                </a:solidFill>
              </a:rPr>
              <a:t>الكحول</a:t>
            </a:r>
            <a:endParaRPr lang="en-US" b="1" i="1" dirty="0">
              <a:solidFill>
                <a:schemeClr val="bg1"/>
              </a:solidFill>
            </a:endParaRPr>
          </a:p>
          <a:p>
            <a:pPr marL="0" indent="0" algn="just" rtl="0">
              <a:buNone/>
            </a:pPr>
            <a:r>
              <a:rPr lang="en-US" b="1" i="1" dirty="0">
                <a:solidFill>
                  <a:schemeClr val="bg1"/>
                </a:solidFill>
              </a:rPr>
              <a:t>Aspirin = </a:t>
            </a:r>
            <a:r>
              <a:rPr lang="ar-IQ" b="1" i="1" dirty="0">
                <a:solidFill>
                  <a:schemeClr val="bg1"/>
                </a:solidFill>
              </a:rPr>
              <a:t> اسبرين</a:t>
            </a:r>
          </a:p>
        </p:txBody>
      </p:sp>
    </p:spTree>
    <p:extLst>
      <p:ext uri="{BB962C8B-B14F-4D97-AF65-F5344CB8AC3E}">
        <p14:creationId xmlns:p14="http://schemas.microsoft.com/office/powerpoint/2010/main" val="1474633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61366"/>
            <a:ext cx="9905998" cy="712693"/>
          </a:xfrm>
        </p:spPr>
        <p:txBody>
          <a:bodyPr>
            <a:normAutofit fontScale="90000"/>
          </a:bodyPr>
          <a:lstStyle/>
          <a:p>
            <a:pPr algn="ctr" rtl="0"/>
            <a:r>
              <a:rPr lang="en-US" sz="4800" b="1" cap="none" dirty="0">
                <a:solidFill>
                  <a:schemeClr val="bg1"/>
                </a:solidFill>
                <a:effectLst>
                  <a:outerShdw blurRad="38100" dist="38100" dir="2700000" algn="tl">
                    <a:srgbClr val="000000">
                      <a:alpha val="43137"/>
                    </a:srgbClr>
                  </a:outerShdw>
                </a:effectLst>
              </a:rPr>
              <a:t>Transliteration in Islamic contexts</a:t>
            </a:r>
            <a:endParaRPr lang="ar-IQ" sz="4800" b="1" cap="none"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141412" y="753035"/>
            <a:ext cx="9905999" cy="5051613"/>
          </a:xfrm>
        </p:spPr>
        <p:txBody>
          <a:bodyPr>
            <a:normAutofit/>
          </a:bodyPr>
          <a:lstStyle/>
          <a:p>
            <a:pPr marL="457200" indent="-457200" algn="l" rtl="0">
              <a:buAutoNum type="arabicPeriod"/>
            </a:pPr>
            <a:r>
              <a:rPr lang="en-US" dirty="0">
                <a:solidFill>
                  <a:schemeClr val="bg1"/>
                </a:solidFill>
              </a:rPr>
              <a:t>American spelling is the standard. Whenever there is a difference between American and British spelling, abide by the American rules. For example:</a:t>
            </a:r>
          </a:p>
          <a:p>
            <a:endParaRPr lang="en-US" dirty="0"/>
          </a:p>
          <a:p>
            <a:endParaRPr lang="en-US" dirty="0"/>
          </a:p>
          <a:p>
            <a:endParaRPr lang="en-US" dirty="0"/>
          </a:p>
          <a:p>
            <a:endParaRPr lang="en-US" dirty="0"/>
          </a:p>
          <a:p>
            <a:endParaRPr lang="en-US"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858564843"/>
              </p:ext>
            </p:extLst>
          </p:nvPr>
        </p:nvGraphicFramePr>
        <p:xfrm>
          <a:off x="1858296" y="1676967"/>
          <a:ext cx="8103624" cy="2468880"/>
        </p:xfrm>
        <a:graphic>
          <a:graphicData uri="http://schemas.openxmlformats.org/drawingml/2006/table">
            <a:tbl>
              <a:tblPr rtl="1" firstRow="1" bandRow="1">
                <a:tableStyleId>{5C22544A-7EE6-4342-B048-85BDC9FD1C3A}</a:tableStyleId>
              </a:tblPr>
              <a:tblGrid>
                <a:gridCol w="4051812">
                  <a:extLst>
                    <a:ext uri="{9D8B030D-6E8A-4147-A177-3AD203B41FA5}">
                      <a16:colId xmlns:a16="http://schemas.microsoft.com/office/drawing/2014/main" val="20000"/>
                    </a:ext>
                  </a:extLst>
                </a:gridCol>
                <a:gridCol w="4051812">
                  <a:extLst>
                    <a:ext uri="{9D8B030D-6E8A-4147-A177-3AD203B41FA5}">
                      <a16:colId xmlns:a16="http://schemas.microsoft.com/office/drawing/2014/main" val="20001"/>
                    </a:ext>
                  </a:extLst>
                </a:gridCol>
              </a:tblGrid>
              <a:tr h="5997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solidFill>
                        </a:rPr>
                        <a:t>BRITISH SPELLING</a:t>
                      </a:r>
                    </a:p>
                    <a:p>
                      <a:pPr algn="ctr" rtl="0"/>
                      <a:endParaRPr lang="ar-IQ" b="1" dirty="0">
                        <a:solidFill>
                          <a:schemeClr val="bg1"/>
                        </a:solidFill>
                      </a:endParaRPr>
                    </a:p>
                  </a:txBody>
                  <a:tcPr>
                    <a:solidFill>
                      <a:schemeClr val="tx1">
                        <a:lumMod val="85000"/>
                      </a:schemeClr>
                    </a:solidFill>
                  </a:tcPr>
                </a:tc>
                <a:tc>
                  <a:txBody>
                    <a:bodyPr/>
                    <a:lstStyle/>
                    <a:p>
                      <a:pPr algn="ctr" rtl="0"/>
                      <a:r>
                        <a:rPr lang="en-US" b="1" dirty="0">
                          <a:solidFill>
                            <a:schemeClr val="bg1"/>
                          </a:solidFill>
                        </a:rPr>
                        <a:t>AMERICAN SPELLING </a:t>
                      </a:r>
                      <a:endParaRPr lang="ar-IQ" b="1" dirty="0">
                        <a:solidFill>
                          <a:schemeClr val="bg1"/>
                        </a:solidFill>
                      </a:endParaRPr>
                    </a:p>
                  </a:txBody>
                  <a:tcPr>
                    <a:solidFill>
                      <a:schemeClr val="tx1">
                        <a:lumMod val="85000"/>
                      </a:schemeClr>
                    </a:solidFill>
                  </a:tcPr>
                </a:tc>
                <a:extLst>
                  <a:ext uri="{0D108BD9-81ED-4DB2-BD59-A6C34878D82A}">
                    <a16:rowId xmlns:a16="http://schemas.microsoft.com/office/drawing/2014/main" val="10000"/>
                  </a:ext>
                </a:extLst>
              </a:tr>
              <a:tr h="342692">
                <a:tc>
                  <a:txBody>
                    <a:bodyPr/>
                    <a:lstStyle/>
                    <a:p>
                      <a:pPr algn="ctr" rtl="0"/>
                      <a:r>
                        <a:rPr lang="en-US" b="1" i="1" dirty="0" err="1"/>
                        <a:t>Honour</a:t>
                      </a:r>
                      <a:endParaRPr lang="ar-IQ" b="1" i="1" dirty="0"/>
                    </a:p>
                  </a:txBody>
                  <a:tcPr>
                    <a:solidFill>
                      <a:schemeClr val="tx1">
                        <a:lumMod val="85000"/>
                      </a:schemeClr>
                    </a:solidFill>
                  </a:tcPr>
                </a:tc>
                <a:tc>
                  <a:txBody>
                    <a:bodyPr/>
                    <a:lstStyle/>
                    <a:p>
                      <a:pPr algn="ctr" rtl="0"/>
                      <a:r>
                        <a:rPr lang="en-US" b="1" i="1" dirty="0"/>
                        <a:t>Honor </a:t>
                      </a:r>
                      <a:endParaRPr lang="ar-IQ" b="1" i="1" dirty="0"/>
                    </a:p>
                  </a:txBody>
                  <a:tcPr>
                    <a:solidFill>
                      <a:schemeClr val="tx1">
                        <a:lumMod val="85000"/>
                      </a:schemeClr>
                    </a:solidFill>
                  </a:tcPr>
                </a:tc>
                <a:extLst>
                  <a:ext uri="{0D108BD9-81ED-4DB2-BD59-A6C34878D82A}">
                    <a16:rowId xmlns:a16="http://schemas.microsoft.com/office/drawing/2014/main" val="10002"/>
                  </a:ext>
                </a:extLst>
              </a:tr>
              <a:tr h="342692">
                <a:tc>
                  <a:txBody>
                    <a:bodyPr/>
                    <a:lstStyle/>
                    <a:p>
                      <a:pPr algn="ctr" rtl="0"/>
                      <a:r>
                        <a:rPr lang="en-US" b="1" i="1" dirty="0"/>
                        <a:t>Mohammed</a:t>
                      </a:r>
                      <a:endParaRPr lang="ar-IQ" b="1" i="1" dirty="0"/>
                    </a:p>
                  </a:txBody>
                  <a:tcPr>
                    <a:solidFill>
                      <a:schemeClr val="tx1">
                        <a:lumMod val="85000"/>
                      </a:schemeClr>
                    </a:solidFill>
                  </a:tcPr>
                </a:tc>
                <a:tc>
                  <a:txBody>
                    <a:bodyPr/>
                    <a:lstStyle/>
                    <a:p>
                      <a:pPr algn="ctr" rtl="0"/>
                      <a:r>
                        <a:rPr lang="en-US" b="1" i="1" dirty="0"/>
                        <a:t>Muhammad </a:t>
                      </a:r>
                      <a:endParaRPr lang="ar-IQ" b="1" i="1" dirty="0"/>
                    </a:p>
                  </a:txBody>
                  <a:tcPr>
                    <a:solidFill>
                      <a:schemeClr val="tx1">
                        <a:lumMod val="85000"/>
                      </a:schemeClr>
                    </a:solidFill>
                  </a:tcPr>
                </a:tc>
                <a:extLst>
                  <a:ext uri="{0D108BD9-81ED-4DB2-BD59-A6C34878D82A}">
                    <a16:rowId xmlns:a16="http://schemas.microsoft.com/office/drawing/2014/main" val="10003"/>
                  </a:ext>
                </a:extLst>
              </a:tr>
              <a:tr h="342692">
                <a:tc>
                  <a:txBody>
                    <a:bodyPr/>
                    <a:lstStyle/>
                    <a:p>
                      <a:pPr algn="ctr" rtl="0"/>
                      <a:r>
                        <a:rPr lang="en-US" b="1" i="1" dirty="0" err="1"/>
                        <a:t>Moselm</a:t>
                      </a:r>
                      <a:endParaRPr lang="ar-IQ" b="1" i="1" dirty="0"/>
                    </a:p>
                  </a:txBody>
                  <a:tcPr>
                    <a:solidFill>
                      <a:schemeClr val="tx1">
                        <a:lumMod val="85000"/>
                      </a:schemeClr>
                    </a:solidFill>
                  </a:tcPr>
                </a:tc>
                <a:tc>
                  <a:txBody>
                    <a:bodyPr/>
                    <a:lstStyle/>
                    <a:p>
                      <a:pPr algn="ctr" rtl="0"/>
                      <a:r>
                        <a:rPr lang="en-US" b="1" i="1" dirty="0"/>
                        <a:t>Muslim </a:t>
                      </a:r>
                      <a:endParaRPr lang="ar-IQ" b="1" i="1" dirty="0"/>
                    </a:p>
                  </a:txBody>
                  <a:tcPr>
                    <a:solidFill>
                      <a:schemeClr val="tx1">
                        <a:lumMod val="85000"/>
                      </a:schemeClr>
                    </a:solidFill>
                  </a:tcPr>
                </a:tc>
                <a:extLst>
                  <a:ext uri="{0D108BD9-81ED-4DB2-BD59-A6C34878D82A}">
                    <a16:rowId xmlns:a16="http://schemas.microsoft.com/office/drawing/2014/main" val="10004"/>
                  </a:ext>
                </a:extLst>
              </a:tr>
              <a:tr h="342692">
                <a:tc>
                  <a:txBody>
                    <a:bodyPr/>
                    <a:lstStyle/>
                    <a:p>
                      <a:pPr algn="ctr" rtl="0"/>
                      <a:r>
                        <a:rPr lang="en-US" b="1" i="1" dirty="0" err="1"/>
                        <a:t>Organise</a:t>
                      </a:r>
                      <a:endParaRPr lang="ar-IQ" b="1" i="1" dirty="0"/>
                    </a:p>
                  </a:txBody>
                  <a:tcPr>
                    <a:solidFill>
                      <a:schemeClr val="tx1">
                        <a:lumMod val="85000"/>
                      </a:schemeClr>
                    </a:solidFill>
                  </a:tcPr>
                </a:tc>
                <a:tc>
                  <a:txBody>
                    <a:bodyPr/>
                    <a:lstStyle/>
                    <a:p>
                      <a:pPr algn="ctr" rtl="0"/>
                      <a:r>
                        <a:rPr lang="en-US" b="1" i="1" dirty="0"/>
                        <a:t>Organize </a:t>
                      </a:r>
                      <a:endParaRPr lang="ar-IQ" b="1" i="1" dirty="0"/>
                    </a:p>
                  </a:txBody>
                  <a:tcPr>
                    <a:solidFill>
                      <a:schemeClr val="tx1">
                        <a:lumMod val="85000"/>
                      </a:schemeClr>
                    </a:solidFill>
                  </a:tcPr>
                </a:tc>
                <a:extLst>
                  <a:ext uri="{0D108BD9-81ED-4DB2-BD59-A6C34878D82A}">
                    <a16:rowId xmlns:a16="http://schemas.microsoft.com/office/drawing/2014/main" val="10005"/>
                  </a:ext>
                </a:extLst>
              </a:tr>
              <a:tr h="342692">
                <a:tc>
                  <a:txBody>
                    <a:bodyPr/>
                    <a:lstStyle/>
                    <a:p>
                      <a:pPr algn="ctr" rtl="0"/>
                      <a:r>
                        <a:rPr lang="en-US" b="1" i="1" dirty="0"/>
                        <a:t>Towards</a:t>
                      </a:r>
                      <a:endParaRPr lang="ar-IQ" b="1" i="1" dirty="0"/>
                    </a:p>
                  </a:txBody>
                  <a:tcPr>
                    <a:solidFill>
                      <a:schemeClr val="tx1">
                        <a:lumMod val="85000"/>
                      </a:schemeClr>
                    </a:solidFill>
                  </a:tcPr>
                </a:tc>
                <a:tc>
                  <a:txBody>
                    <a:bodyPr/>
                    <a:lstStyle/>
                    <a:p>
                      <a:pPr algn="ctr" rtl="0"/>
                      <a:r>
                        <a:rPr lang="en-US" b="1" i="1" dirty="0"/>
                        <a:t>Toward</a:t>
                      </a:r>
                      <a:endParaRPr lang="ar-IQ" b="1" i="1" dirty="0"/>
                    </a:p>
                  </a:txBody>
                  <a:tcPr>
                    <a:solidFill>
                      <a:schemeClr val="tx1">
                        <a:lumMod val="85000"/>
                      </a:schemeClr>
                    </a:solidFill>
                  </a:tcPr>
                </a:tc>
                <a:extLst>
                  <a:ext uri="{0D108BD9-81ED-4DB2-BD59-A6C34878D82A}">
                    <a16:rowId xmlns:a16="http://schemas.microsoft.com/office/drawing/2014/main" val="10006"/>
                  </a:ext>
                </a:extLst>
              </a:tr>
            </a:tbl>
          </a:graphicData>
        </a:graphic>
      </p:graphicFrame>
      <p:sp>
        <p:nvSpPr>
          <p:cNvPr id="5" name="Rectangle 4"/>
          <p:cNvSpPr/>
          <p:nvPr/>
        </p:nvSpPr>
        <p:spPr>
          <a:xfrm>
            <a:off x="1141411" y="5195988"/>
            <a:ext cx="10033095" cy="1200329"/>
          </a:xfrm>
          <a:prstGeom prst="rect">
            <a:avLst/>
          </a:prstGeom>
        </p:spPr>
        <p:txBody>
          <a:bodyPr wrap="square">
            <a:spAutoFit/>
          </a:bodyPr>
          <a:lstStyle/>
          <a:p>
            <a:pPr marL="363538" indent="-363538" algn="just"/>
            <a:r>
              <a:rPr lang="en-US" sz="2400" dirty="0">
                <a:solidFill>
                  <a:schemeClr val="bg1"/>
                </a:solidFill>
              </a:rPr>
              <a:t>2. When the Arabic word dhu </a:t>
            </a:r>
            <a:r>
              <a:rPr lang="ar-IQ" sz="2400" dirty="0">
                <a:solidFill>
                  <a:schemeClr val="bg1"/>
                </a:solidFill>
              </a:rPr>
              <a:t>( ذو )</a:t>
            </a:r>
            <a:r>
              <a:rPr lang="en-US" sz="2400" dirty="0">
                <a:solidFill>
                  <a:schemeClr val="bg1"/>
                </a:solidFill>
              </a:rPr>
              <a:t> comes before the definite article </a:t>
            </a:r>
            <a:r>
              <a:rPr lang="ar-IQ" sz="2400" dirty="0">
                <a:solidFill>
                  <a:schemeClr val="bg1"/>
                </a:solidFill>
              </a:rPr>
              <a:t>( ال )</a:t>
            </a:r>
            <a:r>
              <a:rPr lang="en-US" sz="2400" dirty="0">
                <a:solidFill>
                  <a:schemeClr val="bg1"/>
                </a:solidFill>
              </a:rPr>
              <a:t>, it is transliterated as “Dhul-”. For example:</a:t>
            </a:r>
          </a:p>
          <a:p>
            <a:r>
              <a:rPr lang="en-US" sz="2400" dirty="0">
                <a:solidFill>
                  <a:schemeClr val="bg1"/>
                </a:solidFill>
              </a:rPr>
              <a:t>              Dhul-Hijjah </a:t>
            </a:r>
            <a:r>
              <a:rPr lang="ar-IQ" sz="2400" dirty="0">
                <a:solidFill>
                  <a:schemeClr val="bg1"/>
                </a:solidFill>
              </a:rPr>
              <a:t>ذو الحجة   </a:t>
            </a:r>
            <a:r>
              <a:rPr lang="en-US" sz="2400" dirty="0">
                <a:solidFill>
                  <a:schemeClr val="bg1"/>
                </a:solidFill>
              </a:rPr>
              <a:t>                         Dhul-</a:t>
            </a:r>
            <a:r>
              <a:rPr lang="en-US" sz="2400" dirty="0" err="1">
                <a:solidFill>
                  <a:schemeClr val="bg1"/>
                </a:solidFill>
              </a:rPr>
              <a:t>Qarnain</a:t>
            </a:r>
            <a:r>
              <a:rPr lang="en-US" sz="2400" dirty="0">
                <a:solidFill>
                  <a:schemeClr val="bg1"/>
                </a:solidFill>
              </a:rPr>
              <a:t> </a:t>
            </a:r>
            <a:r>
              <a:rPr lang="ar-IQ" sz="2400" dirty="0">
                <a:solidFill>
                  <a:schemeClr val="bg1"/>
                </a:solidFill>
              </a:rPr>
              <a:t>ذو القرنين  </a:t>
            </a:r>
          </a:p>
        </p:txBody>
      </p:sp>
    </p:spTree>
    <p:extLst>
      <p:ext uri="{BB962C8B-B14F-4D97-AF65-F5344CB8AC3E}">
        <p14:creationId xmlns:p14="http://schemas.microsoft.com/office/powerpoint/2010/main" val="126230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61792"/>
            <a:ext cx="10295845" cy="6357257"/>
          </a:xfrm>
        </p:spPr>
        <p:txBody>
          <a:bodyPr/>
          <a:lstStyle/>
          <a:p>
            <a:pPr marL="363538" indent="-363538" algn="just" rtl="0">
              <a:buNone/>
            </a:pPr>
            <a:r>
              <a:rPr lang="en-US" dirty="0">
                <a:solidFill>
                  <a:schemeClr val="bg1"/>
                </a:solidFill>
              </a:rPr>
              <a:t>3. Some Arabic names (such as names of Prophets, angels and some places have conventional</a:t>
            </a:r>
            <a:r>
              <a:rPr lang="ar-SA" sz="1050" dirty="0">
                <a:solidFill>
                  <a:schemeClr val="bg1"/>
                </a:solidFill>
              </a:rPr>
              <a:t>متعارف عليها </a:t>
            </a:r>
            <a:r>
              <a:rPr lang="en-US" sz="1050" dirty="0">
                <a:solidFill>
                  <a:schemeClr val="bg1"/>
                </a:solidFill>
              </a:rPr>
              <a:t> </a:t>
            </a:r>
            <a:r>
              <a:rPr lang="en-US" dirty="0">
                <a:solidFill>
                  <a:schemeClr val="bg1"/>
                </a:solidFill>
              </a:rPr>
              <a:t>spelling in English literature and dictionaries. These names are to be written according to the accepted spelling and not transliterated. For example:</a:t>
            </a:r>
          </a:p>
          <a:p>
            <a:pPr marL="0" indent="0" algn="just" rtl="0">
              <a:buNone/>
            </a:pPr>
            <a:r>
              <a:rPr lang="en-US" dirty="0">
                <a:solidFill>
                  <a:schemeClr val="bg1"/>
                </a:solidFill>
              </a:rPr>
              <a:t>      </a:t>
            </a:r>
            <a:r>
              <a:rPr lang="en-US" b="1" i="1" dirty="0">
                <a:solidFill>
                  <a:schemeClr val="bg1"/>
                </a:solidFill>
              </a:rPr>
              <a:t>Mecca  </a:t>
            </a:r>
            <a:r>
              <a:rPr lang="ar-IQ" b="1" i="1" dirty="0">
                <a:solidFill>
                  <a:schemeClr val="bg1"/>
                </a:solidFill>
              </a:rPr>
              <a:t>مكة</a:t>
            </a:r>
            <a:r>
              <a:rPr lang="en-US" b="1" i="1" dirty="0">
                <a:solidFill>
                  <a:schemeClr val="bg1"/>
                </a:solidFill>
              </a:rPr>
              <a:t>           Medina  </a:t>
            </a:r>
            <a:r>
              <a:rPr lang="ar-IQ" b="1" i="1" dirty="0">
                <a:solidFill>
                  <a:schemeClr val="bg1"/>
                </a:solidFill>
              </a:rPr>
              <a:t>مدينة</a:t>
            </a:r>
            <a:r>
              <a:rPr lang="en-US" b="1" i="1" dirty="0">
                <a:solidFill>
                  <a:schemeClr val="bg1"/>
                </a:solidFill>
              </a:rPr>
              <a:t>          Syria </a:t>
            </a:r>
            <a:r>
              <a:rPr lang="ar-IQ" b="1" i="1" dirty="0">
                <a:solidFill>
                  <a:schemeClr val="bg1"/>
                </a:solidFill>
              </a:rPr>
              <a:t>سوريا</a:t>
            </a:r>
            <a:r>
              <a:rPr lang="en-US" b="1" i="1" dirty="0">
                <a:solidFill>
                  <a:schemeClr val="bg1"/>
                </a:solidFill>
              </a:rPr>
              <a:t>              Gabriel </a:t>
            </a:r>
            <a:r>
              <a:rPr lang="ar-IQ" b="1" i="1" dirty="0">
                <a:solidFill>
                  <a:schemeClr val="bg1"/>
                </a:solidFill>
              </a:rPr>
              <a:t>جبريل</a:t>
            </a:r>
            <a:endParaRPr lang="en-US" b="1" i="1" dirty="0">
              <a:solidFill>
                <a:schemeClr val="bg1"/>
              </a:solidFill>
            </a:endParaRPr>
          </a:p>
          <a:p>
            <a:pPr marL="0" indent="0" algn="just" rtl="0">
              <a:buNone/>
            </a:pPr>
            <a:r>
              <a:rPr lang="en-US" b="1" i="1" dirty="0">
                <a:solidFill>
                  <a:schemeClr val="bg1"/>
                </a:solidFill>
              </a:rPr>
              <a:t>       Moses </a:t>
            </a:r>
            <a:r>
              <a:rPr lang="ar-IQ" b="1" i="1" dirty="0">
                <a:solidFill>
                  <a:schemeClr val="bg1"/>
                </a:solidFill>
              </a:rPr>
              <a:t>موسى</a:t>
            </a:r>
            <a:r>
              <a:rPr lang="en-US" b="1" i="1" dirty="0">
                <a:solidFill>
                  <a:schemeClr val="bg1"/>
                </a:solidFill>
              </a:rPr>
              <a:t>         Avicenna </a:t>
            </a:r>
            <a:r>
              <a:rPr lang="ar-IQ" b="1" i="1" dirty="0">
                <a:solidFill>
                  <a:schemeClr val="bg1"/>
                </a:solidFill>
              </a:rPr>
              <a:t>ابن سينا</a:t>
            </a:r>
            <a:r>
              <a:rPr lang="en-US" b="1" i="1" dirty="0">
                <a:solidFill>
                  <a:schemeClr val="bg1"/>
                </a:solidFill>
              </a:rPr>
              <a:t>      Saladin </a:t>
            </a:r>
            <a:r>
              <a:rPr lang="ar-IQ" b="1" i="1" dirty="0">
                <a:solidFill>
                  <a:schemeClr val="bg1"/>
                </a:solidFill>
              </a:rPr>
              <a:t>صلاح الدين </a:t>
            </a:r>
            <a:endParaRPr lang="en-US" b="1" i="1" dirty="0">
              <a:solidFill>
                <a:schemeClr val="bg1"/>
              </a:solidFill>
            </a:endParaRPr>
          </a:p>
          <a:p>
            <a:pPr marL="0" indent="0" algn="just" rtl="0">
              <a:buNone/>
            </a:pPr>
            <a:endParaRPr lang="en-US" b="1" i="1" dirty="0">
              <a:solidFill>
                <a:schemeClr val="bg1"/>
              </a:solidFill>
            </a:endParaRPr>
          </a:p>
          <a:p>
            <a:pPr marL="363538" indent="-363538" algn="just" rtl="0">
              <a:buNone/>
            </a:pPr>
            <a:r>
              <a:rPr lang="en-US" dirty="0">
                <a:solidFill>
                  <a:schemeClr val="bg1"/>
                </a:solidFill>
              </a:rPr>
              <a:t>4. Names that do not have conventional English spelling should be written consistently according to transliteration rules. For example:</a:t>
            </a:r>
          </a:p>
          <a:p>
            <a:pPr marL="363538" indent="-363538" algn="just" rtl="0">
              <a:buNone/>
            </a:pPr>
            <a:r>
              <a:rPr lang="en-US" b="1" i="1" dirty="0">
                <a:solidFill>
                  <a:schemeClr val="bg1"/>
                </a:solidFill>
              </a:rPr>
              <a:t>         ‘Umar bin Al-</a:t>
            </a:r>
            <a:r>
              <a:rPr lang="en-US" b="1" i="1" dirty="0" err="1">
                <a:solidFill>
                  <a:schemeClr val="bg1"/>
                </a:solidFill>
              </a:rPr>
              <a:t>Khattab</a:t>
            </a:r>
            <a:r>
              <a:rPr lang="en-US" b="1" i="1" dirty="0">
                <a:solidFill>
                  <a:schemeClr val="bg1"/>
                </a:solidFill>
              </a:rPr>
              <a:t>  </a:t>
            </a:r>
            <a:r>
              <a:rPr lang="ar-IQ" b="1" i="1" dirty="0">
                <a:solidFill>
                  <a:schemeClr val="bg1"/>
                </a:solidFill>
              </a:rPr>
              <a:t>عمر بن الخطاب</a:t>
            </a:r>
            <a:r>
              <a:rPr lang="en-US" b="1" i="1" dirty="0">
                <a:solidFill>
                  <a:schemeClr val="bg1"/>
                </a:solidFill>
              </a:rPr>
              <a:t>                </a:t>
            </a:r>
          </a:p>
          <a:p>
            <a:pPr marL="363538" indent="-363538" algn="just" rtl="0">
              <a:buNone/>
            </a:pPr>
            <a:r>
              <a:rPr lang="en-US" b="1" i="1" dirty="0">
                <a:solidFill>
                  <a:schemeClr val="bg1"/>
                </a:solidFill>
              </a:rPr>
              <a:t>           Al-</a:t>
            </a:r>
            <a:r>
              <a:rPr lang="en-US" b="1" i="1" dirty="0" err="1">
                <a:solidFill>
                  <a:schemeClr val="bg1"/>
                </a:solidFill>
              </a:rPr>
              <a:t>Muzdalifah</a:t>
            </a:r>
            <a:r>
              <a:rPr lang="ar-IQ" b="1" i="1" dirty="0">
                <a:solidFill>
                  <a:schemeClr val="bg1"/>
                </a:solidFill>
              </a:rPr>
              <a:t>المزدلفة     </a:t>
            </a:r>
            <a:endParaRPr lang="en-US" b="1" i="1" dirty="0">
              <a:solidFill>
                <a:schemeClr val="bg1"/>
              </a:solidFill>
            </a:endParaRPr>
          </a:p>
        </p:txBody>
      </p:sp>
    </p:spTree>
    <p:extLst>
      <p:ext uri="{BB962C8B-B14F-4D97-AF65-F5344CB8AC3E}">
        <p14:creationId xmlns:p14="http://schemas.microsoft.com/office/powerpoint/2010/main" val="672994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48343"/>
            <a:ext cx="10237788" cy="6008914"/>
          </a:xfrm>
        </p:spPr>
        <p:txBody>
          <a:bodyPr>
            <a:normAutofit/>
          </a:bodyPr>
          <a:lstStyle/>
          <a:p>
            <a:pPr marL="363538" indent="-363538" algn="just" rtl="0">
              <a:buNone/>
            </a:pPr>
            <a:r>
              <a:rPr lang="en-US" dirty="0">
                <a:solidFill>
                  <a:schemeClr val="bg1"/>
                </a:solidFill>
              </a:rPr>
              <a:t>5. Any doubtful pronunciation of Arabic words should be checked first in a reliable reference before being transliterated. For example:</a:t>
            </a:r>
          </a:p>
          <a:p>
            <a:pPr marL="0" indent="0" algn="just" rtl="0">
              <a:buNone/>
            </a:pPr>
            <a:r>
              <a:rPr lang="en-US" b="1" i="1" dirty="0">
                <a:solidFill>
                  <a:schemeClr val="bg1"/>
                </a:solidFill>
              </a:rPr>
              <a:t>            Abu Rauh</a:t>
            </a:r>
            <a:r>
              <a:rPr lang="ar-IQ" b="1" i="1" dirty="0">
                <a:solidFill>
                  <a:schemeClr val="bg1"/>
                </a:solidFill>
              </a:rPr>
              <a:t>ابو روح    </a:t>
            </a:r>
            <a:r>
              <a:rPr lang="en-US" b="1" i="1" dirty="0">
                <a:solidFill>
                  <a:schemeClr val="bg1"/>
                </a:solidFill>
              </a:rPr>
              <a:t>                        Ibn Muhriz </a:t>
            </a:r>
            <a:r>
              <a:rPr lang="ar-IQ" b="1" i="1" dirty="0">
                <a:solidFill>
                  <a:schemeClr val="bg1"/>
                </a:solidFill>
              </a:rPr>
              <a:t>ابن محرز</a:t>
            </a:r>
          </a:p>
          <a:p>
            <a:pPr marL="0" indent="0" algn="just" rtl="0">
              <a:buNone/>
            </a:pPr>
            <a:r>
              <a:rPr lang="en-US" b="1" i="1" dirty="0">
                <a:solidFill>
                  <a:schemeClr val="bg1"/>
                </a:solidFill>
              </a:rPr>
              <a:t>             Abu Burdah   </a:t>
            </a:r>
            <a:r>
              <a:rPr lang="ar-IQ" b="1" i="1" dirty="0">
                <a:solidFill>
                  <a:schemeClr val="bg1"/>
                </a:solidFill>
              </a:rPr>
              <a:t>أبو بردة</a:t>
            </a:r>
            <a:r>
              <a:rPr lang="en-US" b="1" i="1" dirty="0">
                <a:solidFill>
                  <a:schemeClr val="bg1"/>
                </a:solidFill>
              </a:rPr>
              <a:t>                        </a:t>
            </a:r>
          </a:p>
          <a:p>
            <a:pPr marL="0" indent="0" algn="just" rtl="0">
              <a:buNone/>
            </a:pPr>
            <a:endParaRPr lang="en-US" dirty="0">
              <a:solidFill>
                <a:schemeClr val="bg1"/>
              </a:solidFill>
            </a:endParaRPr>
          </a:p>
          <a:p>
            <a:pPr marL="363538" indent="-363538" algn="just" rtl="0">
              <a:buNone/>
            </a:pPr>
            <a:r>
              <a:rPr lang="en-US" dirty="0">
                <a:solidFill>
                  <a:schemeClr val="bg1"/>
                </a:solidFill>
              </a:rPr>
              <a:t>6. No special consideration is given to the inflectional position of an Arabic word in Arabic sentences. Even if the name is given different vowel marks in different locations, it should be written the same in all instances. For example:</a:t>
            </a:r>
          </a:p>
          <a:p>
            <a:pPr marL="0" indent="0" algn="just" rtl="0">
              <a:buNone/>
            </a:pPr>
            <a:r>
              <a:rPr lang="en-US" b="1" i="1" dirty="0">
                <a:solidFill>
                  <a:schemeClr val="bg1"/>
                </a:solidFill>
              </a:rPr>
              <a:t>        `Abdullah narrated   </a:t>
            </a:r>
            <a:r>
              <a:rPr lang="ar-IQ" b="1" i="1" dirty="0">
                <a:solidFill>
                  <a:schemeClr val="bg1"/>
                </a:solidFill>
              </a:rPr>
              <a:t>عن عبدالله </a:t>
            </a:r>
          </a:p>
          <a:p>
            <a:pPr marL="0" indent="0" algn="just" rtl="0">
              <a:buNone/>
            </a:pPr>
            <a:r>
              <a:rPr lang="en-US" b="1" i="1" dirty="0">
                <a:solidFill>
                  <a:schemeClr val="bg1"/>
                </a:solidFill>
              </a:rPr>
              <a:t>         In Dhul-Hijjah  </a:t>
            </a:r>
            <a:r>
              <a:rPr lang="ar-IQ" b="1" i="1" dirty="0">
                <a:solidFill>
                  <a:schemeClr val="bg1"/>
                </a:solidFill>
              </a:rPr>
              <a:t>في ذي الحجة</a:t>
            </a:r>
          </a:p>
        </p:txBody>
      </p:sp>
    </p:spTree>
    <p:extLst>
      <p:ext uri="{BB962C8B-B14F-4D97-AF65-F5344CB8AC3E}">
        <p14:creationId xmlns:p14="http://schemas.microsoft.com/office/powerpoint/2010/main" val="3266004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8228" y="377371"/>
            <a:ext cx="10261600" cy="5892800"/>
          </a:xfrm>
        </p:spPr>
        <p:txBody>
          <a:bodyPr>
            <a:noAutofit/>
          </a:bodyPr>
          <a:lstStyle/>
          <a:p>
            <a:pPr marL="363538" indent="-363538" algn="just" rtl="0">
              <a:buNone/>
            </a:pPr>
            <a:r>
              <a:rPr lang="en-US" dirty="0">
                <a:solidFill>
                  <a:schemeClr val="bg1"/>
                </a:solidFill>
              </a:rPr>
              <a:t>7. To make plural form of a transliterated noun, just add </a:t>
            </a:r>
            <a:r>
              <a:rPr lang="en-US" i="1" dirty="0">
                <a:solidFill>
                  <a:schemeClr val="bg1"/>
                </a:solidFill>
              </a:rPr>
              <a:t>s </a:t>
            </a:r>
            <a:r>
              <a:rPr lang="en-US" dirty="0">
                <a:solidFill>
                  <a:schemeClr val="bg1"/>
                </a:solidFill>
              </a:rPr>
              <a:t>at the end of the singular form. For example:</a:t>
            </a:r>
          </a:p>
          <a:p>
            <a:pPr marL="0" indent="0" algn="just" rtl="0">
              <a:buNone/>
            </a:pPr>
            <a:r>
              <a:rPr lang="en-US" dirty="0">
                <a:solidFill>
                  <a:schemeClr val="bg1"/>
                </a:solidFill>
              </a:rPr>
              <a:t>            </a:t>
            </a:r>
          </a:p>
          <a:p>
            <a:pPr marL="0" indent="0" algn="just" rtl="0">
              <a:buNone/>
            </a:pPr>
            <a:endParaRPr lang="en-US" dirty="0">
              <a:solidFill>
                <a:schemeClr val="bg1"/>
              </a:solidFill>
            </a:endParaRPr>
          </a:p>
          <a:p>
            <a:pPr marL="0" indent="0" algn="just" rtl="0">
              <a:buNone/>
            </a:pPr>
            <a:endParaRPr lang="en-US" dirty="0">
              <a:solidFill>
                <a:schemeClr val="bg1"/>
              </a:solidFill>
            </a:endParaRPr>
          </a:p>
          <a:p>
            <a:pPr marL="0" indent="0" algn="just" rtl="0">
              <a:buNone/>
            </a:pPr>
            <a:endParaRPr lang="en-US" dirty="0">
              <a:solidFill>
                <a:schemeClr val="bg1"/>
              </a:solidFill>
            </a:endParaRPr>
          </a:p>
          <a:p>
            <a:pPr marL="0" indent="0" algn="just" rtl="0">
              <a:buNone/>
            </a:pPr>
            <a:endParaRPr lang="en-US" dirty="0">
              <a:solidFill>
                <a:schemeClr val="bg1"/>
              </a:solidFill>
            </a:endParaRPr>
          </a:p>
          <a:p>
            <a:pPr marL="0" indent="0" algn="just" rtl="0">
              <a:buNone/>
            </a:pPr>
            <a:r>
              <a:rPr lang="en-US" dirty="0">
                <a:solidFill>
                  <a:schemeClr val="bg1"/>
                </a:solidFill>
              </a:rPr>
              <a:t>However, some Arabic plural forms are popular in literature. You can use them, but just be consistent. For example:</a:t>
            </a:r>
          </a:p>
          <a:p>
            <a:pPr marL="0" indent="0" algn="just" rtl="0">
              <a:buNone/>
            </a:pPr>
            <a:r>
              <a:rPr lang="en-US" dirty="0">
                <a:solidFill>
                  <a:schemeClr val="bg1"/>
                </a:solidFill>
              </a:rPr>
              <a:t>                          </a:t>
            </a:r>
            <a:r>
              <a:rPr lang="en-US" b="1" i="1" dirty="0">
                <a:solidFill>
                  <a:schemeClr val="bg1"/>
                </a:solidFill>
              </a:rPr>
              <a:t>Ansar</a:t>
            </a:r>
            <a:r>
              <a:rPr lang="ar-IQ" b="1" i="1" dirty="0">
                <a:solidFill>
                  <a:schemeClr val="bg1"/>
                </a:solidFill>
              </a:rPr>
              <a:t>انصار   </a:t>
            </a:r>
            <a:r>
              <a:rPr lang="en-US" b="1" i="1" dirty="0">
                <a:solidFill>
                  <a:schemeClr val="bg1"/>
                </a:solidFill>
              </a:rPr>
              <a:t>             Muhajirin </a:t>
            </a:r>
            <a:r>
              <a:rPr lang="ar-IQ" b="1" i="1" dirty="0">
                <a:solidFill>
                  <a:schemeClr val="bg1"/>
                </a:solidFill>
              </a:rPr>
              <a:t>مهاجرين     </a:t>
            </a:r>
          </a:p>
          <a:p>
            <a:pPr marL="0" indent="0" algn="just" rtl="0">
              <a:buNone/>
            </a:pPr>
            <a:r>
              <a:rPr lang="en-US" b="1" i="1" dirty="0">
                <a:solidFill>
                  <a:schemeClr val="bg1"/>
                </a:solidFill>
              </a:rPr>
              <a:t>                         fatawa </a:t>
            </a:r>
            <a:r>
              <a:rPr lang="ar-IQ" b="1" i="1" dirty="0">
                <a:solidFill>
                  <a:schemeClr val="bg1"/>
                </a:solidFill>
              </a:rPr>
              <a:t>               فتاوى</a:t>
            </a:r>
            <a:r>
              <a:rPr lang="en-US" b="1" i="1" dirty="0">
                <a:solidFill>
                  <a:schemeClr val="bg1"/>
                </a:solidFill>
              </a:rPr>
              <a:t>mujahidin </a:t>
            </a:r>
            <a:r>
              <a:rPr lang="ar-IQ" b="1" i="1" dirty="0">
                <a:solidFill>
                  <a:schemeClr val="bg1"/>
                </a:solidFill>
              </a:rPr>
              <a:t>مجاهدين</a:t>
            </a:r>
            <a:r>
              <a:rPr lang="ar-IQ" dirty="0">
                <a:solidFill>
                  <a:schemeClr val="bg1"/>
                </a:solidFill>
              </a:rPr>
              <a:t>      </a:t>
            </a:r>
          </a:p>
        </p:txBody>
      </p:sp>
      <p:graphicFrame>
        <p:nvGraphicFramePr>
          <p:cNvPr id="4" name="Table 3"/>
          <p:cNvGraphicFramePr>
            <a:graphicFrameLocks noGrp="1"/>
          </p:cNvGraphicFramePr>
          <p:nvPr>
            <p:extLst>
              <p:ext uri="{D42A27DB-BD31-4B8C-83A1-F6EECF244321}">
                <p14:modId xmlns:p14="http://schemas.microsoft.com/office/powerpoint/2010/main" val="310772189"/>
              </p:ext>
            </p:extLst>
          </p:nvPr>
        </p:nvGraphicFramePr>
        <p:xfrm>
          <a:off x="2032000" y="1497148"/>
          <a:ext cx="8128000" cy="2286000"/>
        </p:xfrm>
        <a:graphic>
          <a:graphicData uri="http://schemas.openxmlformats.org/drawingml/2006/table">
            <a:tbl>
              <a:tblPr rtl="1"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pPr algn="ctr" rtl="0"/>
                      <a:r>
                        <a:rPr lang="en-US" dirty="0">
                          <a:solidFill>
                            <a:schemeClr val="bg1"/>
                          </a:solidFill>
                        </a:rPr>
                        <a:t>PLURAL</a:t>
                      </a:r>
                      <a:endParaRPr lang="ar-IQ" dirty="0"/>
                    </a:p>
                  </a:txBody>
                  <a:tcPr/>
                </a:tc>
                <a:tc>
                  <a:txBody>
                    <a:bodyPr/>
                    <a:lstStyle/>
                    <a:p>
                      <a:pPr algn="ctr" rtl="0"/>
                      <a:r>
                        <a:rPr lang="en-US" dirty="0">
                          <a:solidFill>
                            <a:schemeClr val="bg1"/>
                          </a:solidFill>
                        </a:rPr>
                        <a:t>SINGULAR </a:t>
                      </a:r>
                      <a:endParaRPr lang="ar-IQ" dirty="0"/>
                    </a:p>
                  </a:txBody>
                  <a:tcPr/>
                </a:tc>
                <a:extLst>
                  <a:ext uri="{0D108BD9-81ED-4DB2-BD59-A6C34878D82A}">
                    <a16:rowId xmlns:a16="http://schemas.microsoft.com/office/drawing/2014/main" val="10000"/>
                  </a:ext>
                </a:extLst>
              </a:tr>
              <a:tr h="492411">
                <a:tc>
                  <a:txBody>
                    <a:bodyPr/>
                    <a:lstStyle/>
                    <a:p>
                      <a:pPr algn="ctr" rtl="0"/>
                      <a:r>
                        <a:rPr lang="en-US" b="1" i="1" dirty="0">
                          <a:solidFill>
                            <a:schemeClr val="bg1"/>
                          </a:solidFill>
                        </a:rPr>
                        <a:t>hadiths</a:t>
                      </a:r>
                      <a:endParaRPr lang="ar-IQ" b="1"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i="1" dirty="0">
                          <a:solidFill>
                            <a:schemeClr val="bg1"/>
                          </a:solidFill>
                        </a:rPr>
                        <a:t>hadith</a:t>
                      </a:r>
                    </a:p>
                    <a:p>
                      <a:pPr algn="ctr" rtl="0"/>
                      <a:endParaRPr lang="ar-IQ" b="1" i="1" dirty="0"/>
                    </a:p>
                  </a:txBody>
                  <a:tcPr/>
                </a:tc>
                <a:extLst>
                  <a:ext uri="{0D108BD9-81ED-4DB2-BD59-A6C34878D82A}">
                    <a16:rowId xmlns:a16="http://schemas.microsoft.com/office/drawing/2014/main" val="10001"/>
                  </a:ext>
                </a:extLst>
              </a:tr>
              <a:tr h="492411">
                <a:tc>
                  <a:txBody>
                    <a:bodyPr/>
                    <a:lstStyle/>
                    <a:p>
                      <a:pPr algn="ctr" rtl="0"/>
                      <a:r>
                        <a:rPr lang="en-US" b="1" i="1" dirty="0">
                          <a:solidFill>
                            <a:schemeClr val="bg1"/>
                          </a:solidFill>
                        </a:rPr>
                        <a:t>dirhams</a:t>
                      </a:r>
                      <a:endParaRPr lang="ar-IQ" b="1"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i="1" dirty="0">
                          <a:solidFill>
                            <a:schemeClr val="bg1"/>
                          </a:solidFill>
                        </a:rPr>
                        <a:t>Dirham</a:t>
                      </a:r>
                    </a:p>
                    <a:p>
                      <a:pPr algn="ctr" rtl="0"/>
                      <a:endParaRPr lang="ar-IQ" b="1" i="1" dirty="0"/>
                    </a:p>
                  </a:txBody>
                  <a:tcPr/>
                </a:tc>
                <a:extLst>
                  <a:ext uri="{0D108BD9-81ED-4DB2-BD59-A6C34878D82A}">
                    <a16:rowId xmlns:a16="http://schemas.microsoft.com/office/drawing/2014/main" val="10002"/>
                  </a:ext>
                </a:extLst>
              </a:tr>
              <a:tr h="492411">
                <a:tc>
                  <a:txBody>
                    <a:bodyPr/>
                    <a:lstStyle/>
                    <a:p>
                      <a:pPr algn="ctr" rtl="0"/>
                      <a:r>
                        <a:rPr lang="en-US" b="1" i="1" dirty="0">
                          <a:solidFill>
                            <a:schemeClr val="bg1"/>
                          </a:solidFill>
                        </a:rPr>
                        <a:t>dinars</a:t>
                      </a:r>
                      <a:endParaRPr lang="ar-IQ" b="1" i="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i="1" dirty="0">
                          <a:solidFill>
                            <a:schemeClr val="bg1"/>
                          </a:solidFill>
                        </a:rPr>
                        <a:t>dinar</a:t>
                      </a:r>
                    </a:p>
                    <a:p>
                      <a:pPr algn="ctr" rtl="0"/>
                      <a:endParaRPr lang="ar-IQ" b="1" i="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24557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1" y="261258"/>
            <a:ext cx="10397445" cy="6255656"/>
          </a:xfrm>
        </p:spPr>
        <p:txBody>
          <a:bodyPr>
            <a:normAutofit fontScale="92500" lnSpcReduction="20000"/>
          </a:bodyPr>
          <a:lstStyle/>
          <a:p>
            <a:pPr marL="363538" indent="-363538" algn="just" rtl="0">
              <a:buNone/>
            </a:pPr>
            <a:r>
              <a:rPr lang="en-US" dirty="0">
                <a:solidFill>
                  <a:schemeClr val="bg1"/>
                </a:solidFill>
              </a:rPr>
              <a:t>8. When Arabic letters – which are represented with one English letter – are doubled, the English equivalent should also be doubled. Example:</a:t>
            </a:r>
          </a:p>
          <a:p>
            <a:pPr marL="0" indent="0" algn="l" rtl="0">
              <a:buNone/>
            </a:pPr>
            <a:r>
              <a:rPr lang="en-US" b="1" i="1" dirty="0">
                <a:solidFill>
                  <a:schemeClr val="bg1"/>
                </a:solidFill>
              </a:rPr>
              <a:t>           Shaddad    </a:t>
            </a:r>
            <a:r>
              <a:rPr lang="ar-IQ" b="1" i="1" dirty="0">
                <a:solidFill>
                  <a:schemeClr val="bg1"/>
                </a:solidFill>
              </a:rPr>
              <a:t>شداد</a:t>
            </a:r>
            <a:r>
              <a:rPr lang="en-US" b="1" i="1" dirty="0">
                <a:solidFill>
                  <a:schemeClr val="bg1"/>
                </a:solidFill>
              </a:rPr>
              <a:t>            Ghassan </a:t>
            </a:r>
            <a:r>
              <a:rPr lang="ar-IQ" b="1" i="1" dirty="0">
                <a:solidFill>
                  <a:schemeClr val="bg1"/>
                </a:solidFill>
              </a:rPr>
              <a:t>غسان   </a:t>
            </a:r>
            <a:r>
              <a:rPr lang="en-US" b="1" i="1" dirty="0">
                <a:solidFill>
                  <a:schemeClr val="bg1"/>
                </a:solidFill>
              </a:rPr>
              <a:t>      Muttalib </a:t>
            </a:r>
            <a:r>
              <a:rPr lang="ar-IQ" b="1" i="1" dirty="0">
                <a:solidFill>
                  <a:schemeClr val="bg1"/>
                </a:solidFill>
              </a:rPr>
              <a:t>مطلب  </a:t>
            </a:r>
          </a:p>
          <a:p>
            <a:pPr marL="0" indent="0" algn="l" rtl="0">
              <a:buNone/>
            </a:pPr>
            <a:endParaRPr lang="en-US" sz="100" dirty="0">
              <a:solidFill>
                <a:schemeClr val="bg1"/>
              </a:solidFill>
            </a:endParaRPr>
          </a:p>
          <a:p>
            <a:pPr marL="0" indent="0" algn="l" rtl="0">
              <a:buNone/>
            </a:pPr>
            <a:r>
              <a:rPr lang="en-US" dirty="0">
                <a:solidFill>
                  <a:schemeClr val="bg1"/>
                </a:solidFill>
              </a:rPr>
              <a:t>    Sometimes an Arabic letter is represented by a combination of two English letters. In this case when the Arabic letter is doubled, the English equivalent is not. For example:</a:t>
            </a:r>
          </a:p>
          <a:p>
            <a:pPr marL="0" indent="0" algn="l" rtl="0">
              <a:buNone/>
            </a:pPr>
            <a:r>
              <a:rPr lang="en-US" b="1" i="1" dirty="0">
                <a:solidFill>
                  <a:schemeClr val="bg1"/>
                </a:solidFill>
              </a:rPr>
              <a:t>            Bashar </a:t>
            </a:r>
            <a:r>
              <a:rPr lang="ar-IQ" b="1" i="1" dirty="0">
                <a:solidFill>
                  <a:schemeClr val="bg1"/>
                </a:solidFill>
              </a:rPr>
              <a:t>                                      بشار </a:t>
            </a:r>
            <a:r>
              <a:rPr lang="en-US" b="1" i="1" dirty="0">
                <a:solidFill>
                  <a:schemeClr val="bg1"/>
                </a:solidFill>
              </a:rPr>
              <a:t>Nakhal </a:t>
            </a:r>
            <a:r>
              <a:rPr lang="ar-IQ" b="1" i="1" dirty="0">
                <a:solidFill>
                  <a:schemeClr val="bg1"/>
                </a:solidFill>
              </a:rPr>
              <a:t>نخال </a:t>
            </a:r>
            <a:endParaRPr lang="en-US" b="1" i="1" dirty="0">
              <a:solidFill>
                <a:schemeClr val="bg1"/>
              </a:solidFill>
            </a:endParaRPr>
          </a:p>
          <a:p>
            <a:pPr marL="0" indent="0" algn="l" rtl="0">
              <a:buNone/>
            </a:pPr>
            <a:endParaRPr lang="en-US" b="1" i="1" dirty="0">
              <a:solidFill>
                <a:schemeClr val="bg1"/>
              </a:solidFill>
            </a:endParaRPr>
          </a:p>
          <a:p>
            <a:pPr marL="261938" indent="-261938" algn="just" rtl="0">
              <a:buNone/>
            </a:pPr>
            <a:r>
              <a:rPr lang="en-US" dirty="0">
                <a:solidFill>
                  <a:schemeClr val="bg1"/>
                </a:solidFill>
              </a:rPr>
              <a:t>9. Names beginning with the Arabic word </a:t>
            </a:r>
            <a:r>
              <a:rPr lang="en-US" i="1" dirty="0">
                <a:solidFill>
                  <a:schemeClr val="bg1"/>
                </a:solidFill>
              </a:rPr>
              <a:t>`abd </a:t>
            </a:r>
            <a:r>
              <a:rPr lang="en-US" dirty="0">
                <a:solidFill>
                  <a:schemeClr val="bg1"/>
                </a:solidFill>
              </a:rPr>
              <a:t>(</a:t>
            </a:r>
            <a:r>
              <a:rPr lang="ar-IQ" dirty="0">
                <a:solidFill>
                  <a:schemeClr val="bg1"/>
                </a:solidFill>
              </a:rPr>
              <a:t>( عبد </a:t>
            </a:r>
            <a:r>
              <a:rPr lang="en-US" dirty="0">
                <a:solidFill>
                  <a:schemeClr val="bg1"/>
                </a:solidFill>
              </a:rPr>
              <a:t> are transliterated as “`Abdul-”. For example:</a:t>
            </a:r>
          </a:p>
          <a:p>
            <a:pPr marL="0" indent="0" algn="l" rtl="0">
              <a:buNone/>
            </a:pPr>
            <a:r>
              <a:rPr lang="en-US" b="1" i="1" dirty="0">
                <a:solidFill>
                  <a:schemeClr val="bg1"/>
                </a:solidFill>
              </a:rPr>
              <a:t>                            `Abdul-Rahman </a:t>
            </a:r>
            <a:r>
              <a:rPr lang="ar-IQ" b="1" i="1" dirty="0">
                <a:solidFill>
                  <a:schemeClr val="bg1"/>
                </a:solidFill>
              </a:rPr>
              <a:t>عبدالرحمن</a:t>
            </a:r>
            <a:r>
              <a:rPr lang="en-US" b="1" i="1" dirty="0">
                <a:solidFill>
                  <a:schemeClr val="bg1"/>
                </a:solidFill>
              </a:rPr>
              <a:t>                     Abdul-</a:t>
            </a:r>
            <a:r>
              <a:rPr lang="en-US" b="1" i="1" dirty="0" err="1">
                <a:solidFill>
                  <a:schemeClr val="bg1"/>
                </a:solidFill>
              </a:rPr>
              <a:t>Razzaq</a:t>
            </a:r>
            <a:r>
              <a:rPr lang="en-US" b="1" i="1" dirty="0">
                <a:solidFill>
                  <a:schemeClr val="bg1"/>
                </a:solidFill>
              </a:rPr>
              <a:t> </a:t>
            </a:r>
            <a:r>
              <a:rPr lang="ar-IQ" b="1" i="1" dirty="0">
                <a:solidFill>
                  <a:schemeClr val="bg1"/>
                </a:solidFill>
              </a:rPr>
              <a:t>عبدالرزاق  </a:t>
            </a:r>
          </a:p>
          <a:p>
            <a:pPr marL="0" indent="0" algn="l" rtl="0">
              <a:buNone/>
            </a:pPr>
            <a:r>
              <a:rPr lang="en-US" b="1" i="1" dirty="0">
                <a:solidFill>
                  <a:schemeClr val="bg1"/>
                </a:solidFill>
              </a:rPr>
              <a:t>                             `Abdul-</a:t>
            </a:r>
            <a:r>
              <a:rPr lang="en-US" b="1" i="1" dirty="0" err="1">
                <a:solidFill>
                  <a:schemeClr val="bg1"/>
                </a:solidFill>
              </a:rPr>
              <a:t>Qadir</a:t>
            </a:r>
            <a:r>
              <a:rPr lang="en-US" b="1" i="1" dirty="0">
                <a:solidFill>
                  <a:schemeClr val="bg1"/>
                </a:solidFill>
              </a:rPr>
              <a:t> </a:t>
            </a:r>
            <a:r>
              <a:rPr lang="ar-IQ" b="1" i="1" dirty="0">
                <a:solidFill>
                  <a:schemeClr val="bg1"/>
                </a:solidFill>
              </a:rPr>
              <a:t>عبدالقادر   </a:t>
            </a:r>
          </a:p>
          <a:p>
            <a:pPr marL="0" indent="0" algn="l" rtl="0">
              <a:buNone/>
            </a:pPr>
            <a:r>
              <a:rPr lang="en-US" dirty="0">
                <a:solidFill>
                  <a:schemeClr val="bg1"/>
                </a:solidFill>
              </a:rPr>
              <a:t>     However, there are some exceptions to this rule with names that are usually written as one block. For example:</a:t>
            </a:r>
          </a:p>
          <a:p>
            <a:pPr marL="0" indent="0" algn="l" rtl="0">
              <a:buNone/>
            </a:pPr>
            <a:r>
              <a:rPr lang="en-US" dirty="0">
                <a:solidFill>
                  <a:schemeClr val="bg1"/>
                </a:solidFill>
              </a:rPr>
              <a:t>                               `Abdullah </a:t>
            </a:r>
            <a:r>
              <a:rPr lang="ar-IQ" dirty="0">
                <a:solidFill>
                  <a:schemeClr val="bg1"/>
                </a:solidFill>
              </a:rPr>
              <a:t>                  عبدالله    </a:t>
            </a:r>
            <a:r>
              <a:rPr lang="en-US" dirty="0">
                <a:solidFill>
                  <a:schemeClr val="bg1"/>
                </a:solidFill>
              </a:rPr>
              <a:t>`Ubaidullah </a:t>
            </a:r>
            <a:r>
              <a:rPr lang="ar-IQ" dirty="0">
                <a:solidFill>
                  <a:schemeClr val="bg1"/>
                </a:solidFill>
              </a:rPr>
              <a:t>عبيد الله      </a:t>
            </a:r>
            <a:endParaRPr lang="ar-IQ" b="1" i="1" dirty="0">
              <a:solidFill>
                <a:schemeClr val="bg1"/>
              </a:solidFill>
            </a:endParaRPr>
          </a:p>
        </p:txBody>
      </p:sp>
    </p:spTree>
    <p:extLst>
      <p:ext uri="{BB962C8B-B14F-4D97-AF65-F5344CB8AC3E}">
        <p14:creationId xmlns:p14="http://schemas.microsoft.com/office/powerpoint/2010/main" val="1710693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TC104033919[[fn=Circuit]]</Template>
  <TotalTime>456</TotalTime>
  <Words>566</Words>
  <Application>Microsoft Office PowerPoint</Application>
  <PresentationFormat>Widescreen</PresentationFormat>
  <Paragraphs>68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Tw Cen MT</vt:lpstr>
      <vt:lpstr>Circuit</vt:lpstr>
      <vt:lpstr>جامعة ديالى كلية التربية للعلوم الإنسانية فسم اللغة الإنكليزية  ا.م احمد عادل نوري المرحلة الرابعة / الدراسة الصباحية مادة: الترجمة</vt:lpstr>
      <vt:lpstr>TRANSLITERATION</vt:lpstr>
      <vt:lpstr>transliteration</vt:lpstr>
      <vt:lpstr>Transliteration in Islamic contexts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transliteration</dc:title>
  <dc:creator>ahmed</dc:creator>
  <cp:lastModifiedBy>ahmed alani</cp:lastModifiedBy>
  <cp:revision>37</cp:revision>
  <cp:lastPrinted>2022-01-09T09:09:47Z</cp:lastPrinted>
  <dcterms:created xsi:type="dcterms:W3CDTF">2013-11-01T18:23:58Z</dcterms:created>
  <dcterms:modified xsi:type="dcterms:W3CDTF">2025-02-04T08:14:02Z</dcterms:modified>
</cp:coreProperties>
</file>