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65" r:id="rId3"/>
    <p:sldId id="257" r:id="rId4"/>
    <p:sldId id="258" r:id="rId5"/>
    <p:sldId id="259" r:id="rId6"/>
    <p:sldId id="260" r:id="rId7"/>
    <p:sldId id="264" r:id="rId8"/>
    <p:sldId id="261" r:id="rId9"/>
    <p:sldId id="263" r:id="rId10"/>
    <p:sldId id="262" r:id="rId11"/>
  </p:sldIdLst>
  <p:sldSz cx="14630400" cy="8229600"/>
  <p:notesSz cx="8229600" cy="14630400"/>
  <p:embeddedFontLst>
    <p:embeddedFont>
      <p:font typeface="Merriweather" panose="00000500000000000000" pitchFamily="2" charset="0"/>
      <p:regular r:id="rId13"/>
    </p:embeddedFont>
    <p:embeddedFont>
      <p:font typeface="Prata" panose="020B0604020202020204" charset="0"/>
      <p:regular r:id="rId14"/>
    </p:embeddedFont>
    <p:embeddedFont>
      <p:font typeface="Raleway"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4" d="100"/>
          <a:sy n="54" d="100"/>
        </p:scale>
        <p:origin x="86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75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07A0-9971-996B-EE33-8A38F5FA5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60E22-CAEC-F591-28F5-9901A9FB8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F40ED-1DA6-981D-A2C3-6F4566A8E4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A4975F-9F6E-2E6A-E2D1-F13AB96FDA3A}"/>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80397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10052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etblend.com/blog/machine-translation-software-ai-powered-translation-tool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6755427" y="226177"/>
            <a:ext cx="7372953" cy="7898584"/>
          </a:xfrm>
          <a:prstGeom prst="rect">
            <a:avLst/>
          </a:prstGeom>
          <a:noFill/>
          <a:ln/>
        </p:spPr>
        <p:txBody>
          <a:bodyPr wrap="square" lIns="0" tIns="0" rIns="0" bIns="0" rtlCol="0" anchor="ctr"/>
          <a:lstStyle/>
          <a:p>
            <a:pPr marL="0" marR="0" algn="ctr">
              <a:lnSpc>
                <a:spcPct val="107000"/>
              </a:lnSpc>
              <a:spcAft>
                <a:spcPts val="800"/>
              </a:spcAft>
            </a:pPr>
            <a: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جامعة ديالى</a:t>
            </a:r>
            <a:b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كلية التربية للعلوم الإنسانية</a:t>
            </a:r>
            <a:b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فسم اللغة الإنكليزية</a:t>
            </a:r>
            <a:b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b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ا.م احمد عادل نوري</a:t>
            </a:r>
            <a:b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المرحلة الرابعة / الدراسة الصباحية</a:t>
            </a:r>
            <a:b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ar-IQ" sz="32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مادة: الترجمة</a:t>
            </a:r>
            <a:endParaRPr lang="en-US" sz="3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0" descr="preencoded.png"/>
          <p:cNvPicPr>
            <a:picLocks noChangeAspect="1"/>
          </p:cNvPicPr>
          <p:nvPr/>
        </p:nvPicPr>
        <p:blipFill>
          <a:blip r:embed="rId3"/>
          <a:stretch>
            <a:fillRect/>
          </a:stretch>
        </p:blipFill>
        <p:spPr>
          <a:xfrm>
            <a:off x="0" y="0"/>
            <a:ext cx="6598024" cy="78985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7929"/>
            <a:ext cx="14630400" cy="2835235"/>
          </a:xfrm>
          <a:prstGeom prst="rect">
            <a:avLst/>
          </a:prstGeom>
        </p:spPr>
      </p:pic>
      <p:sp>
        <p:nvSpPr>
          <p:cNvPr id="3" name="Text 0"/>
          <p:cNvSpPr/>
          <p:nvPr/>
        </p:nvSpPr>
        <p:spPr>
          <a:xfrm>
            <a:off x="793790" y="3814405"/>
            <a:ext cx="7731919"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The Future of AI Translation</a:t>
            </a:r>
            <a:endParaRPr lang="en-US" sz="4450" dirty="0"/>
          </a:p>
        </p:txBody>
      </p:sp>
      <p:sp>
        <p:nvSpPr>
          <p:cNvPr id="4" name="Shape 1"/>
          <p:cNvSpPr/>
          <p:nvPr/>
        </p:nvSpPr>
        <p:spPr>
          <a:xfrm>
            <a:off x="793790" y="4863346"/>
            <a:ext cx="4196358" cy="2387084"/>
          </a:xfrm>
          <a:prstGeom prst="roundRect">
            <a:avLst>
              <a:gd name="adj" fmla="val 1425"/>
            </a:avLst>
          </a:prstGeom>
          <a:solidFill>
            <a:srgbClr val="3A3B3C"/>
          </a:solidFill>
          <a:ln/>
        </p:spPr>
      </p:sp>
      <p:sp>
        <p:nvSpPr>
          <p:cNvPr id="5" name="Text 2"/>
          <p:cNvSpPr/>
          <p:nvPr/>
        </p:nvSpPr>
        <p:spPr>
          <a:xfrm>
            <a:off x="1020604" y="5090160"/>
            <a:ext cx="3742730" cy="708660"/>
          </a:xfrm>
          <a:prstGeom prst="rect">
            <a:avLst/>
          </a:prstGeom>
          <a:noFill/>
          <a:ln/>
        </p:spPr>
        <p:txBody>
          <a:bodyPr wrap="squar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Real-Time Speech Translation</a:t>
            </a:r>
            <a:endParaRPr lang="en-US" sz="2200" dirty="0"/>
          </a:p>
        </p:txBody>
      </p:sp>
      <p:sp>
        <p:nvSpPr>
          <p:cNvPr id="6" name="Text 3"/>
          <p:cNvSpPr/>
          <p:nvPr/>
        </p:nvSpPr>
        <p:spPr>
          <a:xfrm>
            <a:off x="1020604" y="5934908"/>
            <a:ext cx="3742730"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All-in-one conversations across languages through AI-powered earbuds.</a:t>
            </a:r>
            <a:endParaRPr lang="en-US" sz="1750" dirty="0"/>
          </a:p>
        </p:txBody>
      </p:sp>
      <p:sp>
        <p:nvSpPr>
          <p:cNvPr id="7" name="Shape 4"/>
          <p:cNvSpPr/>
          <p:nvPr/>
        </p:nvSpPr>
        <p:spPr>
          <a:xfrm>
            <a:off x="5216962" y="4863346"/>
            <a:ext cx="4196358" cy="2387084"/>
          </a:xfrm>
          <a:prstGeom prst="roundRect">
            <a:avLst>
              <a:gd name="adj" fmla="val 1425"/>
            </a:avLst>
          </a:prstGeom>
          <a:solidFill>
            <a:srgbClr val="3A3B3C"/>
          </a:solidFill>
          <a:ln/>
        </p:spPr>
      </p:sp>
      <p:sp>
        <p:nvSpPr>
          <p:cNvPr id="8" name="Text 5"/>
          <p:cNvSpPr/>
          <p:nvPr/>
        </p:nvSpPr>
        <p:spPr>
          <a:xfrm>
            <a:off x="5443776" y="5090160"/>
            <a:ext cx="3210044"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Multimodal Translation</a:t>
            </a:r>
            <a:endParaRPr lang="en-US" sz="2200" dirty="0"/>
          </a:p>
        </p:txBody>
      </p:sp>
      <p:sp>
        <p:nvSpPr>
          <p:cNvPr id="9" name="Text 6"/>
          <p:cNvSpPr/>
          <p:nvPr/>
        </p:nvSpPr>
        <p:spPr>
          <a:xfrm>
            <a:off x="5443776" y="5580578"/>
            <a:ext cx="3742730"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AI will translate between text, speech, and sign language effortlessly.</a:t>
            </a:r>
            <a:endParaRPr lang="en-US" sz="1750" dirty="0"/>
          </a:p>
        </p:txBody>
      </p:sp>
      <p:sp>
        <p:nvSpPr>
          <p:cNvPr id="10" name="Shape 7"/>
          <p:cNvSpPr/>
          <p:nvPr/>
        </p:nvSpPr>
        <p:spPr>
          <a:xfrm>
            <a:off x="9640133" y="4863346"/>
            <a:ext cx="4196358" cy="2387084"/>
          </a:xfrm>
          <a:prstGeom prst="roundRect">
            <a:avLst>
              <a:gd name="adj" fmla="val 1425"/>
            </a:avLst>
          </a:prstGeom>
          <a:solidFill>
            <a:srgbClr val="3A3B3C"/>
          </a:solidFill>
          <a:ln/>
        </p:spPr>
      </p:sp>
      <p:sp>
        <p:nvSpPr>
          <p:cNvPr id="11" name="Text 8"/>
          <p:cNvSpPr/>
          <p:nvPr/>
        </p:nvSpPr>
        <p:spPr>
          <a:xfrm>
            <a:off x="9866948" y="509016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Cultural Adaptation</a:t>
            </a:r>
            <a:endParaRPr lang="en-US" sz="2200" dirty="0"/>
          </a:p>
        </p:txBody>
      </p:sp>
      <p:sp>
        <p:nvSpPr>
          <p:cNvPr id="12" name="Text 9"/>
          <p:cNvSpPr/>
          <p:nvPr/>
        </p:nvSpPr>
        <p:spPr>
          <a:xfrm>
            <a:off x="9866948" y="5580578"/>
            <a:ext cx="3742730"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Advanced AI will consider cultural context, improving translation quality.</a:t>
            </a:r>
            <a:endParaRPr lang="en-US" sz="1750"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5A01-C8E7-13B8-4D11-5D4A01DCACC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4DF7480-285F-4776-FE05-25147CC8FADB}"/>
              </a:ext>
            </a:extLst>
          </p:cNvPr>
          <p:cNvSpPr/>
          <p:nvPr/>
        </p:nvSpPr>
        <p:spPr>
          <a:xfrm>
            <a:off x="767001" y="602694"/>
            <a:ext cx="13096399" cy="1807964"/>
          </a:xfrm>
          <a:prstGeom prst="rect">
            <a:avLst/>
          </a:prstGeom>
          <a:noFill/>
          <a:ln/>
        </p:spPr>
        <p:txBody>
          <a:bodyPr wrap="square" lIns="0" tIns="0" rIns="0" bIns="0" rtlCol="0" anchor="ctr"/>
          <a:lstStyle/>
          <a:p>
            <a:pPr marL="0" indent="0" algn="ctr">
              <a:lnSpc>
                <a:spcPts val="5350"/>
              </a:lnSpc>
              <a:buNone/>
            </a:pPr>
            <a:r>
              <a:rPr lang="en-US" sz="6000" b="1" dirty="0">
                <a:solidFill>
                  <a:srgbClr val="FF0000"/>
                </a:solidFill>
                <a:latin typeface="Merriweather" pitchFamily="34" charset="0"/>
                <a:ea typeface="Merriweather" pitchFamily="34" charset="-122"/>
                <a:cs typeface="Merriweather" pitchFamily="34" charset="-120"/>
              </a:rPr>
              <a:t>Artificial Intelligence and  Translation</a:t>
            </a:r>
            <a:endParaRPr lang="en-US" sz="6000" b="1" dirty="0">
              <a:solidFill>
                <a:srgbClr val="FF0000"/>
              </a:solidFill>
            </a:endParaRPr>
          </a:p>
        </p:txBody>
      </p:sp>
      <p:pic>
        <p:nvPicPr>
          <p:cNvPr id="3" name="Image 0" descr="preencoded.png">
            <a:extLst>
              <a:ext uri="{FF2B5EF4-FFF2-40B4-BE49-F238E27FC236}">
                <a16:creationId xmlns:a16="http://schemas.microsoft.com/office/drawing/2014/main" id="{33D5D00A-1992-1D68-D37A-1F4DC9D51440}"/>
              </a:ext>
            </a:extLst>
          </p:cNvPr>
          <p:cNvPicPr>
            <a:picLocks noChangeAspect="1"/>
          </p:cNvPicPr>
          <p:nvPr/>
        </p:nvPicPr>
        <p:blipFill>
          <a:blip r:embed="rId3"/>
          <a:stretch>
            <a:fillRect/>
          </a:stretch>
        </p:blipFill>
        <p:spPr>
          <a:xfrm>
            <a:off x="767001" y="2410658"/>
            <a:ext cx="13468952" cy="5218986"/>
          </a:xfrm>
          <a:prstGeom prst="rect">
            <a:avLst/>
          </a:prstGeom>
        </p:spPr>
      </p:pic>
    </p:spTree>
    <p:extLst>
      <p:ext uri="{BB962C8B-B14F-4D97-AF65-F5344CB8AC3E}">
        <p14:creationId xmlns:p14="http://schemas.microsoft.com/office/powerpoint/2010/main" val="365976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00921" y="411633"/>
            <a:ext cx="13228558" cy="3504605"/>
          </a:xfrm>
          <a:prstGeom prst="rect">
            <a:avLst/>
          </a:prstGeom>
          <a:noFill/>
          <a:ln/>
        </p:spPr>
        <p:txBody>
          <a:bodyPr wrap="square" lIns="0" tIns="0" rIns="0" bIns="0" rtlCol="0" anchor="t"/>
          <a:lstStyle/>
          <a:p>
            <a:pPr algn="just">
              <a:lnSpc>
                <a:spcPts val="3900"/>
              </a:lnSpc>
            </a:pPr>
            <a:r>
              <a:rPr lang="en-US" sz="3200" b="1" dirty="0">
                <a:solidFill>
                  <a:srgbClr val="FF0000"/>
                </a:solidFill>
                <a:latin typeface="Merriweather" pitchFamily="34" charset="0"/>
                <a:ea typeface="Merriweather" pitchFamily="34" charset="-122"/>
                <a:cs typeface="Merriweather" pitchFamily="34" charset="-120"/>
              </a:rPr>
              <a:t>What is AI Translation? </a:t>
            </a:r>
          </a:p>
          <a:p>
            <a:pPr algn="just">
              <a:lnSpc>
                <a:spcPts val="3900"/>
              </a:lnSpc>
            </a:pPr>
            <a:endParaRPr lang="en-US" sz="3150" dirty="0">
              <a:solidFill>
                <a:srgbClr val="F5F0F0"/>
              </a:solidFill>
              <a:latin typeface="Merriweather" pitchFamily="34" charset="0"/>
              <a:ea typeface="Merriweather" pitchFamily="34" charset="-122"/>
              <a:cs typeface="Merriweather" pitchFamily="34" charset="-120"/>
            </a:endParaRPr>
          </a:p>
          <a:p>
            <a:pPr marL="0" indent="0" algn="just">
              <a:lnSpc>
                <a:spcPts val="3900"/>
              </a:lnSpc>
              <a:buNone/>
            </a:pPr>
            <a:r>
              <a:rPr lang="en-US" sz="3150" dirty="0">
                <a:solidFill>
                  <a:srgbClr val="F5F0F0"/>
                </a:solidFill>
                <a:latin typeface="Merriweather" pitchFamily="34" charset="0"/>
                <a:ea typeface="Merriweather" pitchFamily="34" charset="-122"/>
                <a:cs typeface="Merriweather" pitchFamily="34" charset="-120"/>
              </a:rPr>
              <a:t>The language barrier is no longer the hurdle that it once was. In fact, AI translations are making it easier than ever before for people to connect and communicate across the globe. AI translation also has many business applications, making everyday communications with international teams incredibly simple.</a:t>
            </a:r>
            <a:endParaRPr lang="en-US" sz="3150" dirty="0"/>
          </a:p>
        </p:txBody>
      </p:sp>
      <p:sp>
        <p:nvSpPr>
          <p:cNvPr id="3" name="Text 1"/>
          <p:cNvSpPr/>
          <p:nvPr/>
        </p:nvSpPr>
        <p:spPr>
          <a:xfrm>
            <a:off x="700921" y="4155708"/>
            <a:ext cx="13228558" cy="3504605"/>
          </a:xfrm>
          <a:prstGeom prst="rect">
            <a:avLst/>
          </a:prstGeom>
          <a:noFill/>
          <a:ln/>
        </p:spPr>
        <p:txBody>
          <a:bodyPr wrap="square" lIns="0" tIns="0" rIns="0" bIns="0" rtlCol="0" anchor="t"/>
          <a:lstStyle/>
          <a:p>
            <a:pPr marL="0" indent="0" algn="just">
              <a:lnSpc>
                <a:spcPts val="3900"/>
              </a:lnSpc>
              <a:buNone/>
            </a:pPr>
            <a:r>
              <a:rPr lang="en-US" sz="3150" dirty="0">
                <a:solidFill>
                  <a:srgbClr val="F5F0F0"/>
                </a:solidFill>
                <a:latin typeface="Merriweather" pitchFamily="34" charset="0"/>
                <a:ea typeface="Merriweather" pitchFamily="34" charset="-122"/>
                <a:cs typeface="Merriweather" pitchFamily="34" charset="-120"/>
              </a:rPr>
              <a:t> The relationship between AI and language learning is also becoming more pronounced. In the past, anyone looking to master a new language would have to invest considerable time and money into group classes or one-on-one tutoring sessions. Although conventional education is still important for anyone looking to achieve full fluency, language learning is becoming far easier thanks to AI and language translation machines. </a:t>
            </a:r>
            <a:endParaRPr lang="en-US" sz="31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0318" y="604718"/>
            <a:ext cx="9136737" cy="457319"/>
          </a:xfrm>
          <a:prstGeom prst="rect">
            <a:avLst/>
          </a:prstGeom>
          <a:noFill/>
          <a:ln/>
        </p:spPr>
        <p:txBody>
          <a:bodyPr wrap="none" lIns="0" tIns="0" rIns="0" bIns="0" rtlCol="0" anchor="t"/>
          <a:lstStyle/>
          <a:p>
            <a:pPr marL="0" indent="0" algn="ctr">
              <a:lnSpc>
                <a:spcPts val="3600"/>
              </a:lnSpc>
              <a:buNone/>
            </a:pPr>
            <a:r>
              <a:rPr lang="en-US" sz="2850" b="1" dirty="0">
                <a:solidFill>
                  <a:srgbClr val="FF0000"/>
                </a:solidFill>
                <a:latin typeface="Merriweather" pitchFamily="34" charset="0"/>
                <a:ea typeface="Merriweather" pitchFamily="34" charset="-122"/>
                <a:cs typeface="Merriweather" pitchFamily="34" charset="-120"/>
              </a:rPr>
              <a:t>What is AI Translation? A comprehensive overview</a:t>
            </a:r>
            <a:endParaRPr lang="en-US" sz="2850" b="1" dirty="0">
              <a:solidFill>
                <a:srgbClr val="FF0000"/>
              </a:solidFill>
            </a:endParaRPr>
          </a:p>
        </p:txBody>
      </p:sp>
      <p:sp>
        <p:nvSpPr>
          <p:cNvPr id="3" name="Text 1"/>
          <p:cNvSpPr/>
          <p:nvPr/>
        </p:nvSpPr>
        <p:spPr>
          <a:xfrm>
            <a:off x="640318" y="1244918"/>
            <a:ext cx="13349764" cy="2743914"/>
          </a:xfrm>
          <a:prstGeom prst="rect">
            <a:avLst/>
          </a:prstGeom>
          <a:noFill/>
          <a:ln/>
        </p:spPr>
        <p:txBody>
          <a:bodyPr wrap="square" lIns="0" tIns="0" rIns="0" bIns="0" rtlCol="0" anchor="t"/>
          <a:lstStyle/>
          <a:p>
            <a:pPr marL="0" indent="0" algn="just">
              <a:lnSpc>
                <a:spcPts val="3600"/>
              </a:lnSpc>
              <a:buNone/>
            </a:pPr>
            <a:r>
              <a:rPr lang="en-US" sz="2400" dirty="0">
                <a:solidFill>
                  <a:srgbClr val="F5F0F0"/>
                </a:solidFill>
                <a:latin typeface="Merriweather" pitchFamily="34" charset="0"/>
                <a:ea typeface="Merriweather" pitchFamily="34" charset="-122"/>
                <a:cs typeface="Merriweather" pitchFamily="34" charset="-120"/>
              </a:rPr>
              <a:t>In recent years, </a:t>
            </a:r>
            <a:r>
              <a:rPr lang="en-US" sz="2400" b="1" dirty="0">
                <a:solidFill>
                  <a:srgbClr val="F5F0F0"/>
                </a:solidFill>
                <a:latin typeface="Merriweather" pitchFamily="34" charset="0"/>
                <a:ea typeface="Merriweather" pitchFamily="34" charset="-122"/>
                <a:cs typeface="Merriweather" pitchFamily="34" charset="-120"/>
              </a:rPr>
              <a:t>AI translation</a:t>
            </a:r>
            <a:r>
              <a:rPr lang="en-US" sz="2400" dirty="0">
                <a:solidFill>
                  <a:srgbClr val="F5F0F0"/>
                </a:solidFill>
                <a:latin typeface="Merriweather" pitchFamily="34" charset="0"/>
                <a:ea typeface="Merriweather" pitchFamily="34" charset="-122"/>
                <a:cs typeface="Merriweather" pitchFamily="34" charset="-120"/>
              </a:rPr>
              <a:t> has revolutionized the way businesses and individuals bridge linguistic barriers. But </a:t>
            </a:r>
            <a:r>
              <a:rPr lang="en-US" sz="2400" b="1" dirty="0">
                <a:solidFill>
                  <a:srgbClr val="F5F0F0"/>
                </a:solidFill>
                <a:latin typeface="Merriweather" pitchFamily="34" charset="0"/>
                <a:ea typeface="Merriweather" pitchFamily="34" charset="-122"/>
                <a:cs typeface="Merriweather" pitchFamily="34" charset="-120"/>
              </a:rPr>
              <a:t>what is AI translation</a:t>
            </a:r>
            <a:r>
              <a:rPr lang="en-US" sz="2400" dirty="0">
                <a:solidFill>
                  <a:srgbClr val="F5F0F0"/>
                </a:solidFill>
                <a:latin typeface="Merriweather" pitchFamily="34" charset="0"/>
                <a:ea typeface="Merriweather" pitchFamily="34" charset="-122"/>
                <a:cs typeface="Merriweather" pitchFamily="34" charset="-120"/>
              </a:rPr>
              <a:t>, and how does it differ from traditional translation methods? At its core, AI translation refers to the use of artificial intelligence technologies, such as neural networks and machine learning algorithms, to translate text or speech from one language to another.</a:t>
            </a:r>
            <a:endParaRPr lang="en-US" sz="2400" dirty="0"/>
          </a:p>
        </p:txBody>
      </p:sp>
      <p:sp>
        <p:nvSpPr>
          <p:cNvPr id="4" name="Text 2"/>
          <p:cNvSpPr/>
          <p:nvPr/>
        </p:nvSpPr>
        <p:spPr>
          <a:xfrm>
            <a:off x="640318" y="4030194"/>
            <a:ext cx="13349764" cy="1372076"/>
          </a:xfrm>
          <a:prstGeom prst="rect">
            <a:avLst/>
          </a:prstGeom>
          <a:noFill/>
          <a:ln/>
        </p:spPr>
        <p:txBody>
          <a:bodyPr wrap="square" lIns="0" tIns="0" rIns="0" bIns="0" rtlCol="0" anchor="t"/>
          <a:lstStyle/>
          <a:p>
            <a:pPr marL="0" indent="0" algn="just">
              <a:lnSpc>
                <a:spcPts val="2700"/>
              </a:lnSpc>
              <a:buNone/>
            </a:pPr>
            <a:r>
              <a:rPr lang="en-US" sz="2400" dirty="0">
                <a:solidFill>
                  <a:srgbClr val="F5F0F0"/>
                </a:solidFill>
                <a:latin typeface="Merriweather" pitchFamily="34" charset="0"/>
                <a:ea typeface="Merriweather" pitchFamily="34" charset="-122"/>
                <a:cs typeface="Merriweather" pitchFamily="34" charset="-120"/>
              </a:rPr>
              <a:t>  Unlike older, rule-based systems, AI translation employs advanced models like Neural Machine Translation (NMT) to process and analyze entire sentences rather than individual words or phrases. This context-aware approach allows AI to deliver translations that are more accurate, fluent, and natural. </a:t>
            </a:r>
            <a:endParaRPr lang="en-US" sz="2400" dirty="0"/>
          </a:p>
        </p:txBody>
      </p:sp>
      <p:sp>
        <p:nvSpPr>
          <p:cNvPr id="5" name="Text 3"/>
          <p:cNvSpPr/>
          <p:nvPr/>
        </p:nvSpPr>
        <p:spPr>
          <a:xfrm>
            <a:off x="640318" y="5909786"/>
            <a:ext cx="13349764" cy="1715095"/>
          </a:xfrm>
          <a:prstGeom prst="rect">
            <a:avLst/>
          </a:prstGeom>
          <a:noFill/>
          <a:ln/>
        </p:spPr>
        <p:txBody>
          <a:bodyPr wrap="square" lIns="0" tIns="0" rIns="0" bIns="0" rtlCol="0" anchor="t"/>
          <a:lstStyle/>
          <a:p>
            <a:pPr marL="0" indent="0" algn="just">
              <a:lnSpc>
                <a:spcPts val="2700"/>
              </a:lnSpc>
              <a:buNone/>
            </a:pPr>
            <a:r>
              <a:rPr lang="en-US" sz="2400" dirty="0">
                <a:solidFill>
                  <a:srgbClr val="F5F0F0"/>
                </a:solidFill>
                <a:latin typeface="Merriweather" pitchFamily="34" charset="0"/>
                <a:ea typeface="Merriweather" pitchFamily="34" charset="-122"/>
                <a:cs typeface="Merriweather" pitchFamily="34" charset="-120"/>
              </a:rPr>
              <a:t>  A key feature of AI translation is its ability to learn and improve over time. By analyzing vast datasets of multilingual content, AI systems refine their understanding of linguistic patterns, enabling continuous improvement in translation quality. This makes AI translation especially valuable for industries like eCommerce, healthcare, and customer support, where accurate and contextually relevant translations are critical.</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3585880" y="566023"/>
            <a:ext cx="7090768" cy="506968"/>
          </a:xfrm>
          <a:prstGeom prst="rect">
            <a:avLst/>
          </a:prstGeom>
          <a:noFill/>
          <a:ln/>
        </p:spPr>
        <p:txBody>
          <a:bodyPr wrap="none" lIns="0" tIns="0" rIns="0" bIns="0" rtlCol="0" anchor="t"/>
          <a:lstStyle/>
          <a:p>
            <a:pPr marL="0" indent="0" algn="ctr">
              <a:lnSpc>
                <a:spcPts val="3950"/>
              </a:lnSpc>
              <a:buNone/>
            </a:pPr>
            <a:r>
              <a:rPr lang="en-US" sz="4000" b="1" dirty="0">
                <a:solidFill>
                  <a:srgbClr val="FF0000"/>
                </a:solidFill>
                <a:latin typeface="Merriweather" pitchFamily="34" charset="0"/>
                <a:ea typeface="Merriweather" pitchFamily="34" charset="-122"/>
                <a:cs typeface="Merriweather" pitchFamily="34" charset="-120"/>
              </a:rPr>
              <a:t>The Limits of AI and Translation</a:t>
            </a:r>
            <a:endParaRPr lang="en-US" sz="4000" dirty="0">
              <a:solidFill>
                <a:srgbClr val="FF0000"/>
              </a:solidFill>
            </a:endParaRPr>
          </a:p>
        </p:txBody>
      </p:sp>
      <p:sp>
        <p:nvSpPr>
          <p:cNvPr id="3" name="Text 1"/>
          <p:cNvSpPr/>
          <p:nvPr/>
        </p:nvSpPr>
        <p:spPr>
          <a:xfrm>
            <a:off x="709851" y="1493381"/>
            <a:ext cx="13210699" cy="3041809"/>
          </a:xfrm>
          <a:prstGeom prst="rect">
            <a:avLst/>
          </a:prstGeom>
          <a:noFill/>
          <a:ln/>
        </p:spPr>
        <p:txBody>
          <a:bodyPr wrap="square" lIns="0" tIns="0" rIns="0" bIns="0" rtlCol="0" anchor="t"/>
          <a:lstStyle/>
          <a:p>
            <a:pPr marL="0" indent="0" algn="just">
              <a:lnSpc>
                <a:spcPts val="3950"/>
              </a:lnSpc>
              <a:buNone/>
            </a:pPr>
            <a:r>
              <a:rPr lang="en-US" sz="2800" b="1" dirty="0">
                <a:solidFill>
                  <a:srgbClr val="F5F0F0"/>
                </a:solidFill>
                <a:latin typeface="Merriweather" pitchFamily="34" charset="0"/>
                <a:ea typeface="Merriweather" pitchFamily="34" charset="-122"/>
                <a:cs typeface="Merriweather" pitchFamily="34" charset="-120"/>
              </a:rPr>
              <a:t>  At the moment, AI translations are a great option for those who need to translate huge volumes of content quickly. However, even the best language translation machines only go so far when it comes to capturing context. In fact, the most advanced translation technology still struggles when it comes to understanding the nuances of language and emotive aspects. </a:t>
            </a:r>
            <a:endParaRPr lang="en-US" sz="2800" dirty="0"/>
          </a:p>
        </p:txBody>
      </p:sp>
      <p:sp>
        <p:nvSpPr>
          <p:cNvPr id="4" name="Text 2"/>
          <p:cNvSpPr/>
          <p:nvPr/>
        </p:nvSpPr>
        <p:spPr>
          <a:xfrm>
            <a:off x="709851" y="4731820"/>
            <a:ext cx="13210699" cy="2534841"/>
          </a:xfrm>
          <a:prstGeom prst="rect">
            <a:avLst/>
          </a:prstGeom>
          <a:noFill/>
          <a:ln/>
        </p:spPr>
        <p:txBody>
          <a:bodyPr wrap="square" lIns="0" tIns="0" rIns="0" bIns="0" rtlCol="0" anchor="t"/>
          <a:lstStyle/>
          <a:p>
            <a:pPr marL="0" indent="0" algn="just">
              <a:lnSpc>
                <a:spcPts val="3950"/>
              </a:lnSpc>
              <a:buNone/>
            </a:pPr>
            <a:r>
              <a:rPr lang="en-US" sz="2800" b="1" dirty="0">
                <a:solidFill>
                  <a:srgbClr val="F5F0F0"/>
                </a:solidFill>
                <a:latin typeface="Merriweather" pitchFamily="34" charset="0"/>
                <a:ea typeface="Merriweather" pitchFamily="34" charset="-122"/>
                <a:cs typeface="Merriweather" pitchFamily="34" charset="-120"/>
              </a:rPr>
              <a:t>   Ultimately, AI-powered translations can't be depended on to produce compelling content for marketing and advertising purposes. While the bare bones of a text can be translated, a human translator will need to step in to ensure the final text is captivating and persuasive.</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92812" y="358588"/>
            <a:ext cx="13444776" cy="663546"/>
          </a:xfrm>
          <a:prstGeom prst="rect">
            <a:avLst/>
          </a:prstGeom>
          <a:noFill/>
          <a:ln/>
        </p:spPr>
        <p:txBody>
          <a:bodyPr wrap="none" lIns="0" tIns="0" rIns="0" bIns="0" rtlCol="0" anchor="ctr"/>
          <a:lstStyle/>
          <a:p>
            <a:pPr marL="0" indent="0" algn="ctr">
              <a:buNone/>
            </a:pPr>
            <a:r>
              <a:rPr lang="en-US" sz="4400" b="1" dirty="0">
                <a:solidFill>
                  <a:srgbClr val="FF0000"/>
                </a:solidFill>
                <a:latin typeface="Merriweather" pitchFamily="34" charset="0"/>
                <a:ea typeface="Merriweather" pitchFamily="34" charset="-122"/>
                <a:cs typeface="Merriweather" pitchFamily="34" charset="-120"/>
              </a:rPr>
              <a:t>Will AI Language Translation Machines </a:t>
            </a:r>
          </a:p>
          <a:p>
            <a:pPr marL="0" indent="0" algn="ctr">
              <a:buNone/>
            </a:pPr>
            <a:r>
              <a:rPr lang="en-US" sz="4400" b="1" dirty="0">
                <a:solidFill>
                  <a:srgbClr val="FF0000"/>
                </a:solidFill>
                <a:latin typeface="Merriweather" pitchFamily="34" charset="0"/>
                <a:ea typeface="Merriweather" pitchFamily="34" charset="-122"/>
                <a:cs typeface="Merriweather" pitchFamily="34" charset="-120"/>
              </a:rPr>
              <a:t>Ever Replace Human Translators?</a:t>
            </a:r>
            <a:endParaRPr lang="en-US" sz="4400" dirty="0">
              <a:solidFill>
                <a:srgbClr val="FF0000"/>
              </a:solidFill>
            </a:endParaRPr>
          </a:p>
        </p:txBody>
      </p:sp>
      <p:sp>
        <p:nvSpPr>
          <p:cNvPr id="3" name="Text 1"/>
          <p:cNvSpPr/>
          <p:nvPr/>
        </p:nvSpPr>
        <p:spPr>
          <a:xfrm>
            <a:off x="592812" y="1752813"/>
            <a:ext cx="13444776" cy="2540318"/>
          </a:xfrm>
          <a:prstGeom prst="rect">
            <a:avLst/>
          </a:prstGeom>
          <a:noFill/>
          <a:ln/>
        </p:spPr>
        <p:txBody>
          <a:bodyPr wrap="square" lIns="0" tIns="0" rIns="0" bIns="0" rtlCol="0" anchor="t"/>
          <a:lstStyle/>
          <a:p>
            <a:pPr marL="0" indent="0" algn="just">
              <a:lnSpc>
                <a:spcPts val="3300"/>
              </a:lnSpc>
              <a:buNone/>
            </a:pPr>
            <a:r>
              <a:rPr lang="en-US" sz="2650" dirty="0">
                <a:solidFill>
                  <a:srgbClr val="F5F0F0"/>
                </a:solidFill>
                <a:latin typeface="Merriweather" pitchFamily="34" charset="0"/>
                <a:ea typeface="Merriweather" pitchFamily="34" charset="-122"/>
                <a:cs typeface="Merriweather" pitchFamily="34" charset="-120"/>
              </a:rPr>
              <a:t>  Even as AI advances, it's unlikely to replace conventional language learning and human translators entirely. Regardless of how much translation technology evolves, languages themselves are what's important. They rely on specific grammar rules and nuanced structures. Ultimately, even the most accessible language families are fairly abstract. The human factor is always going to play a significant role in language learning. </a:t>
            </a:r>
            <a:endParaRPr lang="en-US" sz="2650" dirty="0"/>
          </a:p>
        </p:txBody>
      </p:sp>
      <p:sp>
        <p:nvSpPr>
          <p:cNvPr id="4" name="Text 2"/>
          <p:cNvSpPr/>
          <p:nvPr/>
        </p:nvSpPr>
        <p:spPr>
          <a:xfrm>
            <a:off x="592812" y="4736396"/>
            <a:ext cx="13444776" cy="2963704"/>
          </a:xfrm>
          <a:prstGeom prst="rect">
            <a:avLst/>
          </a:prstGeom>
          <a:noFill/>
          <a:ln/>
        </p:spPr>
        <p:txBody>
          <a:bodyPr wrap="square" lIns="0" tIns="0" rIns="0" bIns="0" rtlCol="0" anchor="t"/>
          <a:lstStyle/>
          <a:p>
            <a:pPr marL="0" indent="0" algn="just">
              <a:lnSpc>
                <a:spcPts val="3300"/>
              </a:lnSpc>
              <a:buNone/>
            </a:pPr>
            <a:r>
              <a:rPr lang="en-US" sz="2650" dirty="0">
                <a:solidFill>
                  <a:srgbClr val="F5F0F0"/>
                </a:solidFill>
                <a:latin typeface="Merriweather" pitchFamily="34" charset="0"/>
                <a:ea typeface="Merriweather" pitchFamily="34" charset="-122"/>
                <a:cs typeface="Merriweather" pitchFamily="34" charset="-120"/>
              </a:rPr>
              <a:t>The same logic applies to the translation sector. AI-powered translations are increasingly reliable, but there's still a margin for error that necessities the input of human translators. At a bare minimum, proofreaders are required to review any </a:t>
            </a:r>
            <a:r>
              <a:rPr lang="en-US" sz="2650" u="sng" dirty="0">
                <a:solidFill>
                  <a:srgbClr val="609DFF"/>
                </a:solidFill>
                <a:latin typeface="Merriweather" pitchFamily="34" charset="0"/>
                <a:ea typeface="Merriweather" pitchFamily="34" charset="-122"/>
                <a:cs typeface="Merriweather" pitchFamily="34" charset="-120"/>
                <a:hlinkClick r:id="rId3">
                  <a:extLst>
                    <a:ext uri="{A12FA001-AC4F-418D-AE19-62706E023703}">
                      <ahyp:hlinkClr xmlns:ahyp="http://schemas.microsoft.com/office/drawing/2018/hyperlinkcolor" val="tx"/>
                    </a:ext>
                  </a:extLst>
                </a:hlinkClick>
              </a:rPr>
              <a:t>machine translations</a:t>
            </a:r>
            <a:r>
              <a:rPr lang="en-US" sz="2650" dirty="0">
                <a:solidFill>
                  <a:srgbClr val="F5F0F0"/>
                </a:solidFill>
                <a:latin typeface="Merriweather" pitchFamily="34" charset="0"/>
                <a:ea typeface="Merriweather" pitchFamily="34" charset="-122"/>
                <a:cs typeface="Merriweather" pitchFamily="34" charset="-120"/>
              </a:rPr>
              <a:t>. Depending on the end user, extensive editing may be called for. AI language translation may lighten the load for human translators, but it's merely changing the way translators work, rather than pushing them out of a job.</a:t>
            </a:r>
            <a:endParaRPr lang="en-US" sz="2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0680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Advantages of AI-Powered Translation</a:t>
            </a:r>
            <a:endParaRPr lang="en-US" sz="4450" dirty="0"/>
          </a:p>
        </p:txBody>
      </p:sp>
      <p:sp>
        <p:nvSpPr>
          <p:cNvPr id="4" name="Shape 1"/>
          <p:cNvSpPr/>
          <p:nvPr/>
        </p:nvSpPr>
        <p:spPr>
          <a:xfrm>
            <a:off x="6280190" y="3119676"/>
            <a:ext cx="396835" cy="396835"/>
          </a:xfrm>
          <a:prstGeom prst="roundRect">
            <a:avLst>
              <a:gd name="adj" fmla="val 8574"/>
            </a:avLst>
          </a:prstGeom>
          <a:solidFill>
            <a:srgbClr val="3A3B3C"/>
          </a:solidFill>
          <a:ln/>
        </p:spPr>
      </p:sp>
      <p:sp>
        <p:nvSpPr>
          <p:cNvPr id="5" name="Text 2"/>
          <p:cNvSpPr/>
          <p:nvPr/>
        </p:nvSpPr>
        <p:spPr>
          <a:xfrm>
            <a:off x="6903839" y="311967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Speed</a:t>
            </a:r>
            <a:endParaRPr lang="en-US" sz="2200" dirty="0"/>
          </a:p>
        </p:txBody>
      </p:sp>
      <p:sp>
        <p:nvSpPr>
          <p:cNvPr id="6" name="Text 3"/>
          <p:cNvSpPr/>
          <p:nvPr/>
        </p:nvSpPr>
        <p:spPr>
          <a:xfrm>
            <a:off x="6903839" y="3610094"/>
            <a:ext cx="3041213" cy="1451610"/>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AI translates vast amounts of text in seconds, far outperforming human translators.</a:t>
            </a:r>
            <a:endParaRPr lang="en-US" sz="1750" dirty="0"/>
          </a:p>
        </p:txBody>
      </p:sp>
      <p:sp>
        <p:nvSpPr>
          <p:cNvPr id="7" name="Shape 4"/>
          <p:cNvSpPr/>
          <p:nvPr/>
        </p:nvSpPr>
        <p:spPr>
          <a:xfrm>
            <a:off x="10171867" y="3119676"/>
            <a:ext cx="396835" cy="396835"/>
          </a:xfrm>
          <a:prstGeom prst="roundRect">
            <a:avLst>
              <a:gd name="adj" fmla="val 8574"/>
            </a:avLst>
          </a:prstGeom>
          <a:solidFill>
            <a:srgbClr val="3A3B3C"/>
          </a:solidFill>
          <a:ln/>
        </p:spPr>
      </p:sp>
      <p:sp>
        <p:nvSpPr>
          <p:cNvPr id="8" name="Text 5"/>
          <p:cNvSpPr/>
          <p:nvPr/>
        </p:nvSpPr>
        <p:spPr>
          <a:xfrm>
            <a:off x="10795516" y="311967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Reliability</a:t>
            </a:r>
            <a:endParaRPr lang="en-US" sz="2200" dirty="0"/>
          </a:p>
        </p:txBody>
      </p:sp>
      <p:sp>
        <p:nvSpPr>
          <p:cNvPr id="9" name="Text 6"/>
          <p:cNvSpPr/>
          <p:nvPr/>
        </p:nvSpPr>
        <p:spPr>
          <a:xfrm>
            <a:off x="10795516" y="3610094"/>
            <a:ext cx="3041213"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Maintains unchanging terminology and style across large documents.</a:t>
            </a:r>
            <a:endParaRPr lang="en-US" sz="1750" dirty="0"/>
          </a:p>
        </p:txBody>
      </p:sp>
      <p:sp>
        <p:nvSpPr>
          <p:cNvPr id="10" name="Shape 7"/>
          <p:cNvSpPr/>
          <p:nvPr/>
        </p:nvSpPr>
        <p:spPr>
          <a:xfrm>
            <a:off x="6280190" y="5543669"/>
            <a:ext cx="396835" cy="396835"/>
          </a:xfrm>
          <a:prstGeom prst="roundRect">
            <a:avLst>
              <a:gd name="adj" fmla="val 8574"/>
            </a:avLst>
          </a:prstGeom>
          <a:solidFill>
            <a:srgbClr val="3A3B3C"/>
          </a:solidFill>
          <a:ln/>
        </p:spPr>
      </p:sp>
      <p:sp>
        <p:nvSpPr>
          <p:cNvPr id="11" name="Text 8"/>
          <p:cNvSpPr/>
          <p:nvPr/>
        </p:nvSpPr>
        <p:spPr>
          <a:xfrm>
            <a:off x="6903839" y="554366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Cost-Effective</a:t>
            </a:r>
            <a:endParaRPr lang="en-US" sz="2200" dirty="0"/>
          </a:p>
        </p:txBody>
      </p:sp>
      <p:sp>
        <p:nvSpPr>
          <p:cNvPr id="12" name="Text 9"/>
          <p:cNvSpPr/>
          <p:nvPr/>
        </p:nvSpPr>
        <p:spPr>
          <a:xfrm>
            <a:off x="6903839" y="6034088"/>
            <a:ext cx="3041213" cy="72580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Reduces translation costs for businesses and individuals.</a:t>
            </a:r>
            <a:endParaRPr lang="en-US" sz="1750" dirty="0"/>
          </a:p>
        </p:txBody>
      </p:sp>
      <p:sp>
        <p:nvSpPr>
          <p:cNvPr id="13" name="Shape 10"/>
          <p:cNvSpPr/>
          <p:nvPr/>
        </p:nvSpPr>
        <p:spPr>
          <a:xfrm>
            <a:off x="10171867" y="5543669"/>
            <a:ext cx="396835" cy="396835"/>
          </a:xfrm>
          <a:prstGeom prst="roundRect">
            <a:avLst>
              <a:gd name="adj" fmla="val 8574"/>
            </a:avLst>
          </a:prstGeom>
          <a:solidFill>
            <a:srgbClr val="3A3B3C"/>
          </a:solidFill>
          <a:ln/>
        </p:spPr>
      </p:sp>
      <p:sp>
        <p:nvSpPr>
          <p:cNvPr id="14" name="Text 11"/>
          <p:cNvSpPr/>
          <p:nvPr/>
        </p:nvSpPr>
        <p:spPr>
          <a:xfrm>
            <a:off x="10795516" y="554366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Accessibility</a:t>
            </a:r>
            <a:endParaRPr lang="en-US" sz="2200" dirty="0"/>
          </a:p>
        </p:txBody>
      </p:sp>
      <p:sp>
        <p:nvSpPr>
          <p:cNvPr id="15" name="Text 12"/>
          <p:cNvSpPr/>
          <p:nvPr/>
        </p:nvSpPr>
        <p:spPr>
          <a:xfrm>
            <a:off x="10795516" y="6034088"/>
            <a:ext cx="3041213"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Makes translation available to a wider audience through mobile apps.</a:t>
            </a:r>
            <a:endParaRPr lang="en-US" sz="1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215913" y="374213"/>
            <a:ext cx="6957298" cy="440055"/>
          </a:xfrm>
          <a:prstGeom prst="rect">
            <a:avLst/>
          </a:prstGeom>
          <a:noFill/>
          <a:ln/>
        </p:spPr>
        <p:txBody>
          <a:bodyPr wrap="none" lIns="0" tIns="0" rIns="0" bIns="0" rtlCol="0" anchor="t"/>
          <a:lstStyle/>
          <a:p>
            <a:pPr marL="0" indent="0" algn="ctr">
              <a:lnSpc>
                <a:spcPts val="3450"/>
              </a:lnSpc>
              <a:buNone/>
            </a:pPr>
            <a:r>
              <a:rPr lang="en-US" sz="3200" b="1" dirty="0">
                <a:solidFill>
                  <a:srgbClr val="F44444"/>
                </a:solidFill>
                <a:latin typeface="Merriweather" pitchFamily="34" charset="0"/>
                <a:ea typeface="Merriweather" pitchFamily="34" charset="-122"/>
                <a:cs typeface="Merriweather" pitchFamily="34" charset="-120"/>
              </a:rPr>
              <a:t>Are AI Translations Completely Reliable?</a:t>
            </a:r>
            <a:endParaRPr lang="en-US" sz="3200" dirty="0"/>
          </a:p>
        </p:txBody>
      </p:sp>
      <p:sp>
        <p:nvSpPr>
          <p:cNvPr id="3" name="Text 1"/>
          <p:cNvSpPr/>
          <p:nvPr/>
        </p:nvSpPr>
        <p:spPr>
          <a:xfrm>
            <a:off x="616148" y="1166336"/>
            <a:ext cx="13398103" cy="1320165"/>
          </a:xfrm>
          <a:prstGeom prst="rect">
            <a:avLst/>
          </a:prstGeom>
          <a:noFill/>
          <a:ln/>
        </p:spPr>
        <p:txBody>
          <a:bodyPr wrap="square" lIns="0" tIns="0" rIns="0" bIns="0" rtlCol="0" anchor="t"/>
          <a:lstStyle/>
          <a:p>
            <a:pPr marL="0" indent="0" algn="just">
              <a:lnSpc>
                <a:spcPts val="3450"/>
              </a:lnSpc>
              <a:buNone/>
            </a:pPr>
            <a:r>
              <a:rPr lang="en-US" sz="2750" dirty="0">
                <a:solidFill>
                  <a:srgbClr val="F5F0F0"/>
                </a:solidFill>
                <a:latin typeface="Merriweather" pitchFamily="34" charset="0"/>
                <a:ea typeface="Merriweather" pitchFamily="34" charset="-122"/>
                <a:cs typeface="Merriweather" pitchFamily="34" charset="-120"/>
              </a:rPr>
              <a:t> Nobody can argue against how increasingly reliable AI translations are becoming. However, we're not yet at a point where AI translations can wholly replace human translators. </a:t>
            </a:r>
            <a:endParaRPr lang="en-US" sz="2750" dirty="0"/>
          </a:p>
        </p:txBody>
      </p:sp>
      <p:sp>
        <p:nvSpPr>
          <p:cNvPr id="4" name="Text 2"/>
          <p:cNvSpPr/>
          <p:nvPr/>
        </p:nvSpPr>
        <p:spPr>
          <a:xfrm>
            <a:off x="616148" y="2750582"/>
            <a:ext cx="13398103" cy="1320165"/>
          </a:xfrm>
          <a:prstGeom prst="rect">
            <a:avLst/>
          </a:prstGeom>
          <a:noFill/>
          <a:ln/>
        </p:spPr>
        <p:txBody>
          <a:bodyPr wrap="square" lIns="0" tIns="0" rIns="0" bIns="0" rtlCol="0" anchor="t"/>
          <a:lstStyle/>
          <a:p>
            <a:pPr marL="0" indent="0" algn="just">
              <a:lnSpc>
                <a:spcPts val="3450"/>
              </a:lnSpc>
              <a:buNone/>
            </a:pPr>
            <a:r>
              <a:rPr lang="en-US" sz="2750" dirty="0">
                <a:solidFill>
                  <a:srgbClr val="F5F0F0"/>
                </a:solidFill>
                <a:latin typeface="Merriweather" pitchFamily="34" charset="0"/>
                <a:ea typeface="Merriweather" pitchFamily="34" charset="-122"/>
                <a:cs typeface="Merriweather" pitchFamily="34" charset="-120"/>
              </a:rPr>
              <a:t> </a:t>
            </a:r>
            <a:r>
              <a:rPr lang="en-US" sz="2750" dirty="0">
                <a:solidFill>
                  <a:srgbClr val="F5F0F0"/>
                </a:solidFill>
                <a:latin typeface="Merriweather" pitchFamily="34" charset="0"/>
              </a:rPr>
              <a:t>With a typical language translation machine, accuracy is incredibly high. However, if something's not 100% perfect, it can't be relied upon for high-stakes communications</a:t>
            </a:r>
            <a:r>
              <a:rPr lang="en-US" sz="2750" dirty="0">
                <a:solidFill>
                  <a:srgbClr val="F5F0F0"/>
                </a:solidFill>
                <a:latin typeface="Merriweather" pitchFamily="34" charset="0"/>
                <a:ea typeface="Merriweather" pitchFamily="34" charset="-122"/>
                <a:cs typeface="Merriweather" pitchFamily="34" charset="-120"/>
              </a:rPr>
              <a:t>. </a:t>
            </a:r>
            <a:endParaRPr lang="en-US" sz="2750" dirty="0"/>
          </a:p>
        </p:txBody>
      </p:sp>
      <p:sp>
        <p:nvSpPr>
          <p:cNvPr id="5" name="Text 3"/>
          <p:cNvSpPr/>
          <p:nvPr/>
        </p:nvSpPr>
        <p:spPr>
          <a:xfrm>
            <a:off x="616148" y="4334828"/>
            <a:ext cx="13398103" cy="1320165"/>
          </a:xfrm>
          <a:prstGeom prst="rect">
            <a:avLst/>
          </a:prstGeom>
          <a:noFill/>
          <a:ln/>
        </p:spPr>
        <p:txBody>
          <a:bodyPr wrap="square" lIns="0" tIns="0" rIns="0" bIns="0" rtlCol="0" anchor="t"/>
          <a:lstStyle/>
          <a:p>
            <a:pPr marL="0" indent="0" algn="just">
              <a:lnSpc>
                <a:spcPts val="3450"/>
              </a:lnSpc>
              <a:buNone/>
            </a:pPr>
            <a:r>
              <a:rPr lang="en-US" sz="2750" dirty="0">
                <a:solidFill>
                  <a:srgbClr val="F5F0F0"/>
                </a:solidFill>
                <a:latin typeface="Merriweather" pitchFamily="34" charset="0"/>
                <a:ea typeface="Merriweather" pitchFamily="34" charset="-122"/>
                <a:cs typeface="Merriweather" pitchFamily="34" charset="-120"/>
              </a:rPr>
              <a:t> In the international business sector, there's no room for misunderstandings. What's more, diplomatic channels need to have a clear grasp of the nuances of foreign languages to maintain successful correspondence. </a:t>
            </a:r>
            <a:endParaRPr lang="en-US" sz="2750" dirty="0"/>
          </a:p>
        </p:txBody>
      </p:sp>
      <p:sp>
        <p:nvSpPr>
          <p:cNvPr id="6" name="Text 4"/>
          <p:cNvSpPr/>
          <p:nvPr/>
        </p:nvSpPr>
        <p:spPr>
          <a:xfrm>
            <a:off x="616148" y="5919073"/>
            <a:ext cx="13398103" cy="1760220"/>
          </a:xfrm>
          <a:prstGeom prst="rect">
            <a:avLst/>
          </a:prstGeom>
          <a:noFill/>
          <a:ln/>
        </p:spPr>
        <p:txBody>
          <a:bodyPr wrap="square" lIns="0" tIns="0" rIns="0" bIns="0" rtlCol="0" anchor="t"/>
          <a:lstStyle/>
          <a:p>
            <a:pPr marL="0" indent="0" algn="just">
              <a:lnSpc>
                <a:spcPts val="3450"/>
              </a:lnSpc>
              <a:buNone/>
            </a:pPr>
            <a:r>
              <a:rPr lang="en-US" sz="2750" dirty="0">
                <a:solidFill>
                  <a:srgbClr val="F5F0F0"/>
                </a:solidFill>
                <a:latin typeface="Merriweather" pitchFamily="34" charset="0"/>
                <a:ea typeface="Merriweather" pitchFamily="34" charset="-122"/>
                <a:cs typeface="Merriweather" pitchFamily="34" charset="-120"/>
              </a:rPr>
              <a:t> In many cases, AI language learning software can be used to provide a reliable first draft of translations. However, face-to-face exchanges and critical communications still need to be managed and overseen by human translators and expert linguists.</a:t>
            </a:r>
            <a:endParaRPr lang="en-US" sz="2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834628"/>
            <a:ext cx="7644527"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Challenges in AI Translation</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sp>
        <p:nvSpPr>
          <p:cNvPr id="4" name="Text 1"/>
          <p:cNvSpPr/>
          <p:nvPr/>
        </p:nvSpPr>
        <p:spPr>
          <a:xfrm>
            <a:off x="4005501" y="2585680"/>
            <a:ext cx="97869" cy="453509"/>
          </a:xfrm>
          <a:prstGeom prst="rect">
            <a:avLst/>
          </a:prstGeom>
          <a:noFill/>
          <a:ln/>
        </p:spPr>
        <p:txBody>
          <a:bodyPr wrap="none" lIns="0" tIns="0" rIns="0" bIns="0" rtlCol="0" anchor="t"/>
          <a:lstStyle/>
          <a:p>
            <a:pPr marL="0" indent="0" algn="ctr">
              <a:lnSpc>
                <a:spcPts val="3550"/>
              </a:lnSpc>
              <a:buNone/>
            </a:pPr>
            <a:r>
              <a:rPr lang="en-US" sz="2200" dirty="0">
                <a:solidFill>
                  <a:srgbClr val="CFCBBF"/>
                </a:solidFill>
                <a:latin typeface="Prata" pitchFamily="34" charset="0"/>
                <a:ea typeface="Prata" pitchFamily="34" charset="-122"/>
                <a:cs typeface="Prata" pitchFamily="34" charset="-120"/>
              </a:rPr>
              <a:t>1</a:t>
            </a:r>
            <a:endParaRPr lang="en-US" sz="2200" dirty="0"/>
          </a:p>
        </p:txBody>
      </p:sp>
      <p:sp>
        <p:nvSpPr>
          <p:cNvPr id="5" name="Text 2"/>
          <p:cNvSpPr/>
          <p:nvPr/>
        </p:nvSpPr>
        <p:spPr>
          <a:xfrm>
            <a:off x="5088255" y="2223849"/>
            <a:ext cx="3041452"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Idiomatic Expressions</a:t>
            </a:r>
            <a:endParaRPr lang="en-US" sz="2200" dirty="0"/>
          </a:p>
        </p:txBody>
      </p:sp>
      <p:sp>
        <p:nvSpPr>
          <p:cNvPr id="6" name="Text 3"/>
          <p:cNvSpPr/>
          <p:nvPr/>
        </p:nvSpPr>
        <p:spPr>
          <a:xfrm>
            <a:off x="5088255" y="2714268"/>
            <a:ext cx="4371023" cy="362903"/>
          </a:xfrm>
          <a:prstGeom prst="rect">
            <a:avLst/>
          </a:prstGeom>
          <a:noFill/>
          <a:ln/>
        </p:spPr>
        <p:txBody>
          <a:bodyPr wrap="non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AI struggles with culture-specific phrases.</a:t>
            </a:r>
            <a:endParaRPr lang="en-US" sz="1750" dirty="0"/>
          </a:p>
        </p:txBody>
      </p:sp>
      <p:sp>
        <p:nvSpPr>
          <p:cNvPr id="7" name="Shape 4"/>
          <p:cNvSpPr/>
          <p:nvPr/>
        </p:nvSpPr>
        <p:spPr>
          <a:xfrm>
            <a:off x="4918115" y="3317081"/>
            <a:ext cx="8861822" cy="15240"/>
          </a:xfrm>
          <a:prstGeom prst="roundRect">
            <a:avLst>
              <a:gd name="adj" fmla="val 223256"/>
            </a:avLst>
          </a:prstGeom>
          <a:solidFill>
            <a:srgbClr val="535455"/>
          </a:solidFill>
          <a:ln/>
        </p:spPr>
      </p:sp>
      <p:pic>
        <p:nvPicPr>
          <p:cNvPr id="8" name="Image 1" descr="preencoded.png"/>
          <p:cNvPicPr>
            <a:picLocks noChangeAspect="1"/>
          </p:cNvPicPr>
          <p:nvPr/>
        </p:nvPicPr>
        <p:blipFill>
          <a:blip r:embed="rId4"/>
          <a:stretch>
            <a:fillRect/>
          </a:stretch>
        </p:blipFill>
        <p:spPr>
          <a:xfrm>
            <a:off x="2440424" y="3360658"/>
            <a:ext cx="3228022" cy="1306949"/>
          </a:xfrm>
          <a:prstGeom prst="rect">
            <a:avLst/>
          </a:prstGeom>
        </p:spPr>
      </p:pic>
      <p:sp>
        <p:nvSpPr>
          <p:cNvPr id="9" name="Text 5"/>
          <p:cNvSpPr/>
          <p:nvPr/>
        </p:nvSpPr>
        <p:spPr>
          <a:xfrm>
            <a:off x="3967520" y="3787378"/>
            <a:ext cx="173712" cy="453509"/>
          </a:xfrm>
          <a:prstGeom prst="rect">
            <a:avLst/>
          </a:prstGeom>
          <a:noFill/>
          <a:ln/>
        </p:spPr>
        <p:txBody>
          <a:bodyPr wrap="none" lIns="0" tIns="0" rIns="0" bIns="0" rtlCol="0" anchor="t"/>
          <a:lstStyle/>
          <a:p>
            <a:pPr marL="0" indent="0" algn="ctr">
              <a:lnSpc>
                <a:spcPts val="3550"/>
              </a:lnSpc>
              <a:buNone/>
            </a:pPr>
            <a:r>
              <a:rPr lang="en-US" sz="2200" dirty="0">
                <a:solidFill>
                  <a:srgbClr val="CFCBBF"/>
                </a:solidFill>
                <a:latin typeface="Prata" pitchFamily="34" charset="0"/>
                <a:ea typeface="Prata" pitchFamily="34" charset="-122"/>
                <a:cs typeface="Prata" pitchFamily="34" charset="-120"/>
              </a:rPr>
              <a:t>2</a:t>
            </a:r>
            <a:endParaRPr lang="en-US" sz="2200" dirty="0"/>
          </a:p>
        </p:txBody>
      </p:sp>
      <p:sp>
        <p:nvSpPr>
          <p:cNvPr id="10" name="Text 6"/>
          <p:cNvSpPr/>
          <p:nvPr/>
        </p:nvSpPr>
        <p:spPr>
          <a:xfrm>
            <a:off x="5895261" y="35874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Context Sensitivity</a:t>
            </a:r>
            <a:endParaRPr lang="en-US" sz="2200" dirty="0"/>
          </a:p>
        </p:txBody>
      </p:sp>
      <p:sp>
        <p:nvSpPr>
          <p:cNvPr id="11" name="Text 7"/>
          <p:cNvSpPr/>
          <p:nvPr/>
        </p:nvSpPr>
        <p:spPr>
          <a:xfrm>
            <a:off x="5895261" y="4077891"/>
            <a:ext cx="4798576" cy="362903"/>
          </a:xfrm>
          <a:prstGeom prst="rect">
            <a:avLst/>
          </a:prstGeom>
          <a:noFill/>
          <a:ln/>
        </p:spPr>
        <p:txBody>
          <a:bodyPr wrap="non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Misinterpretation of context can lead to errors.</a:t>
            </a:r>
            <a:endParaRPr lang="en-US" sz="1750" dirty="0"/>
          </a:p>
        </p:txBody>
      </p:sp>
      <p:sp>
        <p:nvSpPr>
          <p:cNvPr id="12" name="Shape 8"/>
          <p:cNvSpPr/>
          <p:nvPr/>
        </p:nvSpPr>
        <p:spPr>
          <a:xfrm>
            <a:off x="5725120" y="4680704"/>
            <a:ext cx="8054816" cy="15240"/>
          </a:xfrm>
          <a:prstGeom prst="roundRect">
            <a:avLst>
              <a:gd name="adj" fmla="val 223256"/>
            </a:avLst>
          </a:prstGeom>
          <a:solidFill>
            <a:srgbClr val="535455"/>
          </a:solidFill>
          <a:ln/>
        </p:spPr>
      </p:sp>
      <p:pic>
        <p:nvPicPr>
          <p:cNvPr id="13" name="Image 2" descr="preencoded.png"/>
          <p:cNvPicPr>
            <a:picLocks noChangeAspect="1"/>
          </p:cNvPicPr>
          <p:nvPr/>
        </p:nvPicPr>
        <p:blipFill>
          <a:blip r:embed="rId5"/>
          <a:stretch>
            <a:fillRect/>
          </a:stretch>
        </p:blipFill>
        <p:spPr>
          <a:xfrm>
            <a:off x="1633418" y="4724281"/>
            <a:ext cx="4842034" cy="1306949"/>
          </a:xfrm>
          <a:prstGeom prst="rect">
            <a:avLst/>
          </a:prstGeom>
        </p:spPr>
      </p:pic>
      <p:sp>
        <p:nvSpPr>
          <p:cNvPr id="14" name="Text 9"/>
          <p:cNvSpPr/>
          <p:nvPr/>
        </p:nvSpPr>
        <p:spPr>
          <a:xfrm>
            <a:off x="3966567" y="5151001"/>
            <a:ext cx="175736" cy="453509"/>
          </a:xfrm>
          <a:prstGeom prst="rect">
            <a:avLst/>
          </a:prstGeom>
          <a:noFill/>
          <a:ln/>
        </p:spPr>
        <p:txBody>
          <a:bodyPr wrap="none" lIns="0" tIns="0" rIns="0" bIns="0" rtlCol="0" anchor="t"/>
          <a:lstStyle/>
          <a:p>
            <a:pPr marL="0" indent="0" algn="ctr">
              <a:lnSpc>
                <a:spcPts val="3550"/>
              </a:lnSpc>
              <a:buNone/>
            </a:pPr>
            <a:r>
              <a:rPr lang="en-US" sz="2200" dirty="0">
                <a:solidFill>
                  <a:srgbClr val="CFCBBF"/>
                </a:solidFill>
                <a:latin typeface="Prata" pitchFamily="34" charset="0"/>
                <a:ea typeface="Prata" pitchFamily="34" charset="-122"/>
                <a:cs typeface="Prata" pitchFamily="34" charset="-120"/>
              </a:rPr>
              <a:t>3</a:t>
            </a:r>
            <a:endParaRPr lang="en-US" sz="2200" dirty="0"/>
          </a:p>
        </p:txBody>
      </p:sp>
      <p:sp>
        <p:nvSpPr>
          <p:cNvPr id="15" name="Text 10"/>
          <p:cNvSpPr/>
          <p:nvPr/>
        </p:nvSpPr>
        <p:spPr>
          <a:xfrm>
            <a:off x="6702266" y="4951095"/>
            <a:ext cx="3350300"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Specialized Terminology</a:t>
            </a:r>
            <a:endParaRPr lang="en-US" sz="2200" dirty="0"/>
          </a:p>
        </p:txBody>
      </p:sp>
      <p:sp>
        <p:nvSpPr>
          <p:cNvPr id="16" name="Text 11"/>
          <p:cNvSpPr/>
          <p:nvPr/>
        </p:nvSpPr>
        <p:spPr>
          <a:xfrm>
            <a:off x="6702266" y="5441513"/>
            <a:ext cx="5157192" cy="362903"/>
          </a:xfrm>
          <a:prstGeom prst="rect">
            <a:avLst/>
          </a:prstGeom>
          <a:noFill/>
          <a:ln/>
        </p:spPr>
        <p:txBody>
          <a:bodyPr wrap="non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Technical jargon poses challenges for AI systems.</a:t>
            </a:r>
            <a:endParaRPr lang="en-US" sz="1750" dirty="0"/>
          </a:p>
        </p:txBody>
      </p:sp>
      <p:sp>
        <p:nvSpPr>
          <p:cNvPr id="17" name="Shape 12"/>
          <p:cNvSpPr/>
          <p:nvPr/>
        </p:nvSpPr>
        <p:spPr>
          <a:xfrm>
            <a:off x="6532126" y="6044327"/>
            <a:ext cx="7247811" cy="15240"/>
          </a:xfrm>
          <a:prstGeom prst="roundRect">
            <a:avLst>
              <a:gd name="adj" fmla="val 223256"/>
            </a:avLst>
          </a:prstGeom>
          <a:solidFill>
            <a:srgbClr val="535455"/>
          </a:solidFill>
          <a:ln/>
        </p:spPr>
      </p:sp>
      <p:pic>
        <p:nvPicPr>
          <p:cNvPr id="18" name="Image 3" descr="preencoded.png"/>
          <p:cNvPicPr>
            <a:picLocks noChangeAspect="1"/>
          </p:cNvPicPr>
          <p:nvPr/>
        </p:nvPicPr>
        <p:blipFill>
          <a:blip r:embed="rId6"/>
          <a:stretch>
            <a:fillRect/>
          </a:stretch>
        </p:blipFill>
        <p:spPr>
          <a:xfrm>
            <a:off x="826294" y="6087904"/>
            <a:ext cx="6456164" cy="1306949"/>
          </a:xfrm>
          <a:prstGeom prst="rect">
            <a:avLst/>
          </a:prstGeom>
        </p:spPr>
      </p:pic>
      <p:sp>
        <p:nvSpPr>
          <p:cNvPr id="19" name="Text 13"/>
          <p:cNvSpPr/>
          <p:nvPr/>
        </p:nvSpPr>
        <p:spPr>
          <a:xfrm>
            <a:off x="3971330" y="6514624"/>
            <a:ext cx="165854" cy="453509"/>
          </a:xfrm>
          <a:prstGeom prst="rect">
            <a:avLst/>
          </a:prstGeom>
          <a:noFill/>
          <a:ln/>
        </p:spPr>
        <p:txBody>
          <a:bodyPr wrap="none" lIns="0" tIns="0" rIns="0" bIns="0" rtlCol="0" anchor="t"/>
          <a:lstStyle/>
          <a:p>
            <a:pPr marL="0" indent="0" algn="ctr">
              <a:lnSpc>
                <a:spcPts val="3550"/>
              </a:lnSpc>
              <a:buNone/>
            </a:pPr>
            <a:r>
              <a:rPr lang="en-US" sz="2200" dirty="0">
                <a:solidFill>
                  <a:srgbClr val="CFCBBF"/>
                </a:solidFill>
                <a:latin typeface="Prata" pitchFamily="34" charset="0"/>
                <a:ea typeface="Prata" pitchFamily="34" charset="-122"/>
                <a:cs typeface="Prata" pitchFamily="34" charset="-120"/>
              </a:rPr>
              <a:t>4</a:t>
            </a:r>
            <a:endParaRPr lang="en-US" sz="2200" dirty="0"/>
          </a:p>
        </p:txBody>
      </p:sp>
      <p:sp>
        <p:nvSpPr>
          <p:cNvPr id="20" name="Text 14"/>
          <p:cNvSpPr/>
          <p:nvPr/>
        </p:nvSpPr>
        <p:spPr>
          <a:xfrm>
            <a:off x="7509272" y="63147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CBBF"/>
                </a:solidFill>
                <a:latin typeface="Prata" pitchFamily="34" charset="0"/>
                <a:ea typeface="Prata" pitchFamily="34" charset="-122"/>
                <a:cs typeface="Prata" pitchFamily="34" charset="-120"/>
              </a:rPr>
              <a:t>Emotional Tone</a:t>
            </a:r>
            <a:endParaRPr lang="en-US" sz="2200" dirty="0"/>
          </a:p>
        </p:txBody>
      </p:sp>
      <p:sp>
        <p:nvSpPr>
          <p:cNvPr id="21" name="Text 15"/>
          <p:cNvSpPr/>
          <p:nvPr/>
        </p:nvSpPr>
        <p:spPr>
          <a:xfrm>
            <a:off x="7509272" y="6805136"/>
            <a:ext cx="4716661" cy="362903"/>
          </a:xfrm>
          <a:prstGeom prst="rect">
            <a:avLst/>
          </a:prstGeom>
          <a:noFill/>
          <a:ln/>
        </p:spPr>
        <p:txBody>
          <a:bodyPr wrap="none" lIns="0" tIns="0" rIns="0" bIns="0" rtlCol="0" anchor="t"/>
          <a:lstStyle/>
          <a:p>
            <a:pPr marL="0" indent="0" algn="l">
              <a:lnSpc>
                <a:spcPts val="2850"/>
              </a:lnSpc>
              <a:buNone/>
            </a:pPr>
            <a:r>
              <a:rPr lang="en-US" sz="1750" dirty="0">
                <a:solidFill>
                  <a:srgbClr val="CFCBBF"/>
                </a:solidFill>
                <a:latin typeface="Raleway" pitchFamily="34" charset="0"/>
                <a:ea typeface="Raleway" pitchFamily="34" charset="-122"/>
                <a:cs typeface="Raleway" pitchFamily="34" charset="-120"/>
              </a:rPr>
              <a:t>Capturing tone and emotion remains difficult.</a:t>
            </a:r>
            <a:endParaRPr lang="en-US" sz="1750"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929</Words>
  <Application>Microsoft Office PowerPoint</Application>
  <PresentationFormat>Custom</PresentationFormat>
  <Paragraphs>61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Merriweather</vt:lpstr>
      <vt:lpstr>Raleway</vt:lpstr>
      <vt:lpstr>Arial</vt:lpstr>
      <vt:lpstr>Prata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ahmed alani</cp:lastModifiedBy>
  <cp:revision>3</cp:revision>
  <dcterms:created xsi:type="dcterms:W3CDTF">2025-01-10T18:51:07Z</dcterms:created>
  <dcterms:modified xsi:type="dcterms:W3CDTF">2025-02-04T08:16:40Z</dcterms:modified>
</cp:coreProperties>
</file>