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10"/>
  </p:notesMasterIdLst>
  <p:sldIdLst>
    <p:sldId id="271" r:id="rId3"/>
    <p:sldId id="256" r:id="rId4"/>
    <p:sldId id="269" r:id="rId5"/>
    <p:sldId id="260" r:id="rId6"/>
    <p:sldId id="266" r:id="rId7"/>
    <p:sldId id="268" r:id="rId8"/>
    <p:sldId id="27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C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81" d="100"/>
          <a:sy n="81" d="100"/>
        </p:scale>
        <p:origin x="12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theme" Target="theme/theme1.xml" /><Relationship Id="rId3" Type="http://schemas.openxmlformats.org/officeDocument/2006/relationships/slide" Target="slides/slide1.xml" /><Relationship Id="rId7" Type="http://schemas.openxmlformats.org/officeDocument/2006/relationships/slide" Target="slides/slide5.xml" /><Relationship Id="rId12" Type="http://schemas.openxmlformats.org/officeDocument/2006/relationships/viewProps" Target="viewProps.xml" /><Relationship Id="rId2" Type="http://schemas.openxmlformats.org/officeDocument/2006/relationships/slideMaster" Target="slideMasters/slideMaster2.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presProps" Target="presProps.xml" /><Relationship Id="rId5" Type="http://schemas.openxmlformats.org/officeDocument/2006/relationships/slide" Target="slides/slide3.xml" /><Relationship Id="rId10" Type="http://schemas.openxmlformats.org/officeDocument/2006/relationships/notesMaster" Target="notesMasters/notesMaster1.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33BA70-FF7A-4FDB-AD35-09E56CF544C2}" type="datetimeFigureOut">
              <a:rPr lang="en-GB" smtClean="0"/>
              <a:t>04/02/2025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84034A-8A0F-4789-B143-011BC9A8F17A}" type="slidenum">
              <a:rPr lang="en-GB" smtClean="0"/>
              <a:t>‹#›</a:t>
            </a:fld>
            <a:endParaRPr lang="en-GB"/>
          </a:p>
        </p:txBody>
      </p:sp>
    </p:spTree>
    <p:extLst>
      <p:ext uri="{BB962C8B-B14F-4D97-AF65-F5344CB8AC3E}">
        <p14:creationId xmlns:p14="http://schemas.microsoft.com/office/powerpoint/2010/main" val="1889319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@SPryke2</a:t>
            </a:r>
          </a:p>
        </p:txBody>
      </p:sp>
      <p:sp>
        <p:nvSpPr>
          <p:cNvPr id="4" name="Slide Number Placeholder 3"/>
          <p:cNvSpPr>
            <a:spLocks noGrp="1"/>
          </p:cNvSpPr>
          <p:nvPr>
            <p:ph type="sldNum" sz="quarter" idx="10"/>
          </p:nvPr>
        </p:nvSpPr>
        <p:spPr/>
        <p:txBody>
          <a:bodyPr/>
          <a:lstStyle/>
          <a:p>
            <a:fld id="{0D84034A-8A0F-4789-B143-011BC9A8F17A}" type="slidenum">
              <a:rPr lang="en-GB" smtClean="0"/>
              <a:t>2</a:t>
            </a:fld>
            <a:endParaRPr lang="en-GB"/>
          </a:p>
        </p:txBody>
      </p:sp>
    </p:spTree>
    <p:extLst>
      <p:ext uri="{BB962C8B-B14F-4D97-AF65-F5344CB8AC3E}">
        <p14:creationId xmlns:p14="http://schemas.microsoft.com/office/powerpoint/2010/main" val="152953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2.xml" /></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2.xml" /></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2.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10558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647958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2188257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1973471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3731046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813462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CD913FBC-86BC-4AD7-B81F-F935521B732D}" type="datetimeFigureOut">
              <a:rPr lang="en-GB" smtClean="0"/>
              <a:t>04/02/2025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3397876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CD913FBC-86BC-4AD7-B81F-F935521B732D}" type="datetimeFigureOut">
              <a:rPr lang="en-GB" smtClean="0"/>
              <a:t>04/02/2025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2064044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CD913FBC-86BC-4AD7-B81F-F935521B732D}" type="datetimeFigureOut">
              <a:rPr lang="en-GB" smtClean="0"/>
              <a:t>04/02/2025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2073816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13FBC-86BC-4AD7-B81F-F935521B732D}" type="datetimeFigureOut">
              <a:rPr lang="en-GB" smtClean="0"/>
              <a:t>04/02/2025</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13984236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CD913FBC-86BC-4AD7-B81F-F935521B732D}" type="datetimeFigureOut">
              <a:rPr lang="en-GB" smtClean="0"/>
              <a:t>04/02/2025</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168930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32653296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ar-SA"/>
              <a:t>انقر فوق الأيقونة لإضافة صورة</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CD913FBC-86BC-4AD7-B81F-F935521B732D}" type="datetimeFigureOut">
              <a:rPr lang="en-GB" smtClean="0"/>
              <a:t>04/02/2025</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10976726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CD913FBC-86BC-4AD7-B81F-F935521B732D}" type="datetimeFigureOut">
              <a:rPr lang="en-GB" smtClean="0"/>
              <a:t>04/02/2025</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39130723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ar-SA"/>
              <a:t>انقر لتحرير نمط العنوان الرئيسي</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2969868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ar-SA"/>
              <a:t>انقر لتحرير نمط العنوان الرئيسي</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14837575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42779822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D913FBC-86BC-4AD7-B81F-F935521B732D}" type="datetimeFigureOut">
              <a:rPr lang="en-GB" smtClean="0"/>
              <a:t>04/02/2025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4760888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D913FBC-86BC-4AD7-B81F-F935521B732D}" type="datetimeFigureOut">
              <a:rPr lang="en-GB" smtClean="0"/>
              <a:t>04/02/2025</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37980443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30065259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2523413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CD913FBC-86BC-4AD7-B81F-F935521B732D}" type="datetimeFigureOut">
              <a:rPr lang="en-GB" smtClean="0"/>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171646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CD913FBC-86BC-4AD7-B81F-F935521B732D}" type="datetimeFigureOut">
              <a:rPr lang="en-GB" smtClean="0"/>
              <a:t>04/02/2025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959910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845127" y="2507550"/>
            <a:ext cx="5156200" cy="3680525"/>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6172200" y="2507550"/>
            <a:ext cx="5181601" cy="3680525"/>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Date Placeholder 6"/>
          <p:cNvSpPr>
            <a:spLocks noGrp="1"/>
          </p:cNvSpPr>
          <p:nvPr>
            <p:ph type="dt" sz="half" idx="10"/>
          </p:nvPr>
        </p:nvSpPr>
        <p:spPr/>
        <p:txBody>
          <a:bodyPr/>
          <a:lstStyle/>
          <a:p>
            <a:fld id="{CD913FBC-86BC-4AD7-B81F-F935521B732D}" type="datetimeFigureOut">
              <a:rPr lang="en-GB" smtClean="0"/>
              <a:t>04/02/2025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D87F3C-D8C3-4BDE-B750-8D434A644DAD}" type="slidenum">
              <a:rPr lang="en-GB" smtClean="0"/>
              <a:t>‹#›</a:t>
            </a:fld>
            <a:endParaRPr lang="en-GB"/>
          </a:p>
        </p:txBody>
      </p:sp>
      <p:sp>
        <p:nvSpPr>
          <p:cNvPr id="10" name="Title 9"/>
          <p:cNvSpPr>
            <a:spLocks noGrp="1"/>
          </p:cNvSpPr>
          <p:nvPr>
            <p:ph type="title"/>
          </p:nvPr>
        </p:nvSpPr>
        <p:spPr/>
        <p:txBody>
          <a:bodyPr/>
          <a:lstStyle/>
          <a:p>
            <a:r>
              <a:rPr lang="ar-SA"/>
              <a:t>انقر لتحرير نمط العنوان الرئيسي</a:t>
            </a:r>
            <a:endParaRPr lang="en-US" dirty="0"/>
          </a:p>
        </p:txBody>
      </p:sp>
    </p:spTree>
    <p:extLst>
      <p:ext uri="{BB962C8B-B14F-4D97-AF65-F5344CB8AC3E}">
        <p14:creationId xmlns:p14="http://schemas.microsoft.com/office/powerpoint/2010/main" val="1169399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عنوان فقط">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D913FBC-86BC-4AD7-B81F-F935521B732D}" type="datetimeFigureOut">
              <a:rPr lang="en-GB" smtClean="0"/>
              <a:t>04/02/2025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D87F3C-D8C3-4BDE-B750-8D434A644DAD}" type="slidenum">
              <a:rPr lang="en-GB" smtClean="0"/>
              <a:t>‹#›</a:t>
            </a:fld>
            <a:endParaRPr lang="en-GB"/>
          </a:p>
        </p:txBody>
      </p:sp>
      <p:sp>
        <p:nvSpPr>
          <p:cNvPr id="6" name="Title 5"/>
          <p:cNvSpPr>
            <a:spLocks noGrp="1"/>
          </p:cNvSpPr>
          <p:nvPr>
            <p:ph type="title"/>
          </p:nvPr>
        </p:nvSpPr>
        <p:spPr/>
        <p:txBody>
          <a:bodyPr/>
          <a:lstStyle/>
          <a:p>
            <a:r>
              <a:rPr lang="ar-SA"/>
              <a:t>انقر لتحرير نمط العنوان الرئيسي</a:t>
            </a:r>
            <a:endParaRPr lang="en-US"/>
          </a:p>
        </p:txBody>
      </p:sp>
    </p:spTree>
    <p:extLst>
      <p:ext uri="{BB962C8B-B14F-4D97-AF65-F5344CB8AC3E}">
        <p14:creationId xmlns:p14="http://schemas.microsoft.com/office/powerpoint/2010/main" val="1170005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13FBC-86BC-4AD7-B81F-F935521B732D}" type="datetimeFigureOut">
              <a:rPr lang="en-GB" smtClean="0"/>
              <a:t>04/02/2025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1714373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CD913FBC-86BC-4AD7-B81F-F935521B732D}" type="datetimeFigureOut">
              <a:rPr lang="en-GB" smtClean="0"/>
              <a:t>04/02/2025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1651037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ar-SA"/>
              <a:t>انقر لتحرير نمط العنوان الرئيسي</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CD913FBC-86BC-4AD7-B81F-F935521B732D}" type="datetimeFigureOut">
              <a:rPr lang="en-GB" smtClean="0"/>
              <a:t>04/02/2025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87F3C-D8C3-4BDE-B750-8D434A644DAD}" type="slidenum">
              <a:rPr lang="en-GB" smtClean="0"/>
              <a:t>‹#›</a:t>
            </a:fld>
            <a:endParaRPr lang="en-GB"/>
          </a:p>
        </p:txBody>
      </p:sp>
    </p:spTree>
    <p:extLst>
      <p:ext uri="{BB962C8B-B14F-4D97-AF65-F5344CB8AC3E}">
        <p14:creationId xmlns:p14="http://schemas.microsoft.com/office/powerpoint/2010/main" val="580750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13" Type="http://schemas.openxmlformats.org/officeDocument/2006/relationships/slideLayout" Target="../slideLayouts/slideLayout24.xml" /><Relationship Id="rId18" Type="http://schemas.openxmlformats.org/officeDocument/2006/relationships/theme" Target="../theme/theme2.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slideLayout" Target="../slideLayouts/slideLayout23.xml" /><Relationship Id="rId17" Type="http://schemas.openxmlformats.org/officeDocument/2006/relationships/slideLayout" Target="../slideLayouts/slideLayout28.xml" /><Relationship Id="rId2" Type="http://schemas.openxmlformats.org/officeDocument/2006/relationships/slideLayout" Target="../slideLayouts/slideLayout13.xml" /><Relationship Id="rId16" Type="http://schemas.openxmlformats.org/officeDocument/2006/relationships/slideLayout" Target="../slideLayouts/slideLayout27.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5" Type="http://schemas.openxmlformats.org/officeDocument/2006/relationships/slideLayout" Target="../slideLayouts/slideLayout26.xml" /><Relationship Id="rId10" Type="http://schemas.openxmlformats.org/officeDocument/2006/relationships/slideLayout" Target="../slideLayouts/slideLayout21.xml" /><Relationship Id="rId19" Type="http://schemas.openxmlformats.org/officeDocument/2006/relationships/image" Target="../media/image1.jpeg" /><Relationship Id="rId4" Type="http://schemas.openxmlformats.org/officeDocument/2006/relationships/slideLayout" Target="../slideLayouts/slideLayout15.xml" /><Relationship Id="rId9" Type="http://schemas.openxmlformats.org/officeDocument/2006/relationships/slideLayout" Target="../slideLayouts/slideLayout20.xml" /><Relationship Id="rId14" Type="http://schemas.openxmlformats.org/officeDocument/2006/relationships/slideLayout" Target="../slideLayouts/slideLayout25.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CD913FBC-86BC-4AD7-B81F-F935521B732D}" type="datetimeFigureOut">
              <a:rPr lang="en-GB" smtClean="0"/>
              <a:t>04/02/2025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DD87F3C-D8C3-4BDE-B750-8D434A644DAD}" type="slidenum">
              <a:rPr lang="en-GB" smtClean="0"/>
              <a:t>‹#›</a:t>
            </a:fld>
            <a:endParaRPr lang="en-GB"/>
          </a:p>
        </p:txBody>
      </p:sp>
    </p:spTree>
    <p:extLst>
      <p:ext uri="{BB962C8B-B14F-4D97-AF65-F5344CB8AC3E}">
        <p14:creationId xmlns:p14="http://schemas.microsoft.com/office/powerpoint/2010/main" val="293421402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D913FBC-86BC-4AD7-B81F-F935521B732D}" type="datetimeFigureOut">
              <a:rPr lang="en-GB" smtClean="0"/>
              <a:t>04/02/2025</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DD87F3C-D8C3-4BDE-B750-8D434A644DAD}" type="slidenum">
              <a:rPr lang="en-GB" smtClean="0"/>
              <a:t>‹#›</a:t>
            </a:fld>
            <a:endParaRPr lang="en-GB"/>
          </a:p>
        </p:txBody>
      </p:sp>
    </p:spTree>
    <p:extLst>
      <p:ext uri="{BB962C8B-B14F-4D97-AF65-F5344CB8AC3E}">
        <p14:creationId xmlns:p14="http://schemas.microsoft.com/office/powerpoint/2010/main" val="394267665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xml" /><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jpeg" /><Relationship Id="rId1" Type="http://schemas.openxmlformats.org/officeDocument/2006/relationships/slideLayout" Target="../slideLayouts/slideLayout13.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2.jpeg" /><Relationship Id="rId1" Type="http://schemas.openxmlformats.org/officeDocument/2006/relationships/slideLayout" Target="../slideLayouts/slideLayout13.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B8934D-1DC3-7F8C-AAAB-49D216A81BB8}"/>
              </a:ext>
            </a:extLst>
          </p:cNvPr>
          <p:cNvSpPr>
            <a:spLocks noGrp="1"/>
          </p:cNvSpPr>
          <p:nvPr>
            <p:ph idx="1"/>
          </p:nvPr>
        </p:nvSpPr>
        <p:spPr>
          <a:xfrm>
            <a:off x="1154954" y="1680632"/>
            <a:ext cx="8825659" cy="4339168"/>
          </a:xfrm>
        </p:spPr>
        <p:txBody>
          <a:bodyPr/>
          <a:lstStyle/>
          <a:p>
            <a:endParaRPr lang="en-US" dirty="0"/>
          </a:p>
          <a:p>
            <a:pPr algn="r" rtl="1"/>
            <a:endParaRPr lang="en-US" dirty="0"/>
          </a:p>
          <a:p>
            <a:pPr algn="r" rtl="1"/>
            <a:endParaRPr lang="en-US" dirty="0"/>
          </a:p>
          <a:p>
            <a:pPr algn="r" rtl="1"/>
            <a:r>
              <a:rPr lang="en-US" b="1" dirty="0" err="1"/>
              <a:t>جامعة</a:t>
            </a:r>
            <a:r>
              <a:rPr lang="en-US" b="1" dirty="0"/>
              <a:t> </a:t>
            </a:r>
            <a:r>
              <a:rPr lang="en-US" b="1" dirty="0" err="1"/>
              <a:t>ديالى</a:t>
            </a:r>
            <a:endParaRPr lang="en-US" b="1" dirty="0"/>
          </a:p>
          <a:p>
            <a:pPr algn="r" rtl="1"/>
            <a:r>
              <a:rPr lang="en-US" b="1" dirty="0" err="1"/>
              <a:t>كلية</a:t>
            </a:r>
            <a:r>
              <a:rPr lang="en-US" b="1" dirty="0"/>
              <a:t> </a:t>
            </a:r>
            <a:r>
              <a:rPr lang="en-US" b="1" dirty="0" err="1"/>
              <a:t>التربية</a:t>
            </a:r>
            <a:r>
              <a:rPr lang="en-US" b="1" dirty="0"/>
              <a:t> </a:t>
            </a:r>
            <a:r>
              <a:rPr lang="en-US" b="1" dirty="0" err="1"/>
              <a:t>للعلوم</a:t>
            </a:r>
            <a:r>
              <a:rPr lang="en-US" b="1" dirty="0"/>
              <a:t> </a:t>
            </a:r>
            <a:r>
              <a:rPr lang="en-US" b="1" dirty="0" err="1"/>
              <a:t>الانسانية</a:t>
            </a:r>
            <a:endParaRPr lang="en-US" b="1" dirty="0"/>
          </a:p>
          <a:p>
            <a:pPr algn="r" rtl="1"/>
            <a:r>
              <a:rPr lang="en-US" b="1" dirty="0" err="1"/>
              <a:t>قسم</a:t>
            </a:r>
            <a:r>
              <a:rPr lang="en-US" b="1" dirty="0"/>
              <a:t> </a:t>
            </a:r>
            <a:r>
              <a:rPr lang="en-US" b="1" dirty="0" err="1"/>
              <a:t>اللغة</a:t>
            </a:r>
            <a:r>
              <a:rPr lang="en-US" b="1" dirty="0"/>
              <a:t> </a:t>
            </a:r>
            <a:r>
              <a:rPr lang="en-US" b="1" dirty="0" err="1"/>
              <a:t>الانكليزية</a:t>
            </a:r>
            <a:endParaRPr lang="en-US" b="1" dirty="0"/>
          </a:p>
          <a:p>
            <a:pPr algn="r" rtl="1"/>
            <a:r>
              <a:rPr lang="en-US" b="1" dirty="0" err="1"/>
              <a:t>مادة</a:t>
            </a:r>
            <a:r>
              <a:rPr lang="en-US" b="1" dirty="0"/>
              <a:t> </a:t>
            </a:r>
            <a:r>
              <a:rPr lang="en-US" b="1" dirty="0" err="1"/>
              <a:t>الشعر</a:t>
            </a:r>
            <a:r>
              <a:rPr lang="en-US" b="1" dirty="0"/>
              <a:t> / </a:t>
            </a:r>
            <a:r>
              <a:rPr lang="en-US" b="1" dirty="0" err="1"/>
              <a:t>المرحلة</a:t>
            </a:r>
            <a:r>
              <a:rPr lang="en-US" b="1" dirty="0"/>
              <a:t> </a:t>
            </a:r>
            <a:r>
              <a:rPr lang="en-US" b="1" dirty="0" err="1"/>
              <a:t>الثالثة</a:t>
            </a:r>
            <a:endParaRPr lang="en-US" b="1" dirty="0"/>
          </a:p>
          <a:p>
            <a:pPr algn="r" rtl="1"/>
            <a:r>
              <a:rPr lang="en-US" b="1" dirty="0" err="1"/>
              <a:t>م.م</a:t>
            </a:r>
            <a:r>
              <a:rPr lang="en-US" b="1" dirty="0"/>
              <a:t>. </a:t>
            </a:r>
            <a:r>
              <a:rPr lang="en-US" b="1" dirty="0" err="1"/>
              <a:t>اليمامة</a:t>
            </a:r>
            <a:r>
              <a:rPr lang="en-US" b="1" dirty="0"/>
              <a:t> </a:t>
            </a:r>
            <a:r>
              <a:rPr lang="en-US" b="1" dirty="0" err="1"/>
              <a:t>قيس</a:t>
            </a:r>
            <a:r>
              <a:rPr lang="en-US" b="1" dirty="0"/>
              <a:t> </a:t>
            </a:r>
            <a:r>
              <a:rPr lang="en-US" b="1" dirty="0" err="1"/>
              <a:t>يوسف</a:t>
            </a:r>
            <a:endParaRPr lang="en-US" b="1" dirty="0"/>
          </a:p>
        </p:txBody>
      </p:sp>
    </p:spTree>
    <p:extLst>
      <p:ext uri="{BB962C8B-B14F-4D97-AF65-F5344CB8AC3E}">
        <p14:creationId xmlns:p14="http://schemas.microsoft.com/office/powerpoint/2010/main" val="362330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Y LAST DUCH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2718" y="0"/>
            <a:ext cx="5047490" cy="6871583"/>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5994079"/>
            <a:ext cx="12190413" cy="654803"/>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a:ln w="9525" cap="flat" cmpd="sng" algn="ctr">
            <a:solidFill>
              <a:srgbClr val="3C1402">
                <a:shade val="95000"/>
                <a:satMod val="105000"/>
              </a:srgbClr>
            </a:solidFill>
            <a:prstDash val="solid"/>
          </a:ln>
          <a:effectLst>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3600" dirty="0">
                <a:solidFill>
                  <a:prstClr val="black"/>
                </a:solidFill>
                <a:latin typeface="Berlin Sans FB" panose="020E0602020502020306" pitchFamily="34" charset="0"/>
              </a:rPr>
              <a:t>‘MY LAST DUCHESS’ BY ROBERT BROWNING</a:t>
            </a:r>
          </a:p>
          <a:p>
            <a:pPr marL="457200" marR="0" lvl="0" indent="-457200" defTabSz="914400" rtl="0" eaLnBrk="1" fontAlgn="auto" latinLnBrk="0" hangingPunct="1">
              <a:lnSpc>
                <a:spcPct val="100000"/>
              </a:lnSpc>
              <a:spcBef>
                <a:spcPct val="0"/>
              </a:spcBef>
              <a:spcAft>
                <a:spcPts val="0"/>
              </a:spcAft>
              <a:buClrTx/>
              <a:buSzTx/>
              <a:buFontTx/>
              <a:buAutoNum type="arabicPeriod"/>
              <a:tabLst/>
              <a:defRPr/>
            </a:pPr>
            <a:endParaRPr kumimoji="0" lang="en-GB" sz="1600" b="0" i="0" u="none" strike="noStrike" kern="1200" cap="none" spc="0" normalizeH="0" baseline="0" noProof="0" dirty="0">
              <a:ln>
                <a:noFill/>
              </a:ln>
              <a:solidFill>
                <a:prstClr val="black"/>
              </a:solidFill>
              <a:effectLst/>
              <a:uLnTx/>
              <a:uFillTx/>
              <a:latin typeface="Open Sans"/>
            </a:endParaRPr>
          </a:p>
        </p:txBody>
      </p:sp>
    </p:spTree>
    <p:extLst>
      <p:ext uri="{BB962C8B-B14F-4D97-AF65-F5344CB8AC3E}">
        <p14:creationId xmlns:p14="http://schemas.microsoft.com/office/powerpoint/2010/main" val="2052240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94198" y="119243"/>
            <a:ext cx="12190413" cy="654803"/>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a:ln w="9525" cap="flat" cmpd="sng" algn="ctr">
            <a:solidFill>
              <a:srgbClr val="3C1402">
                <a:shade val="95000"/>
                <a:satMod val="105000"/>
              </a:srgbClr>
            </a:solidFill>
            <a:prstDash val="solid"/>
          </a:ln>
          <a:effectLst>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3600" dirty="0">
                <a:solidFill>
                  <a:prstClr val="black"/>
                </a:solidFill>
                <a:latin typeface="Berlin Sans FB" panose="020E0602020502020306" pitchFamily="34" charset="0"/>
              </a:rPr>
              <a:t>ROBERT BROWNING:</a:t>
            </a:r>
            <a:endParaRPr kumimoji="0" lang="en-GB" sz="1600" b="0" i="0" u="none" strike="noStrike" kern="1200" cap="none" spc="0" normalizeH="0" baseline="0" noProof="0" dirty="0">
              <a:ln>
                <a:noFill/>
              </a:ln>
              <a:solidFill>
                <a:prstClr val="black"/>
              </a:solidFill>
              <a:effectLst/>
              <a:uLnTx/>
              <a:uFillTx/>
              <a:latin typeface="Open Sans"/>
            </a:endParaRPr>
          </a:p>
        </p:txBody>
      </p:sp>
      <p:sp>
        <p:nvSpPr>
          <p:cNvPr id="5" name="Title 1"/>
          <p:cNvSpPr txBox="1">
            <a:spLocks/>
          </p:cNvSpPr>
          <p:nvPr/>
        </p:nvSpPr>
        <p:spPr>
          <a:xfrm>
            <a:off x="-1" y="5556944"/>
            <a:ext cx="12190413" cy="1168078"/>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a:ln w="9525" cap="flat" cmpd="sng" algn="ctr">
            <a:solidFill>
              <a:srgbClr val="3C1402">
                <a:shade val="95000"/>
                <a:satMod val="105000"/>
              </a:srgbClr>
            </a:solidFill>
            <a:prstDash val="solid"/>
          </a:ln>
          <a:effectLst>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lvl="0">
              <a:defRPr/>
            </a:pPr>
            <a:endParaRPr lang="en-GB" sz="1400" b="1" u="sng" dirty="0">
              <a:solidFill>
                <a:prstClr val="black"/>
              </a:solidFill>
              <a:latin typeface="Berlin Sans FB" panose="020E0602020502020306" pitchFamily="34" charset="0"/>
            </a:endParaRPr>
          </a:p>
        </p:txBody>
      </p:sp>
      <p:pic>
        <p:nvPicPr>
          <p:cNvPr id="1026" name="Picture 2" descr="Image result for ROBERT BROW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104" y="1266565"/>
            <a:ext cx="2928819" cy="368147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Image result for green arrow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851981">
            <a:off x="7557159" y="1502045"/>
            <a:ext cx="915194" cy="69707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Image result for green arrow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81205">
            <a:off x="7323828" y="4250014"/>
            <a:ext cx="915194" cy="6970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Image result for green arrow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9968028">
            <a:off x="4004513" y="4308550"/>
            <a:ext cx="915194" cy="6970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green arrow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1651106">
            <a:off x="3942871" y="1525164"/>
            <a:ext cx="915194" cy="697073"/>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248969" y="985493"/>
            <a:ext cx="3359359" cy="4403702"/>
          </a:xfrm>
          <a:prstGeom prst="roundRect">
            <a:avLst/>
          </a:prstGeom>
          <a:ln w="28575">
            <a:solidFill>
              <a:schemeClr val="accent1"/>
            </a:solidFill>
          </a:ln>
          <a:effectLst>
            <a:glow rad="1397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GB" sz="1700" b="1" dirty="0"/>
              <a:t>Robert Browning</a:t>
            </a:r>
            <a:r>
              <a:rPr lang="en-GB" sz="1700" dirty="0"/>
              <a:t> (1812-1889) was heavily influenced as a youngster by his father's extensive collection of books and art. His father was a bank clerk and collected thousands of books, some of which were hundreds of years old and written in languages such as Greek and Hebrew. By the time he was five, it was said that Browning could already read and write well. He was a big fan of the poet </a:t>
            </a:r>
            <a:r>
              <a:rPr lang="en-GB" sz="1700" b="1" dirty="0"/>
              <a:t>Shelley </a:t>
            </a:r>
            <a:r>
              <a:rPr lang="en-GB" sz="1700" dirty="0"/>
              <a:t>and asked for all of Shelley's works for his thirteenth birthday.</a:t>
            </a:r>
            <a:endParaRPr lang="en-GB" sz="1700" dirty="0">
              <a:latin typeface="Century Gothic" panose="020B0502020202020204" pitchFamily="34" charset="0"/>
            </a:endParaRPr>
          </a:p>
        </p:txBody>
      </p:sp>
      <p:sp>
        <p:nvSpPr>
          <p:cNvPr id="11" name="Rounded Rectangle 10"/>
          <p:cNvSpPr/>
          <p:nvPr/>
        </p:nvSpPr>
        <p:spPr>
          <a:xfrm>
            <a:off x="8734697" y="999952"/>
            <a:ext cx="3333368" cy="2029040"/>
          </a:xfrm>
          <a:prstGeom prst="roundRect">
            <a:avLst/>
          </a:prstGeom>
          <a:ln w="28575">
            <a:solidFill>
              <a:srgbClr val="FF0000"/>
            </a:solidFill>
          </a:ln>
          <a:effectLst>
            <a:glow rad="1397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Browning is best known for his use of the </a:t>
            </a:r>
            <a:r>
              <a:rPr lang="en-GB" sz="1600" i="1" dirty="0"/>
              <a:t>dramatic monologue</a:t>
            </a:r>
            <a:r>
              <a:rPr lang="en-GB" sz="1600" dirty="0"/>
              <a:t>. </a:t>
            </a:r>
            <a:r>
              <a:rPr lang="en-GB" sz="1600" i="1" dirty="0"/>
              <a:t>My Last Duchess</a:t>
            </a:r>
            <a:r>
              <a:rPr lang="en-GB" sz="1600" dirty="0"/>
              <a:t> is an example of this and it also reflects Browning's love of </a:t>
            </a:r>
            <a:r>
              <a:rPr lang="en-GB" sz="1600" b="1" dirty="0"/>
              <a:t>history</a:t>
            </a:r>
            <a:r>
              <a:rPr lang="en-GB" sz="1600" dirty="0"/>
              <a:t> and </a:t>
            </a:r>
            <a:r>
              <a:rPr lang="en-GB" sz="1600" b="1" dirty="0"/>
              <a:t>European culture</a:t>
            </a:r>
            <a:r>
              <a:rPr lang="en-GB" sz="1600" dirty="0"/>
              <a:t> as the story is based on the life of an Italian Duke from the sixteenth century.</a:t>
            </a:r>
            <a:endParaRPr lang="en-GB" sz="1600" dirty="0">
              <a:latin typeface="Century Gothic" panose="020B0502020202020204" pitchFamily="34" charset="0"/>
            </a:endParaRPr>
          </a:p>
        </p:txBody>
      </p:sp>
      <p:sp>
        <p:nvSpPr>
          <p:cNvPr id="13" name="Rounded Rectangle 12"/>
          <p:cNvSpPr/>
          <p:nvPr/>
        </p:nvSpPr>
        <p:spPr>
          <a:xfrm>
            <a:off x="8708372" y="3305578"/>
            <a:ext cx="3333368" cy="2083617"/>
          </a:xfrm>
          <a:prstGeom prst="roundRect">
            <a:avLst/>
          </a:prstGeom>
          <a:ln w="28575">
            <a:solidFill>
              <a:srgbClr val="00B050"/>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t>The narrator of ‘My Last Duchess’ was – in fact -  a real historical figure – Alonso the Duke of </a:t>
            </a:r>
            <a:r>
              <a:rPr lang="en-GB" sz="1400" dirty="0" err="1"/>
              <a:t>Ferrera</a:t>
            </a:r>
            <a:r>
              <a:rPr lang="en-GB" sz="1400" dirty="0"/>
              <a:t>.</a:t>
            </a:r>
          </a:p>
          <a:p>
            <a:pPr algn="ctr"/>
            <a:endParaRPr lang="en-GB" sz="1400" dirty="0"/>
          </a:p>
          <a:p>
            <a:pPr algn="ctr"/>
            <a:r>
              <a:rPr lang="en-GB" sz="1400" dirty="0"/>
              <a:t>The Duchess he is looking at is the first of three wives who died after two years of marriage under suspicious circumstances. Her name was </a:t>
            </a:r>
            <a:r>
              <a:rPr lang="en-GB" sz="1400" dirty="0" err="1"/>
              <a:t>Lucrezua</a:t>
            </a:r>
            <a:r>
              <a:rPr lang="en-GB" sz="1400" dirty="0"/>
              <a:t> </a:t>
            </a:r>
            <a:r>
              <a:rPr lang="en-GB" sz="1400" dirty="0" err="1"/>
              <a:t>de’Medici</a:t>
            </a:r>
            <a:r>
              <a:rPr lang="en-GB" sz="1400" dirty="0"/>
              <a:t>.</a:t>
            </a:r>
          </a:p>
        </p:txBody>
      </p:sp>
    </p:spTree>
    <p:extLst>
      <p:ext uri="{BB962C8B-B14F-4D97-AF65-F5344CB8AC3E}">
        <p14:creationId xmlns:p14="http://schemas.microsoft.com/office/powerpoint/2010/main" val="2427276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87" y="159949"/>
            <a:ext cx="12190413" cy="654803"/>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a:ln w="9525" cap="flat" cmpd="sng" algn="ctr">
            <a:solidFill>
              <a:srgbClr val="3C1402">
                <a:shade val="95000"/>
                <a:satMod val="105000"/>
              </a:srgbClr>
            </a:solidFill>
            <a:prstDash val="solid"/>
          </a:ln>
          <a:effectLst>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3600" dirty="0">
                <a:solidFill>
                  <a:prstClr val="black"/>
                </a:solidFill>
                <a:latin typeface="Berlin Sans FB" panose="020E0602020502020306" pitchFamily="34" charset="0"/>
              </a:rPr>
              <a:t>MY LAST DUCHESS</a:t>
            </a:r>
          </a:p>
          <a:p>
            <a:pPr marL="457200" marR="0" lvl="0" indent="-457200" defTabSz="914400" rtl="0" eaLnBrk="1" fontAlgn="auto" latinLnBrk="0" hangingPunct="1">
              <a:lnSpc>
                <a:spcPct val="100000"/>
              </a:lnSpc>
              <a:spcBef>
                <a:spcPct val="0"/>
              </a:spcBef>
              <a:spcAft>
                <a:spcPts val="0"/>
              </a:spcAft>
              <a:buClrTx/>
              <a:buSzTx/>
              <a:buFontTx/>
              <a:buAutoNum type="arabicPeriod"/>
              <a:tabLst/>
              <a:defRPr/>
            </a:pPr>
            <a:endParaRPr kumimoji="0" lang="en-GB" sz="1600" b="0" i="0" u="none" strike="noStrike" kern="1200" cap="none" spc="0" normalizeH="0" baseline="0" noProof="0" dirty="0">
              <a:ln>
                <a:noFill/>
              </a:ln>
              <a:solidFill>
                <a:prstClr val="black"/>
              </a:solidFill>
              <a:effectLst/>
              <a:uLnTx/>
              <a:uFillTx/>
              <a:latin typeface="Open Sans"/>
            </a:endParaRPr>
          </a:p>
        </p:txBody>
      </p:sp>
      <p:sp>
        <p:nvSpPr>
          <p:cNvPr id="6" name="Rectangle 5"/>
          <p:cNvSpPr/>
          <p:nvPr/>
        </p:nvSpPr>
        <p:spPr>
          <a:xfrm>
            <a:off x="394917" y="1175221"/>
            <a:ext cx="6136688" cy="5355312"/>
          </a:xfrm>
          <a:prstGeom prst="rect">
            <a:avLst/>
          </a:prstGeom>
          <a:solidFill>
            <a:schemeClr val="bg1"/>
          </a:solidFill>
          <a:ln>
            <a:solidFill>
              <a:schemeClr val="bg1"/>
            </a:solidFill>
          </a:ln>
        </p:spPr>
        <p:style>
          <a:lnRef idx="1">
            <a:schemeClr val="dk1"/>
          </a:lnRef>
          <a:fillRef idx="3">
            <a:schemeClr val="dk1"/>
          </a:fillRef>
          <a:effectRef idx="2">
            <a:schemeClr val="dk1"/>
          </a:effectRef>
          <a:fontRef idx="minor">
            <a:schemeClr val="lt1"/>
          </a:fontRef>
        </p:style>
        <p:txBody>
          <a:bodyPr wrap="square">
            <a:spAutoFit/>
          </a:bodyPr>
          <a:lstStyle/>
          <a:p>
            <a:r>
              <a:rPr lang="en-US" b="1" dirty="0">
                <a:solidFill>
                  <a:srgbClr val="7030A0"/>
                </a:solidFill>
              </a:rPr>
              <a:t>That’s my last Duchess painted on the wall, </a:t>
            </a:r>
          </a:p>
          <a:p>
            <a:r>
              <a:rPr lang="en-US" b="1" dirty="0">
                <a:solidFill>
                  <a:srgbClr val="7030A0"/>
                </a:solidFill>
              </a:rPr>
              <a:t>Looking as if she were alive. I call </a:t>
            </a:r>
          </a:p>
          <a:p>
            <a:r>
              <a:rPr lang="en-US" b="1" dirty="0">
                <a:solidFill>
                  <a:srgbClr val="7030A0"/>
                </a:solidFill>
              </a:rPr>
              <a:t>That piece a wonder, now; Fra </a:t>
            </a:r>
            <a:r>
              <a:rPr lang="en-US" b="1" dirty="0" err="1">
                <a:solidFill>
                  <a:srgbClr val="7030A0"/>
                </a:solidFill>
              </a:rPr>
              <a:t>Pandolf’s</a:t>
            </a:r>
            <a:r>
              <a:rPr lang="en-US" b="1" dirty="0">
                <a:solidFill>
                  <a:srgbClr val="7030A0"/>
                </a:solidFill>
              </a:rPr>
              <a:t> hands </a:t>
            </a:r>
          </a:p>
          <a:p>
            <a:r>
              <a:rPr lang="en-US" b="1" dirty="0">
                <a:solidFill>
                  <a:srgbClr val="7030A0"/>
                </a:solidFill>
              </a:rPr>
              <a:t>Worked busily a day, and there she stands. </a:t>
            </a:r>
          </a:p>
          <a:p>
            <a:r>
              <a:rPr lang="en-US" b="1" dirty="0" err="1">
                <a:solidFill>
                  <a:srgbClr val="7030A0"/>
                </a:solidFill>
              </a:rPr>
              <a:t>Will’t</a:t>
            </a:r>
            <a:r>
              <a:rPr lang="en-US" b="1" dirty="0">
                <a:solidFill>
                  <a:srgbClr val="7030A0"/>
                </a:solidFill>
              </a:rPr>
              <a:t> please you sit and look at her? I said </a:t>
            </a:r>
          </a:p>
          <a:p>
            <a:r>
              <a:rPr lang="en-US" b="1" dirty="0">
                <a:solidFill>
                  <a:srgbClr val="7030A0"/>
                </a:solidFill>
              </a:rPr>
              <a:t>“Fra </a:t>
            </a:r>
            <a:r>
              <a:rPr lang="en-US" b="1" dirty="0" err="1">
                <a:solidFill>
                  <a:srgbClr val="7030A0"/>
                </a:solidFill>
              </a:rPr>
              <a:t>Pandolf</a:t>
            </a:r>
            <a:r>
              <a:rPr lang="en-US" b="1" dirty="0">
                <a:solidFill>
                  <a:srgbClr val="7030A0"/>
                </a:solidFill>
              </a:rPr>
              <a:t>” by design, for never read </a:t>
            </a:r>
          </a:p>
          <a:p>
            <a:r>
              <a:rPr lang="en-US" b="1" dirty="0">
                <a:solidFill>
                  <a:srgbClr val="7030A0"/>
                </a:solidFill>
              </a:rPr>
              <a:t>Strangers like you that pictured countenance, </a:t>
            </a:r>
          </a:p>
          <a:p>
            <a:r>
              <a:rPr lang="en-US" b="1" dirty="0">
                <a:solidFill>
                  <a:srgbClr val="7030A0"/>
                </a:solidFill>
              </a:rPr>
              <a:t>The depth and passion of its earnest glance, </a:t>
            </a:r>
          </a:p>
          <a:p>
            <a:r>
              <a:rPr lang="en-US" b="1" dirty="0">
                <a:solidFill>
                  <a:srgbClr val="7030A0"/>
                </a:solidFill>
              </a:rPr>
              <a:t>But to myself they turned (since none puts by </a:t>
            </a:r>
          </a:p>
          <a:p>
            <a:r>
              <a:rPr lang="en-US" b="1" dirty="0">
                <a:solidFill>
                  <a:srgbClr val="7030A0"/>
                </a:solidFill>
              </a:rPr>
              <a:t>The curtain I have drawn for you, but I) </a:t>
            </a:r>
          </a:p>
          <a:p>
            <a:r>
              <a:rPr lang="en-US" b="1" dirty="0">
                <a:solidFill>
                  <a:srgbClr val="7030A0"/>
                </a:solidFill>
              </a:rPr>
              <a:t>And seemed as they would ask me, if they durst, </a:t>
            </a:r>
          </a:p>
          <a:p>
            <a:r>
              <a:rPr lang="en-US" b="1" dirty="0">
                <a:solidFill>
                  <a:srgbClr val="7030A0"/>
                </a:solidFill>
              </a:rPr>
              <a:t>How such a glance came there; so, not the first </a:t>
            </a:r>
          </a:p>
          <a:p>
            <a:r>
              <a:rPr lang="en-US" b="1" dirty="0">
                <a:solidFill>
                  <a:srgbClr val="7030A0"/>
                </a:solidFill>
              </a:rPr>
              <a:t>Are you to turn and ask thus. Sir, ’twas not </a:t>
            </a:r>
          </a:p>
          <a:p>
            <a:r>
              <a:rPr lang="en-US" b="1" dirty="0">
                <a:solidFill>
                  <a:srgbClr val="7030A0"/>
                </a:solidFill>
              </a:rPr>
              <a:t>Her husband’s presence only, called that spot </a:t>
            </a:r>
          </a:p>
          <a:p>
            <a:r>
              <a:rPr lang="en-US" b="1" dirty="0">
                <a:solidFill>
                  <a:srgbClr val="7030A0"/>
                </a:solidFill>
              </a:rPr>
              <a:t>Of joy into the Duchess’ cheek; perhaps </a:t>
            </a:r>
          </a:p>
          <a:p>
            <a:r>
              <a:rPr lang="en-US" b="1" dirty="0">
                <a:solidFill>
                  <a:srgbClr val="7030A0"/>
                </a:solidFill>
              </a:rPr>
              <a:t>Fra </a:t>
            </a:r>
            <a:r>
              <a:rPr lang="en-US" b="1" dirty="0" err="1">
                <a:solidFill>
                  <a:srgbClr val="7030A0"/>
                </a:solidFill>
              </a:rPr>
              <a:t>Pandolf</a:t>
            </a:r>
            <a:r>
              <a:rPr lang="en-US" b="1" dirty="0">
                <a:solidFill>
                  <a:srgbClr val="7030A0"/>
                </a:solidFill>
              </a:rPr>
              <a:t> chanced to say, “Her mantle laps </a:t>
            </a:r>
          </a:p>
          <a:p>
            <a:r>
              <a:rPr lang="en-US" b="1" dirty="0">
                <a:solidFill>
                  <a:srgbClr val="7030A0"/>
                </a:solidFill>
              </a:rPr>
              <a:t>Over my lady’s wrist too much,” or “Paint </a:t>
            </a:r>
          </a:p>
          <a:p>
            <a:r>
              <a:rPr lang="en-US" b="1" dirty="0">
                <a:solidFill>
                  <a:srgbClr val="7030A0"/>
                </a:solidFill>
              </a:rPr>
              <a:t>Must never hope to reproduce the faint </a:t>
            </a:r>
          </a:p>
          <a:p>
            <a:r>
              <a:rPr lang="en-US" b="1" dirty="0">
                <a:solidFill>
                  <a:srgbClr val="7030A0"/>
                </a:solidFill>
              </a:rPr>
              <a:t>Half-flush that dies along her throat.”</a:t>
            </a:r>
            <a:endParaRPr lang="en-US" b="1" dirty="0">
              <a:solidFill>
                <a:srgbClr val="7030A0"/>
              </a:solidFill>
              <a:latin typeface="Wawati TC Regular"/>
              <a:cs typeface="Wawati TC Regular"/>
            </a:endParaRPr>
          </a:p>
        </p:txBody>
      </p:sp>
      <p:sp>
        <p:nvSpPr>
          <p:cNvPr id="7" name="Rectangle 6"/>
          <p:cNvSpPr/>
          <p:nvPr/>
        </p:nvSpPr>
        <p:spPr>
          <a:xfrm>
            <a:off x="6313711" y="1288447"/>
            <a:ext cx="6201286" cy="4801314"/>
          </a:xfrm>
          <a:prstGeom prst="rect">
            <a:avLst/>
          </a:prstGeom>
          <a:solidFill>
            <a:schemeClr val="bg1"/>
          </a:solidFill>
        </p:spPr>
        <p:txBody>
          <a:bodyPr wrap="square">
            <a:spAutoFit/>
          </a:bodyPr>
          <a:lstStyle/>
          <a:p>
            <a:r>
              <a:rPr lang="en-US" b="1" dirty="0">
                <a:solidFill>
                  <a:srgbClr val="7030A0"/>
                </a:solidFill>
              </a:rPr>
              <a:t>Such stuff </a:t>
            </a:r>
          </a:p>
          <a:p>
            <a:r>
              <a:rPr lang="en-US" b="1" dirty="0">
                <a:solidFill>
                  <a:srgbClr val="7030A0"/>
                </a:solidFill>
              </a:rPr>
              <a:t>Was courtesy, she thought, and cause enough </a:t>
            </a:r>
          </a:p>
          <a:p>
            <a:r>
              <a:rPr lang="en-US" b="1" dirty="0">
                <a:solidFill>
                  <a:srgbClr val="7030A0"/>
                </a:solidFill>
              </a:rPr>
              <a:t>For calling up that spot of joy. She had </a:t>
            </a:r>
          </a:p>
          <a:p>
            <a:r>
              <a:rPr lang="en-US" b="1" dirty="0">
                <a:solidFill>
                  <a:srgbClr val="7030A0"/>
                </a:solidFill>
              </a:rPr>
              <a:t>A heart—how shall I say?— too soon made glad, </a:t>
            </a:r>
          </a:p>
          <a:p>
            <a:r>
              <a:rPr lang="en-US" b="1" dirty="0">
                <a:solidFill>
                  <a:srgbClr val="7030A0"/>
                </a:solidFill>
              </a:rPr>
              <a:t>Too easily impressed; she liked </a:t>
            </a:r>
            <a:r>
              <a:rPr lang="en-US" b="1" dirty="0" err="1">
                <a:solidFill>
                  <a:srgbClr val="7030A0"/>
                </a:solidFill>
              </a:rPr>
              <a:t>whate’er</a:t>
            </a:r>
            <a:r>
              <a:rPr lang="en-US" b="1" dirty="0">
                <a:solidFill>
                  <a:srgbClr val="7030A0"/>
                </a:solidFill>
              </a:rPr>
              <a:t> </a:t>
            </a:r>
          </a:p>
          <a:p>
            <a:r>
              <a:rPr lang="en-US" b="1" dirty="0">
                <a:solidFill>
                  <a:srgbClr val="7030A0"/>
                </a:solidFill>
              </a:rPr>
              <a:t>She looked on, and her looks went everywhere. </a:t>
            </a:r>
          </a:p>
          <a:p>
            <a:r>
              <a:rPr lang="en-US" b="1" dirty="0">
                <a:solidFill>
                  <a:srgbClr val="7030A0"/>
                </a:solidFill>
              </a:rPr>
              <a:t>Sir, ’twas all one! My </a:t>
            </a:r>
            <a:r>
              <a:rPr lang="en-US" b="1" dirty="0" err="1">
                <a:solidFill>
                  <a:srgbClr val="7030A0"/>
                </a:solidFill>
              </a:rPr>
              <a:t>favour</a:t>
            </a:r>
            <a:r>
              <a:rPr lang="en-US" b="1" dirty="0">
                <a:solidFill>
                  <a:srgbClr val="7030A0"/>
                </a:solidFill>
              </a:rPr>
              <a:t> at her breast, </a:t>
            </a:r>
          </a:p>
          <a:p>
            <a:r>
              <a:rPr lang="en-US" b="1" dirty="0">
                <a:solidFill>
                  <a:srgbClr val="7030A0"/>
                </a:solidFill>
              </a:rPr>
              <a:t>The dropping of the daylight in the West, </a:t>
            </a:r>
          </a:p>
          <a:p>
            <a:r>
              <a:rPr lang="en-US" b="1" dirty="0">
                <a:solidFill>
                  <a:srgbClr val="7030A0"/>
                </a:solidFill>
              </a:rPr>
              <a:t>The bough of cherries some officious fool </a:t>
            </a:r>
          </a:p>
          <a:p>
            <a:r>
              <a:rPr lang="en-US" b="1" dirty="0">
                <a:solidFill>
                  <a:srgbClr val="7030A0"/>
                </a:solidFill>
              </a:rPr>
              <a:t>Broke in the orchard for her, the white mule </a:t>
            </a:r>
          </a:p>
          <a:p>
            <a:r>
              <a:rPr lang="en-US" b="1" dirty="0">
                <a:solidFill>
                  <a:srgbClr val="7030A0"/>
                </a:solidFill>
              </a:rPr>
              <a:t>She rode with round the terrace—all and each </a:t>
            </a:r>
          </a:p>
          <a:p>
            <a:r>
              <a:rPr lang="en-US" b="1" dirty="0">
                <a:solidFill>
                  <a:srgbClr val="7030A0"/>
                </a:solidFill>
              </a:rPr>
              <a:t>Would draw from her alike the approving speech, </a:t>
            </a:r>
          </a:p>
          <a:p>
            <a:r>
              <a:rPr lang="en-US" b="1" dirty="0">
                <a:solidFill>
                  <a:srgbClr val="7030A0"/>
                </a:solidFill>
              </a:rPr>
              <a:t>Or blush, at least. She thanked men—good! but thanked </a:t>
            </a:r>
          </a:p>
          <a:p>
            <a:r>
              <a:rPr lang="en-US" b="1" dirty="0">
                <a:solidFill>
                  <a:srgbClr val="7030A0"/>
                </a:solidFill>
              </a:rPr>
              <a:t>Somehow—I know not how—as if she ranked </a:t>
            </a:r>
          </a:p>
          <a:p>
            <a:r>
              <a:rPr lang="en-US" b="1" dirty="0">
                <a:solidFill>
                  <a:srgbClr val="7030A0"/>
                </a:solidFill>
              </a:rPr>
              <a:t>My gift of a nine-hundred-years-old name </a:t>
            </a:r>
          </a:p>
          <a:p>
            <a:r>
              <a:rPr lang="en-US" b="1" dirty="0">
                <a:solidFill>
                  <a:srgbClr val="7030A0"/>
                </a:solidFill>
              </a:rPr>
              <a:t>With anybody’s gift. Who’d stoop to blame </a:t>
            </a:r>
          </a:p>
          <a:p>
            <a:r>
              <a:rPr lang="en-US" b="1" dirty="0">
                <a:solidFill>
                  <a:srgbClr val="7030A0"/>
                </a:solidFill>
              </a:rPr>
              <a:t>This sort of trifling? Even had you skill </a:t>
            </a:r>
          </a:p>
        </p:txBody>
      </p:sp>
    </p:spTree>
    <p:extLst>
      <p:ext uri="{BB962C8B-B14F-4D97-AF65-F5344CB8AC3E}">
        <p14:creationId xmlns:p14="http://schemas.microsoft.com/office/powerpoint/2010/main" val="375864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87" y="159949"/>
            <a:ext cx="12190413" cy="654803"/>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a:ln w="9525" cap="flat" cmpd="sng" algn="ctr">
            <a:solidFill>
              <a:srgbClr val="3C1402">
                <a:shade val="95000"/>
                <a:satMod val="105000"/>
              </a:srgbClr>
            </a:solidFill>
            <a:prstDash val="solid"/>
          </a:ln>
          <a:effectLst>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3600" dirty="0">
                <a:solidFill>
                  <a:prstClr val="black"/>
                </a:solidFill>
                <a:latin typeface="Berlin Sans FB" panose="020E0602020502020306" pitchFamily="34" charset="0"/>
              </a:rPr>
              <a:t>MY LAST DUCHESS</a:t>
            </a:r>
          </a:p>
          <a:p>
            <a:pPr marL="457200" marR="0" lvl="0" indent="-457200" defTabSz="914400" rtl="0" eaLnBrk="1" fontAlgn="auto" latinLnBrk="0" hangingPunct="1">
              <a:lnSpc>
                <a:spcPct val="100000"/>
              </a:lnSpc>
              <a:spcBef>
                <a:spcPct val="0"/>
              </a:spcBef>
              <a:spcAft>
                <a:spcPts val="0"/>
              </a:spcAft>
              <a:buClrTx/>
              <a:buSzTx/>
              <a:buFontTx/>
              <a:buAutoNum type="arabicPeriod"/>
              <a:tabLst/>
              <a:defRPr/>
            </a:pPr>
            <a:endParaRPr kumimoji="0" lang="en-GB" sz="1600" b="0" i="0" u="none" strike="noStrike" kern="1200" cap="none" spc="0" normalizeH="0" baseline="0" noProof="0" dirty="0">
              <a:ln>
                <a:noFill/>
              </a:ln>
              <a:solidFill>
                <a:prstClr val="black"/>
              </a:solidFill>
              <a:effectLst/>
              <a:uLnTx/>
              <a:uFillTx/>
              <a:latin typeface="Open Sans"/>
            </a:endParaRPr>
          </a:p>
        </p:txBody>
      </p:sp>
      <p:sp>
        <p:nvSpPr>
          <p:cNvPr id="5" name="Rectangle 4"/>
          <p:cNvSpPr/>
          <p:nvPr/>
        </p:nvSpPr>
        <p:spPr>
          <a:xfrm>
            <a:off x="429185" y="1207178"/>
            <a:ext cx="6326458" cy="5016758"/>
          </a:xfrm>
          <a:prstGeom prst="rect">
            <a:avLst/>
          </a:prstGeom>
          <a:solidFill>
            <a:schemeClr val="bg1"/>
          </a:solidFill>
          <a:ln>
            <a:solidFill>
              <a:schemeClr val="bg1"/>
            </a:solidFill>
          </a:ln>
        </p:spPr>
        <p:txBody>
          <a:bodyPr wrap="square">
            <a:spAutoFit/>
          </a:bodyPr>
          <a:lstStyle/>
          <a:p>
            <a:r>
              <a:rPr lang="en-US" sz="2000" b="1" dirty="0">
                <a:solidFill>
                  <a:srgbClr val="7030A0"/>
                </a:solidFill>
              </a:rPr>
              <a:t>In speech—which I have not—to make your will </a:t>
            </a:r>
          </a:p>
          <a:p>
            <a:r>
              <a:rPr lang="en-US" sz="2000" b="1" dirty="0">
                <a:solidFill>
                  <a:srgbClr val="7030A0"/>
                </a:solidFill>
              </a:rPr>
              <a:t>Quite clear to such an one, and say, “Just this </a:t>
            </a:r>
          </a:p>
          <a:p>
            <a:r>
              <a:rPr lang="en-US" sz="2000" b="1" dirty="0">
                <a:solidFill>
                  <a:srgbClr val="7030A0"/>
                </a:solidFill>
              </a:rPr>
              <a:t>Or that in you disgusts me; here you miss, </a:t>
            </a:r>
          </a:p>
          <a:p>
            <a:r>
              <a:rPr lang="en-US" sz="2000" b="1" dirty="0">
                <a:solidFill>
                  <a:srgbClr val="7030A0"/>
                </a:solidFill>
              </a:rPr>
              <a:t>Or there exceed the mark”—and if she let </a:t>
            </a:r>
          </a:p>
          <a:p>
            <a:r>
              <a:rPr lang="en-US" sz="2000" b="1" dirty="0">
                <a:solidFill>
                  <a:srgbClr val="7030A0"/>
                </a:solidFill>
              </a:rPr>
              <a:t>Herself be lessoned so, nor plainly set </a:t>
            </a:r>
          </a:p>
          <a:p>
            <a:r>
              <a:rPr lang="en-US" sz="2000" b="1" dirty="0">
                <a:solidFill>
                  <a:srgbClr val="7030A0"/>
                </a:solidFill>
              </a:rPr>
              <a:t>Her wits to yours, forsooth, and made excuse— </a:t>
            </a:r>
          </a:p>
          <a:p>
            <a:r>
              <a:rPr lang="en-US" sz="2000" b="1" dirty="0" err="1">
                <a:solidFill>
                  <a:srgbClr val="7030A0"/>
                </a:solidFill>
              </a:rPr>
              <a:t>E’en</a:t>
            </a:r>
            <a:r>
              <a:rPr lang="en-US" sz="2000" b="1" dirty="0">
                <a:solidFill>
                  <a:srgbClr val="7030A0"/>
                </a:solidFill>
              </a:rPr>
              <a:t> then would be some stooping; and I choose </a:t>
            </a:r>
          </a:p>
          <a:p>
            <a:r>
              <a:rPr lang="en-US" sz="2000" b="1" dirty="0">
                <a:solidFill>
                  <a:srgbClr val="7030A0"/>
                </a:solidFill>
              </a:rPr>
              <a:t>Never to stoop. Oh, sir, she smiled, no doubt, </a:t>
            </a:r>
          </a:p>
          <a:p>
            <a:r>
              <a:rPr lang="en-US" sz="2000" b="1" dirty="0" err="1">
                <a:solidFill>
                  <a:srgbClr val="7030A0"/>
                </a:solidFill>
              </a:rPr>
              <a:t>Whene’er</a:t>
            </a:r>
            <a:r>
              <a:rPr lang="en-US" sz="2000" b="1" dirty="0">
                <a:solidFill>
                  <a:srgbClr val="7030A0"/>
                </a:solidFill>
              </a:rPr>
              <a:t> I passed her; but who passed without </a:t>
            </a:r>
          </a:p>
          <a:p>
            <a:r>
              <a:rPr lang="en-US" sz="2000" b="1" dirty="0">
                <a:solidFill>
                  <a:srgbClr val="7030A0"/>
                </a:solidFill>
              </a:rPr>
              <a:t>Much the same smile? This grew; I gave commands; </a:t>
            </a:r>
          </a:p>
          <a:p>
            <a:r>
              <a:rPr lang="en-US" sz="2000" b="1" dirty="0">
                <a:solidFill>
                  <a:srgbClr val="7030A0"/>
                </a:solidFill>
              </a:rPr>
              <a:t>Then all smiles stopped together. There she stands </a:t>
            </a:r>
          </a:p>
          <a:p>
            <a:r>
              <a:rPr lang="en-US" sz="2000" b="1" dirty="0">
                <a:solidFill>
                  <a:srgbClr val="7030A0"/>
                </a:solidFill>
              </a:rPr>
              <a:t>As if alive. </a:t>
            </a:r>
            <a:r>
              <a:rPr lang="en-US" sz="2000" b="1" dirty="0" err="1">
                <a:solidFill>
                  <a:srgbClr val="7030A0"/>
                </a:solidFill>
              </a:rPr>
              <a:t>Will’t</a:t>
            </a:r>
            <a:r>
              <a:rPr lang="en-US" sz="2000" b="1" dirty="0">
                <a:solidFill>
                  <a:srgbClr val="7030A0"/>
                </a:solidFill>
              </a:rPr>
              <a:t> please you rise? We’ll meet </a:t>
            </a:r>
          </a:p>
          <a:p>
            <a:r>
              <a:rPr lang="en-US" sz="2000" b="1" dirty="0">
                <a:solidFill>
                  <a:srgbClr val="7030A0"/>
                </a:solidFill>
              </a:rPr>
              <a:t>The company below, then. I repeat, </a:t>
            </a:r>
          </a:p>
          <a:p>
            <a:r>
              <a:rPr lang="en-US" sz="2000" b="1" dirty="0">
                <a:solidFill>
                  <a:srgbClr val="7030A0"/>
                </a:solidFill>
              </a:rPr>
              <a:t>The Count your master’s known munificence </a:t>
            </a:r>
          </a:p>
          <a:p>
            <a:r>
              <a:rPr lang="en-US" sz="2000" b="1" dirty="0">
                <a:solidFill>
                  <a:srgbClr val="7030A0"/>
                </a:solidFill>
              </a:rPr>
              <a:t>Is ample warrant that no just pretense </a:t>
            </a:r>
          </a:p>
          <a:p>
            <a:r>
              <a:rPr lang="en-US" sz="2000" b="1" dirty="0">
                <a:solidFill>
                  <a:srgbClr val="7030A0"/>
                </a:solidFill>
              </a:rPr>
              <a:t>Of mine for dowry will be disallowed; </a:t>
            </a:r>
            <a:endParaRPr lang="en-US" sz="2000" b="1" dirty="0">
              <a:solidFill>
                <a:srgbClr val="7030A0"/>
              </a:solidFill>
              <a:latin typeface="Wawati TC Regular"/>
              <a:cs typeface="Wawati TC Regular"/>
            </a:endParaRPr>
          </a:p>
        </p:txBody>
      </p:sp>
      <p:sp>
        <p:nvSpPr>
          <p:cNvPr id="8" name="Rectangle 7"/>
          <p:cNvSpPr/>
          <p:nvPr/>
        </p:nvSpPr>
        <p:spPr>
          <a:xfrm>
            <a:off x="6292843" y="1207178"/>
            <a:ext cx="6735781" cy="1631216"/>
          </a:xfrm>
          <a:prstGeom prst="rect">
            <a:avLst/>
          </a:prstGeom>
          <a:solidFill>
            <a:schemeClr val="bg1"/>
          </a:solidFill>
          <a:ln>
            <a:solidFill>
              <a:schemeClr val="bg1"/>
            </a:solidFill>
          </a:ln>
        </p:spPr>
        <p:txBody>
          <a:bodyPr wrap="square">
            <a:spAutoFit/>
          </a:bodyPr>
          <a:lstStyle/>
          <a:p>
            <a:r>
              <a:rPr lang="en-US" sz="2000" b="1" dirty="0">
                <a:solidFill>
                  <a:srgbClr val="7030A0"/>
                </a:solidFill>
              </a:rPr>
              <a:t>Though his fair daughter’s self, as I avowed </a:t>
            </a:r>
          </a:p>
          <a:p>
            <a:r>
              <a:rPr lang="en-US" sz="2000" b="1" dirty="0">
                <a:solidFill>
                  <a:srgbClr val="7030A0"/>
                </a:solidFill>
              </a:rPr>
              <a:t>At starting, is my object. Nay, we’ll go </a:t>
            </a:r>
          </a:p>
          <a:p>
            <a:r>
              <a:rPr lang="en-US" sz="2000" b="1" dirty="0">
                <a:solidFill>
                  <a:srgbClr val="7030A0"/>
                </a:solidFill>
              </a:rPr>
              <a:t>Together down, sir. Notice Neptune, though, </a:t>
            </a:r>
          </a:p>
          <a:p>
            <a:r>
              <a:rPr lang="en-US" sz="2000" b="1" dirty="0">
                <a:solidFill>
                  <a:srgbClr val="7030A0"/>
                </a:solidFill>
              </a:rPr>
              <a:t>Taming a sea-horse, thought a rarity, </a:t>
            </a:r>
          </a:p>
          <a:p>
            <a:r>
              <a:rPr lang="en-US" sz="2000" b="1" dirty="0">
                <a:solidFill>
                  <a:srgbClr val="7030A0"/>
                </a:solidFill>
              </a:rPr>
              <a:t>Which Claus of Innsbruck cast in bronze for me!</a:t>
            </a:r>
            <a:endParaRPr lang="en-US" sz="2000" b="1" dirty="0">
              <a:solidFill>
                <a:srgbClr val="7030A0"/>
              </a:solidFill>
              <a:latin typeface="Wawati TC Regular"/>
              <a:cs typeface="Wawati TC Regular"/>
            </a:endParaRPr>
          </a:p>
        </p:txBody>
      </p:sp>
    </p:spTree>
    <p:extLst>
      <p:ext uri="{BB962C8B-B14F-4D97-AF65-F5344CB8AC3E}">
        <p14:creationId xmlns:p14="http://schemas.microsoft.com/office/powerpoint/2010/main" val="553853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87" y="159949"/>
            <a:ext cx="12190413" cy="654803"/>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a:ln w="9525" cap="flat" cmpd="sng" algn="ctr">
            <a:solidFill>
              <a:srgbClr val="3C1402">
                <a:shade val="95000"/>
                <a:satMod val="105000"/>
              </a:srgbClr>
            </a:solidFill>
            <a:prstDash val="solid"/>
          </a:ln>
          <a:effectLst>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3600" dirty="0">
                <a:solidFill>
                  <a:prstClr val="black"/>
                </a:solidFill>
                <a:latin typeface="Berlin Sans FB" panose="020E0602020502020306" pitchFamily="34" charset="0"/>
              </a:rPr>
              <a:t>WHAT IS IT ALL ABOUT?</a:t>
            </a:r>
          </a:p>
          <a:p>
            <a:pPr marL="457200" marR="0" lvl="0" indent="-457200" defTabSz="914400" rtl="0" eaLnBrk="1" fontAlgn="auto" latinLnBrk="0" hangingPunct="1">
              <a:lnSpc>
                <a:spcPct val="100000"/>
              </a:lnSpc>
              <a:spcBef>
                <a:spcPct val="0"/>
              </a:spcBef>
              <a:spcAft>
                <a:spcPts val="0"/>
              </a:spcAft>
              <a:buClrTx/>
              <a:buSzTx/>
              <a:buFontTx/>
              <a:buAutoNum type="arabicPeriod"/>
              <a:tabLst/>
              <a:defRPr/>
            </a:pPr>
            <a:endParaRPr kumimoji="0" lang="en-GB" sz="1600" b="0" i="0" u="none" strike="noStrike" kern="1200" cap="none" spc="0" normalizeH="0" baseline="0" noProof="0" dirty="0">
              <a:ln>
                <a:noFill/>
              </a:ln>
              <a:solidFill>
                <a:prstClr val="black"/>
              </a:solidFill>
              <a:effectLst/>
              <a:uLnTx/>
              <a:uFillTx/>
              <a:latin typeface="Open Sans"/>
            </a:endParaRPr>
          </a:p>
        </p:txBody>
      </p:sp>
      <p:sp>
        <p:nvSpPr>
          <p:cNvPr id="5" name="Title 1"/>
          <p:cNvSpPr txBox="1">
            <a:spLocks/>
          </p:cNvSpPr>
          <p:nvPr/>
        </p:nvSpPr>
        <p:spPr>
          <a:xfrm>
            <a:off x="-1" y="5556944"/>
            <a:ext cx="12190413" cy="1168078"/>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a:ln w="9525" cap="flat" cmpd="sng" algn="ctr">
            <a:solidFill>
              <a:srgbClr val="3C1402">
                <a:shade val="95000"/>
                <a:satMod val="105000"/>
              </a:srgbClr>
            </a:solidFill>
            <a:prstDash val="solid"/>
          </a:ln>
          <a:effectLst>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lvl="0">
              <a:defRPr/>
            </a:pPr>
            <a:endParaRPr lang="en-GB" sz="1400" b="1" u="sng" dirty="0">
              <a:solidFill>
                <a:prstClr val="black"/>
              </a:solidFill>
              <a:latin typeface="Berlin Sans FB" panose="020E0602020502020306" pitchFamily="34" charset="0"/>
            </a:endParaRPr>
          </a:p>
        </p:txBody>
      </p:sp>
      <p:pic>
        <p:nvPicPr>
          <p:cNvPr id="6" name="Picture 2" descr="Image result for MY LAST DUCH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6598" y="1045381"/>
            <a:ext cx="3144539" cy="4280933"/>
          </a:xfrm>
          <a:prstGeom prst="rect">
            <a:avLst/>
          </a:prstGeom>
          <a:noFill/>
          <a:ln w="28575">
            <a:solidFill>
              <a:srgbClr val="7030A0"/>
            </a:solidFill>
          </a:ln>
          <a:effectLst>
            <a:glow rad="101600">
              <a:srgbClr val="7030A0">
                <a:alpha val="60000"/>
              </a:srgbClr>
            </a:glow>
          </a:effectLst>
          <a:extLst>
            <a:ext uri="{909E8E84-426E-40DD-AFC4-6F175D3DCCD1}">
              <a14:hiddenFill xmlns:a14="http://schemas.microsoft.com/office/drawing/2010/main">
                <a:solidFill>
                  <a:srgbClr val="FFFFFF"/>
                </a:solidFill>
              </a14:hiddenFill>
            </a:ext>
          </a:extLst>
        </p:spPr>
      </p:pic>
      <p:pic>
        <p:nvPicPr>
          <p:cNvPr id="7170" name="Picture 2" descr="Image result for the duke of ferrar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364" y="1034062"/>
            <a:ext cx="3144539" cy="4303572"/>
          </a:xfrm>
          <a:prstGeom prst="rect">
            <a:avLst/>
          </a:prstGeom>
          <a:noFill/>
          <a:ln w="12700">
            <a:solidFill>
              <a:srgbClr val="7030A0"/>
            </a:solidFill>
          </a:ln>
          <a:effectLst>
            <a:glow rad="101600">
              <a:srgbClr val="7030A0">
                <a:alpha val="60000"/>
              </a:srgbClr>
            </a:glow>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3508954" y="814752"/>
            <a:ext cx="5172501" cy="4770537"/>
          </a:xfrm>
          <a:prstGeom prst="rect">
            <a:avLst/>
          </a:prstGeom>
        </p:spPr>
        <p:txBody>
          <a:bodyPr wrap="square">
            <a:spAutoFit/>
          </a:bodyPr>
          <a:lstStyle/>
          <a:p>
            <a:pPr algn="ctr"/>
            <a:r>
              <a:rPr lang="en-GB" sz="1600" b="1" dirty="0">
                <a:solidFill>
                  <a:srgbClr val="7030A0"/>
                </a:solidFill>
              </a:rPr>
              <a:t>The characters mentioned in this poem are based on real life, historical figures. The narrator is Duke Alfonso II who ruled a place in northern Italy called Ferrara between 1559 and 1597. The Duchess of whom he speaks was his first wife, </a:t>
            </a:r>
            <a:r>
              <a:rPr lang="en-GB" sz="1600" b="1" dirty="0" err="1">
                <a:solidFill>
                  <a:srgbClr val="7030A0"/>
                </a:solidFill>
              </a:rPr>
              <a:t>Lucrezia</a:t>
            </a:r>
            <a:r>
              <a:rPr lang="en-GB" sz="1600" b="1" dirty="0">
                <a:solidFill>
                  <a:srgbClr val="7030A0"/>
                </a:solidFill>
              </a:rPr>
              <a:t> de' Medici who died in 1561 aged 17, only two years after he married her. In real life, </a:t>
            </a:r>
            <a:r>
              <a:rPr lang="en-GB" sz="1600" b="1" dirty="0" err="1">
                <a:solidFill>
                  <a:srgbClr val="7030A0"/>
                </a:solidFill>
              </a:rPr>
              <a:t>Lucrezia</a:t>
            </a:r>
            <a:r>
              <a:rPr lang="en-GB" sz="1600" b="1" dirty="0">
                <a:solidFill>
                  <a:srgbClr val="7030A0"/>
                </a:solidFill>
              </a:rPr>
              <a:t> died in suspicious circumstances and might have been poisoned.</a:t>
            </a:r>
          </a:p>
          <a:p>
            <a:pPr algn="ctr"/>
            <a:endParaRPr lang="en-GB" sz="1600" b="1" dirty="0">
              <a:solidFill>
                <a:srgbClr val="7030A0"/>
              </a:solidFill>
            </a:endParaRPr>
          </a:p>
          <a:p>
            <a:pPr algn="ctr"/>
            <a:r>
              <a:rPr lang="en-GB" sz="1600" b="1" dirty="0">
                <a:solidFill>
                  <a:srgbClr val="7030A0"/>
                </a:solidFill>
              </a:rPr>
              <a:t>The poem is set in 1564, three years after the death of the Duchess. An emissary (messenger or representative) has been sent to see the Duke from the Count of Tyrol. The Count is the father of the Duke's next wife (he married three times in all). The Duke shows the emissary a picture of his late wife and remarks on her character, suggesting that she was unfaithful to him - and hinting that he might have killed her because of it.</a:t>
            </a:r>
          </a:p>
          <a:p>
            <a:pPr algn="ctr"/>
            <a:endParaRPr lang="en-GB" sz="1600" b="1" dirty="0">
              <a:solidFill>
                <a:srgbClr val="7030A0"/>
              </a:solidFill>
            </a:endParaRPr>
          </a:p>
          <a:p>
            <a:pPr algn="ctr"/>
            <a:r>
              <a:rPr lang="en-GB" sz="1600" b="1" dirty="0">
                <a:solidFill>
                  <a:srgbClr val="7030A0"/>
                </a:solidFill>
              </a:rPr>
              <a:t>During his speech, the Duke makes himself look arrogant, insensitive and selfish. The poem is a dramatic monologue.</a:t>
            </a:r>
          </a:p>
        </p:txBody>
      </p:sp>
    </p:spTree>
    <p:extLst>
      <p:ext uri="{BB962C8B-B14F-4D97-AF65-F5344CB8AC3E}">
        <p14:creationId xmlns:p14="http://schemas.microsoft.com/office/powerpoint/2010/main" val="329830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1105469"/>
            <a:ext cx="7950958" cy="4749421"/>
          </a:xfrm>
        </p:spPr>
        <p:txBody>
          <a:bodyPr>
            <a:normAutofit/>
          </a:bodyPr>
          <a:lstStyle/>
          <a:p>
            <a:pPr marL="0" indent="0" algn="just">
              <a:buNone/>
            </a:pPr>
            <a:r>
              <a:rPr lang="en-US" sz="2400" b="1" dirty="0">
                <a:solidFill>
                  <a:srgbClr val="FFFF00"/>
                </a:solidFill>
              </a:rPr>
              <a:t>The poem is a reflection of life in the Victorian poetry:</a:t>
            </a:r>
          </a:p>
          <a:p>
            <a:pPr marL="0" indent="0" algn="just">
              <a:buNone/>
            </a:pPr>
            <a:endParaRPr lang="en-US" sz="2400" b="1" dirty="0">
              <a:solidFill>
                <a:srgbClr val="FFFF00"/>
              </a:solidFill>
            </a:endParaRPr>
          </a:p>
          <a:p>
            <a:pPr marL="0" indent="0" algn="just">
              <a:buNone/>
            </a:pPr>
            <a:r>
              <a:rPr lang="en-US" sz="2000" b="1" dirty="0"/>
              <a:t>Browning, of the Victorian age, wrote real-life poetry that reflected upon some of the darkest aspects of Victorian life. One of those aspects, of course, is the treatment of wives by their husbands. Everyone is familiar with Henry the VIII and his many wives whom he accused and executed . Robert Browning reveals that this mentality was widespread during this time. Wives were viewed as disposable, and their husbands would often accuse them to do away with them when they desired to marry someone else. The life of a Victorian wife was a perilous one.</a:t>
            </a:r>
          </a:p>
        </p:txBody>
      </p:sp>
    </p:spTree>
    <p:extLst>
      <p:ext uri="{BB962C8B-B14F-4D97-AF65-F5344CB8AC3E}">
        <p14:creationId xmlns:p14="http://schemas.microsoft.com/office/powerpoint/2010/main" val="342917923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مجلس إدارة أيون">
  <a:themeElements>
    <a:clrScheme name="مجلس إدارة أيون">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مجلس إدارة 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جلس إدارة 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1498</TotalTime>
  <Words>933</Words>
  <Application>Microsoft Office PowerPoint</Application>
  <PresentationFormat>Widescreen</PresentationFormat>
  <Paragraphs>77</Paragraphs>
  <Slides>7</Slides>
  <Notes>1</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HDOfficeLightV0</vt:lpstr>
      <vt:lpstr>مجلس إدارة أيون</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cano33337@gmail.com</cp:lastModifiedBy>
  <cp:revision>64</cp:revision>
  <dcterms:created xsi:type="dcterms:W3CDTF">2017-12-31T15:16:58Z</dcterms:created>
  <dcterms:modified xsi:type="dcterms:W3CDTF">2025-02-04T12:39:07Z</dcterms:modified>
</cp:coreProperties>
</file>