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1051287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1150477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696914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1497854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1048446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376638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2550848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198788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2884671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2033389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28283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1296FBB-FD4E-4071-90EA-9EA3588983D3}" type="slidenum">
              <a:rPr lang="ar-IQ" smtClean="0"/>
              <a:pPr/>
              <a:t>‹#›</a:t>
            </a:fld>
            <a:endParaRPr lang="ar-IQ"/>
          </a:p>
        </p:txBody>
      </p:sp>
    </p:spTree>
    <p:extLst>
      <p:ext uri="{BB962C8B-B14F-4D97-AF65-F5344CB8AC3E}">
        <p14:creationId xmlns:p14="http://schemas.microsoft.com/office/powerpoint/2010/main" val="3636735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0"/>
            <a:ext cx="9144000" cy="5229200"/>
          </a:xfrm>
          <a:solidFill>
            <a:schemeClr val="accent1">
              <a:lumMod val="20000"/>
              <a:lumOff val="80000"/>
            </a:schemeClr>
          </a:solidFill>
        </p:spPr>
        <p:txBody>
          <a:bodyPr>
            <a:normAutofit/>
          </a:bodyPr>
          <a:lstStyle/>
          <a:p>
            <a:r>
              <a:rPr lang="ar-IQ" sz="4000" b="1" i="1" dirty="0" smtClean="0"/>
              <a:t/>
            </a:r>
            <a:br>
              <a:rPr lang="ar-IQ" sz="4000" b="1" i="1" dirty="0" smtClean="0"/>
            </a:br>
            <a:r>
              <a:rPr lang="en-US" sz="4000" b="1" i="1" dirty="0" smtClean="0"/>
              <a:t>Grammar </a:t>
            </a:r>
            <a:r>
              <a:rPr lang="en-US" sz="4000" b="1" i="1" dirty="0"/>
              <a:t>and </a:t>
            </a:r>
            <a:r>
              <a:rPr lang="en-US" sz="4000" b="1" i="1" dirty="0" smtClean="0"/>
              <a:t>Grammars :Part1</a:t>
            </a:r>
            <a:r>
              <a:rPr lang="en-US" sz="4000" b="1" i="1" dirty="0" smtClean="0"/>
              <a:t/>
            </a:r>
            <a:br>
              <a:rPr lang="en-US" sz="4000" b="1" i="1" dirty="0" smtClean="0"/>
            </a:br>
            <a:r>
              <a:rPr lang="en-US" sz="4000" b="1" i="1" dirty="0" smtClean="0"/>
              <a:t>By:</a:t>
            </a:r>
            <a:br>
              <a:rPr lang="en-US" sz="4000" b="1" i="1" dirty="0" smtClean="0"/>
            </a:br>
            <a:r>
              <a:rPr lang="en-US" sz="4000" b="1" i="1" dirty="0" smtClean="0"/>
              <a:t>Asst. Prof. Dr. </a:t>
            </a:r>
            <a:r>
              <a:rPr lang="en-US" sz="4000" b="1" i="1" dirty="0" err="1" smtClean="0"/>
              <a:t>Ghazwan</a:t>
            </a:r>
            <a:r>
              <a:rPr lang="en-US" sz="4000" b="1" i="1" dirty="0" smtClean="0"/>
              <a:t> </a:t>
            </a:r>
            <a:r>
              <a:rPr lang="en-US" sz="4000" b="1" i="1" dirty="0" err="1" smtClean="0"/>
              <a:t>Adnan</a:t>
            </a:r>
            <a:r>
              <a:rPr lang="en-US" sz="4000" b="1" i="1" dirty="0" smtClean="0"/>
              <a:t> </a:t>
            </a:r>
            <a:r>
              <a:rPr lang="en-US" sz="4000" b="1" i="1" dirty="0" err="1" smtClean="0"/>
              <a:t>MohammedUniversity</a:t>
            </a:r>
            <a:r>
              <a:rPr lang="en-US" sz="4000" b="1" i="1" dirty="0" smtClean="0"/>
              <a:t> of </a:t>
            </a:r>
            <a:r>
              <a:rPr lang="en-US" sz="4000" b="1" i="1" dirty="0" err="1" smtClean="0"/>
              <a:t>DiyalaCollege</a:t>
            </a:r>
            <a:r>
              <a:rPr lang="en-US" sz="4000" b="1" i="1" dirty="0" smtClean="0"/>
              <a:t> of Education for </a:t>
            </a:r>
            <a:r>
              <a:rPr lang="en-US" sz="4000" b="1" i="1" dirty="0" err="1" smtClean="0"/>
              <a:t>HumanitiesDepartment</a:t>
            </a:r>
            <a:r>
              <a:rPr lang="en-US" sz="4000" b="1" i="1" dirty="0" smtClean="0"/>
              <a:t> of </a:t>
            </a:r>
            <a:r>
              <a:rPr lang="en-US" i="1" dirty="0" smtClean="0"/>
              <a:t>English</a:t>
            </a:r>
            <a:endParaRPr lang="ar-IQ" sz="5400" i="1" dirty="0"/>
          </a:p>
        </p:txBody>
      </p:sp>
    </p:spTree>
    <p:extLst>
      <p:ext uri="{BB962C8B-B14F-4D97-AF65-F5344CB8AC3E}">
        <p14:creationId xmlns:p14="http://schemas.microsoft.com/office/powerpoint/2010/main" val="3105700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algn="l"/>
            <a:endParaRPr lang="ar-IQ" dirty="0" smtClean="0"/>
          </a:p>
          <a:p>
            <a:pPr algn="l"/>
            <a:endParaRPr lang="ar-IQ" dirty="0"/>
          </a:p>
          <a:p>
            <a:pPr algn="l"/>
            <a:r>
              <a:rPr lang="en-US" dirty="0" smtClean="0"/>
              <a:t>When </a:t>
            </a:r>
            <a:r>
              <a:rPr lang="en-US" dirty="0"/>
              <a:t>it comes to definitions of grammar , confusion abounds. One problem is that the word 'grammar' means different thing to different people. For many the term suggests a list of do's and don'ts, rules that tell us we should say it is I, not it is me , that we should not say </a:t>
            </a:r>
            <a:r>
              <a:rPr lang="en-US" dirty="0" err="1"/>
              <a:t>ain't</a:t>
            </a:r>
            <a:r>
              <a:rPr lang="en-US" dirty="0"/>
              <a:t> , or that we should avoid ending a sentence with a preposition</a:t>
            </a:r>
            <a:endParaRPr lang="ar-IQ" dirty="0"/>
          </a:p>
        </p:txBody>
      </p:sp>
    </p:spTree>
    <p:extLst>
      <p:ext uri="{BB962C8B-B14F-4D97-AF65-F5344CB8AC3E}">
        <p14:creationId xmlns:p14="http://schemas.microsoft.com/office/powerpoint/2010/main" val="2203264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algn="l"/>
            <a:endParaRPr lang="en-US" dirty="0" smtClean="0"/>
          </a:p>
          <a:p>
            <a:pPr algn="l"/>
            <a:r>
              <a:rPr lang="en-US" dirty="0" smtClean="0"/>
              <a:t>. </a:t>
            </a:r>
            <a:r>
              <a:rPr lang="en-US" sz="3600" b="1" dirty="0"/>
              <a:t>For others</a:t>
            </a:r>
            <a:r>
              <a:rPr lang="en-US" dirty="0"/>
              <a:t>, the term may refer to the rules of grammar found mainly in written language , </a:t>
            </a:r>
            <a:r>
              <a:rPr lang="en-US" b="1" dirty="0"/>
              <a:t>for example</a:t>
            </a:r>
            <a:r>
              <a:rPr lang="en-US" dirty="0"/>
              <a:t> , rules that table sentence fragments as incorrect even though they are often found in spoken language (for example, 'Working on a term paper as a response to the question 'What are you doing ? ) , or that admonish us not begin sentences with and or but, thought again this usage is common in spoken English </a:t>
            </a:r>
            <a:r>
              <a:rPr lang="en-US" dirty="0" smtClean="0"/>
              <a:t>language. </a:t>
            </a:r>
            <a:endParaRPr lang="ar-IQ" dirty="0"/>
          </a:p>
        </p:txBody>
      </p:sp>
    </p:spTree>
    <p:extLst>
      <p:ext uri="{BB962C8B-B14F-4D97-AF65-F5344CB8AC3E}">
        <p14:creationId xmlns:p14="http://schemas.microsoft.com/office/powerpoint/2010/main" val="125036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pPr marL="0" indent="0" algn="l">
              <a:buNone/>
            </a:pPr>
            <a:r>
              <a:rPr lang="en-US" dirty="0"/>
              <a:t/>
            </a:r>
            <a:br>
              <a:rPr lang="en-US" dirty="0"/>
            </a:br>
            <a:r>
              <a:rPr lang="en-US" dirty="0"/>
              <a:t> Grammars with rules that make distinctions between correct and incorrect forms are defined as </a:t>
            </a:r>
            <a:r>
              <a:rPr lang="en-US" dirty="0" smtClean="0"/>
              <a:t>“</a:t>
            </a:r>
            <a:r>
              <a:rPr lang="en-US" b="1" dirty="0" smtClean="0"/>
              <a:t>prescriptive grammars”. </a:t>
            </a:r>
            <a:r>
              <a:rPr lang="en-US" dirty="0"/>
              <a:t>They tell us how we ought to speak. as in it is I , and how we ought not to speak . as in it is me, or He </a:t>
            </a:r>
            <a:r>
              <a:rPr lang="en-US" dirty="0" err="1"/>
              <a:t>ain't</a:t>
            </a:r>
            <a:r>
              <a:rPr lang="en-US" dirty="0"/>
              <a:t> home. This approach codifies certain distinctions between </a:t>
            </a:r>
            <a:r>
              <a:rPr lang="en-US" b="1" dirty="0"/>
              <a:t>standard</a:t>
            </a:r>
            <a:r>
              <a:rPr lang="en-US" dirty="0"/>
              <a:t> and </a:t>
            </a:r>
            <a:r>
              <a:rPr lang="en-US" b="1" dirty="0"/>
              <a:t>non-standard</a:t>
            </a:r>
            <a:r>
              <a:rPr lang="en-US" dirty="0"/>
              <a:t> varieties, and often makes overt value </a:t>
            </a:r>
            <a:r>
              <a:rPr lang="en-US" dirty="0" smtClean="0"/>
              <a:t>judgments </a:t>
            </a:r>
            <a:r>
              <a:rPr lang="en-US" dirty="0"/>
              <a:t>by referring to the standard varieties as </a:t>
            </a:r>
            <a:r>
              <a:rPr lang="en-US" b="1" dirty="0"/>
              <a:t>correct</a:t>
            </a:r>
            <a:r>
              <a:rPr lang="en-US" dirty="0"/>
              <a:t> , or </a:t>
            </a:r>
            <a:r>
              <a:rPr lang="en-US" b="1" dirty="0"/>
              <a:t>'good</a:t>
            </a:r>
            <a:r>
              <a:rPr lang="en-US" dirty="0"/>
              <a:t>', English and </a:t>
            </a:r>
            <a:r>
              <a:rPr lang="en-US" b="1" dirty="0"/>
              <a:t>non-standard</a:t>
            </a:r>
            <a:r>
              <a:rPr lang="en-US" dirty="0"/>
              <a:t> as i</a:t>
            </a:r>
            <a:r>
              <a:rPr lang="en-US" b="1" dirty="0"/>
              <a:t>ncorrect, or 'bad' </a:t>
            </a:r>
            <a:r>
              <a:rPr lang="en-US" dirty="0" smtClean="0"/>
              <a:t>English.</a:t>
            </a:r>
            <a:r>
              <a:rPr lang="en-US" dirty="0"/>
              <a:t/>
            </a:r>
            <a:br>
              <a:rPr lang="en-US" dirty="0"/>
            </a:br>
            <a:endParaRPr lang="ar-IQ" dirty="0"/>
          </a:p>
        </p:txBody>
      </p:sp>
    </p:spTree>
    <p:extLst>
      <p:ext uri="{BB962C8B-B14F-4D97-AF65-F5344CB8AC3E}">
        <p14:creationId xmlns:p14="http://schemas.microsoft.com/office/powerpoint/2010/main" val="4059885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endParaRPr lang="ar-IQ" dirty="0" smtClean="0"/>
          </a:p>
          <a:p>
            <a:pPr algn="l"/>
            <a:r>
              <a:rPr lang="en-US" dirty="0"/>
              <a:t>Grammars that do not make these distinctions and that aim to describe language as it is actually used are called </a:t>
            </a:r>
            <a:r>
              <a:rPr lang="en-US" dirty="0" smtClean="0"/>
              <a:t>“</a:t>
            </a:r>
            <a:r>
              <a:rPr lang="en-US" sz="3600" b="1" dirty="0" smtClean="0"/>
              <a:t>descriptive grammars”</a:t>
            </a:r>
            <a:r>
              <a:rPr lang="en-US" dirty="0" smtClean="0"/>
              <a:t>. </a:t>
            </a:r>
            <a:r>
              <a:rPr lang="en-US" dirty="0"/>
              <a:t>The rules are more like a blueprint for building well-formed structures. and they represent speakers' unconscious knowledge , or 'mental grammar' of the language. Taking this unconscious knowledge into account, this approach focuses on describing how native speakers actually do speak and does not prescribe how they ought to speak. </a:t>
            </a:r>
            <a:endParaRPr lang="ar-IQ" dirty="0"/>
          </a:p>
        </p:txBody>
      </p:sp>
    </p:spTree>
    <p:extLst>
      <p:ext uri="{BB962C8B-B14F-4D97-AF65-F5344CB8AC3E}">
        <p14:creationId xmlns:p14="http://schemas.microsoft.com/office/powerpoint/2010/main" val="856244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algn="l"/>
            <a:endParaRPr lang="ar-IQ" dirty="0" smtClean="0"/>
          </a:p>
          <a:p>
            <a:pPr algn="l"/>
            <a:endParaRPr lang="ar-IQ" dirty="0"/>
          </a:p>
          <a:p>
            <a:pPr algn="l"/>
            <a:r>
              <a:rPr lang="en-US" sz="4000" dirty="0"/>
              <a:t>No value judgments are made rather the value-neutral terms 'grammatical' and 'ungrammatical' are used to distinguish between patterns that are well-formed, possible sentence or phrases in language and those that are not. For example, </a:t>
            </a:r>
            <a:r>
              <a:rPr lang="en-US" sz="4000" b="1" dirty="0"/>
              <a:t>The cow ate corn</a:t>
            </a:r>
            <a:r>
              <a:rPr lang="en-US" sz="4000" dirty="0"/>
              <a:t> is a grammatical sentence in English, but *</a:t>
            </a:r>
            <a:r>
              <a:rPr lang="en-US" sz="4000" b="1" dirty="0" smtClean="0"/>
              <a:t>Ate </a:t>
            </a:r>
            <a:r>
              <a:rPr lang="en-US" sz="4000" b="1" dirty="0"/>
              <a:t>the corn the cow</a:t>
            </a:r>
            <a:r>
              <a:rPr lang="en-US" sz="4000" dirty="0"/>
              <a:t> is un grammatical</a:t>
            </a:r>
            <a:r>
              <a:rPr lang="en-US" dirty="0"/>
              <a:t>. </a:t>
            </a:r>
            <a:endParaRPr lang="ar-IQ" dirty="0"/>
          </a:p>
        </p:txBody>
      </p:sp>
    </p:spTree>
    <p:extLst>
      <p:ext uri="{BB962C8B-B14F-4D97-AF65-F5344CB8AC3E}">
        <p14:creationId xmlns:p14="http://schemas.microsoft.com/office/powerpoint/2010/main" val="1593503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algn="l"/>
            <a:endParaRPr lang="ar-IQ" dirty="0" smtClean="0"/>
          </a:p>
          <a:p>
            <a:pPr algn="l"/>
            <a:r>
              <a:rPr lang="en-US" sz="3600" b="1" dirty="0" smtClean="0"/>
              <a:t>For </a:t>
            </a:r>
            <a:r>
              <a:rPr lang="en-US" sz="3600" b="1" dirty="0"/>
              <a:t>applied linguists</a:t>
            </a:r>
            <a:r>
              <a:rPr lang="en-US" sz="3600" dirty="0"/>
              <a:t>, the focus is more on 'pedagogical grammar' the type of grammar designed for the needs of second- language students and teachers.</a:t>
            </a:r>
            <a:br>
              <a:rPr lang="en-US" sz="3600" dirty="0"/>
            </a:br>
            <a:r>
              <a:rPr lang="en-US" sz="3600" dirty="0"/>
              <a:t>Although teaching grammar in a second language does involve some of the prescriptive rules for the standard varieties a pedagogical grammar resembles a descriptive grammar much more than a prescriptive one especially in terms of the range of structures covered </a:t>
            </a:r>
            <a:endParaRPr lang="ar-IQ" sz="3600" dirty="0"/>
          </a:p>
        </p:txBody>
      </p:sp>
    </p:spTree>
    <p:extLst>
      <p:ext uri="{BB962C8B-B14F-4D97-AF65-F5344CB8AC3E}">
        <p14:creationId xmlns:p14="http://schemas.microsoft.com/office/powerpoint/2010/main" val="222329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63" y="1"/>
            <a:ext cx="9144000" cy="6840782"/>
          </a:xfrm>
        </p:spPr>
        <p:style>
          <a:lnRef idx="1">
            <a:schemeClr val="accent1"/>
          </a:lnRef>
          <a:fillRef idx="2">
            <a:schemeClr val="accent1"/>
          </a:fillRef>
          <a:effectRef idx="1">
            <a:schemeClr val="accent1"/>
          </a:effectRef>
          <a:fontRef idx="minor">
            <a:schemeClr val="dk1"/>
          </a:fontRef>
        </p:style>
        <p:txBody>
          <a:bodyPr/>
          <a:lstStyle/>
          <a:p>
            <a:pPr algn="l"/>
            <a:endParaRPr lang="en-US" dirty="0" smtClean="0"/>
          </a:p>
          <a:p>
            <a:pPr algn="l"/>
            <a:r>
              <a:rPr lang="en-US" dirty="0" smtClean="0"/>
              <a:t>And </a:t>
            </a:r>
            <a:r>
              <a:rPr lang="en-US" dirty="0"/>
              <a:t>while certain linguistic grammars tend to be narrowly focused, </a:t>
            </a:r>
            <a:r>
              <a:rPr lang="en-US" sz="3600" b="1" dirty="0"/>
              <a:t>pedagogical grammars </a:t>
            </a:r>
            <a:r>
              <a:rPr lang="en-US" dirty="0"/>
              <a:t>are typically more eclectic drawing on insights from formal and functional </a:t>
            </a:r>
            <a:r>
              <a:rPr lang="en-US" dirty="0" smtClean="0"/>
              <a:t>grammars, </a:t>
            </a:r>
            <a:r>
              <a:rPr lang="en-US" dirty="0"/>
              <a:t>as well as work on corpus linguistics , discourse analysis and pragmatics, addressed in other chapters in this volume . for after all applied linguists must be concerned that students not only can produce grammatical structures that are formally accurate; students must be able to use them meaningfully and appropriately as well.</a:t>
            </a:r>
          </a:p>
          <a:p>
            <a:pPr algn="l"/>
            <a:endParaRPr lang="ar-IQ" dirty="0"/>
          </a:p>
        </p:txBody>
      </p:sp>
    </p:spTree>
    <p:extLst>
      <p:ext uri="{BB962C8B-B14F-4D97-AF65-F5344CB8AC3E}">
        <p14:creationId xmlns:p14="http://schemas.microsoft.com/office/powerpoint/2010/main" val="41194286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TotalTime>
  <Words>404</Words>
  <Application>Microsoft Office PowerPoint</Application>
  <PresentationFormat>عرض على الشاشة (3:4)‏</PresentationFormat>
  <Paragraphs>16</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نسق Office</vt:lpstr>
      <vt:lpstr> Grammar and Grammars :Part1 By: Asst. Prof. Dr. Ghazwan Adnan MohammedUniversity of DiyalaCollege of Education for HumanitiesDepartment of English</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Grammar and Grammars</dc:title>
  <dc:creator>DR.Ahmed Saker 2o1O</dc:creator>
  <cp:lastModifiedBy>hp</cp:lastModifiedBy>
  <cp:revision>19</cp:revision>
  <dcterms:created xsi:type="dcterms:W3CDTF">2018-03-03T17:44:30Z</dcterms:created>
  <dcterms:modified xsi:type="dcterms:W3CDTF">2025-04-10T21:17:05Z</dcterms:modified>
</cp:coreProperties>
</file>