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CF1494-E5B2-433E-AB67-24B7AC852925}">
          <p14:sldIdLst>
            <p14:sldId id="256"/>
            <p14:sldId id="267"/>
            <p14:sldId id="268"/>
            <p14:sldId id="269"/>
            <p14:sldId id="257"/>
            <p14:sldId id="258"/>
            <p14:sldId id="259"/>
            <p14:sldId id="260"/>
            <p14:sldId id="261"/>
          </p14:sldIdLst>
        </p14:section>
        <p14:section name="Untitled Section" id="{6F4E1BDE-CCC5-4F07-8EF5-BD4C70D8FB1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AA148-80F3-46D5-BCF6-371F214DC63A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41AEB-F20D-4484-AC20-D4886336B4D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0587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319EA-4ADC-40B9-8EF3-13849C5C7849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33F51-17EA-4B11-8B4B-023926C94449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64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6</a:t>
            </a:fld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7</a:t>
            </a:fld>
            <a:endParaRPr lang="en-M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8</a:t>
            </a:fld>
            <a:endParaRPr lang="en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9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MY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eek_language" TargetMode="External"/><Relationship Id="rId2" Type="http://schemas.openxmlformats.org/officeDocument/2006/relationships/hyperlink" Target="http://en.wikipedia.org/wiki/Method_of_teaching_foreign_langu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Lat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4254624" cy="3224800"/>
          </a:xfrm>
        </p:spPr>
        <p:txBody>
          <a:bodyPr/>
          <a:lstStyle/>
          <a:p>
            <a:r>
              <a:rPr lang="en-US" sz="1600" b="1" i="1" dirty="0" smtClean="0"/>
              <a:t>Prof. Dr. </a:t>
            </a:r>
            <a:r>
              <a:rPr lang="en-US" sz="1600" b="1" i="1" dirty="0" err="1" smtClean="0"/>
              <a:t>Ghazwan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Adnan</a:t>
            </a:r>
            <a:r>
              <a:rPr lang="en-US" sz="1600" b="1" i="1" dirty="0" smtClean="0"/>
              <a:t> Muhammad</a:t>
            </a:r>
            <a:endParaRPr lang="en-US" sz="1600" dirty="0" smtClean="0"/>
          </a:p>
          <a:p>
            <a:r>
              <a:rPr lang="en-US" sz="1600" b="1" i="1" dirty="0" smtClean="0"/>
              <a:t>University of </a:t>
            </a:r>
            <a:r>
              <a:rPr lang="en-US" sz="1600" b="1" i="1" dirty="0" err="1" smtClean="0"/>
              <a:t>Diyala</a:t>
            </a:r>
            <a:r>
              <a:rPr lang="en-US" sz="1600" b="1" i="1" dirty="0" smtClean="0"/>
              <a:t>/ College of Education for Human Sciences</a:t>
            </a:r>
            <a:endParaRPr lang="en-US" sz="1600" dirty="0" smtClean="0"/>
          </a:p>
          <a:p>
            <a:r>
              <a:rPr lang="en-US" sz="1600" b="1" i="1" dirty="0" smtClean="0"/>
              <a:t>Department of English Language</a:t>
            </a:r>
            <a:endParaRPr lang="en-US" sz="1600" dirty="0" smtClean="0"/>
          </a:p>
          <a:p>
            <a:endParaRPr lang="en-MY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223224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Centaur" pitchFamily="18" charset="0"/>
              </a:rPr>
              <a:t>THE GRAMMAR </a:t>
            </a:r>
            <a:r>
              <a:rPr lang="en-US" sz="4800" smtClean="0">
                <a:latin typeface="Centaur" pitchFamily="18" charset="0"/>
              </a:rPr>
              <a:t>TRANSLATION </a:t>
            </a:r>
            <a:r>
              <a:rPr lang="en-US" sz="4800" smtClean="0">
                <a:latin typeface="Centaur" pitchFamily="18" charset="0"/>
              </a:rPr>
              <a:t>METHOD : Part </a:t>
            </a:r>
            <a:r>
              <a:rPr lang="en-US" sz="4800" dirty="0" smtClean="0">
                <a:latin typeface="Centaur" pitchFamily="18" charset="0"/>
              </a:rPr>
              <a:t>1</a:t>
            </a:r>
            <a:endParaRPr lang="en-MY" sz="4800" dirty="0">
              <a:latin typeface="Centaur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694" y="2298062"/>
            <a:ext cx="1733178" cy="1733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3096344" cy="2249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2480">
            <a:off x="5531600" y="2235175"/>
            <a:ext cx="2735568" cy="16217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/>
              <a:t>The </a:t>
            </a:r>
            <a:r>
              <a:rPr lang="en-MY" sz="2400" b="1" dirty="0"/>
              <a:t>grammar-translation method</a:t>
            </a:r>
            <a:r>
              <a:rPr lang="en-MY" sz="2400" dirty="0"/>
              <a:t> is a </a:t>
            </a:r>
            <a:r>
              <a:rPr lang="en-MY" sz="2400" dirty="0">
                <a:hlinkClick r:id="rId2" tooltip="Method of teaching foreign languages"/>
              </a:rPr>
              <a:t>method of teaching foreign languages</a:t>
            </a:r>
            <a:r>
              <a:rPr lang="en-MY" sz="2400" dirty="0"/>
              <a:t> derived from the classical </a:t>
            </a:r>
            <a:r>
              <a:rPr lang="en-MY" sz="2400" dirty="0" smtClean="0"/>
              <a:t>method </a:t>
            </a:r>
            <a:r>
              <a:rPr lang="en-MY" sz="2400" dirty="0"/>
              <a:t>of teaching </a:t>
            </a:r>
            <a:r>
              <a:rPr lang="en-MY" sz="2400" dirty="0">
                <a:hlinkClick r:id="rId3" tooltip="Greek language"/>
              </a:rPr>
              <a:t>Greek</a:t>
            </a:r>
            <a:r>
              <a:rPr lang="en-MY" sz="2400" dirty="0"/>
              <a:t> and </a:t>
            </a:r>
            <a:r>
              <a:rPr lang="en-MY" sz="2400" dirty="0" smtClean="0">
                <a:hlinkClick r:id="rId4" tooltip="Latin"/>
              </a:rPr>
              <a:t>Latin</a:t>
            </a:r>
            <a:endParaRPr lang="en-MY" sz="2400" dirty="0" smtClean="0"/>
          </a:p>
          <a:p>
            <a:r>
              <a:rPr lang="en-MY" sz="2400" dirty="0" smtClean="0"/>
              <a:t>Late 19th </a:t>
            </a:r>
            <a:r>
              <a:rPr lang="en-MY" sz="2400" dirty="0"/>
              <a:t>and early </a:t>
            </a:r>
            <a:r>
              <a:rPr lang="en-MY" sz="2400" dirty="0" smtClean="0"/>
              <a:t>20th centuries</a:t>
            </a:r>
          </a:p>
          <a:p>
            <a:r>
              <a:rPr lang="en-MY" sz="2400" dirty="0" smtClean="0"/>
              <a:t>It was essentially based on the use of L1(mother tongue) and L2(target language)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s-MY" sz="3200" dirty="0" smtClean="0"/>
              <a:t>The Grammar Translation Method of Teaching English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2284115" cy="17525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27766"/>
            <a:ext cx="4243563" cy="200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3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en-MY" sz="2400" dirty="0"/>
              <a:t>The method has </a:t>
            </a:r>
            <a:r>
              <a:rPr lang="en-MY" sz="2400" b="1" dirty="0"/>
              <a:t>two main goals</a:t>
            </a:r>
            <a:r>
              <a:rPr lang="en-MY" sz="2400" dirty="0"/>
              <a:t>: </a:t>
            </a:r>
          </a:p>
          <a:p>
            <a:r>
              <a:rPr lang="en-MY" sz="2400" dirty="0"/>
              <a:t>To enable students to read and </a:t>
            </a:r>
            <a:r>
              <a:rPr lang="en-MY" sz="2400" dirty="0" smtClean="0"/>
              <a:t>translate literature </a:t>
            </a:r>
            <a:r>
              <a:rPr lang="en-MY" sz="2400" dirty="0"/>
              <a:t>written in the target </a:t>
            </a:r>
            <a:r>
              <a:rPr lang="en-MY" sz="2400" dirty="0" smtClean="0"/>
              <a:t>language</a:t>
            </a:r>
          </a:p>
          <a:p>
            <a:endParaRPr lang="en-MY" sz="2400" dirty="0"/>
          </a:p>
          <a:p>
            <a:endParaRPr lang="en-MY" sz="2400" dirty="0" smtClean="0"/>
          </a:p>
          <a:p>
            <a:pPr marL="45720" indent="0">
              <a:buNone/>
            </a:pPr>
            <a:endParaRPr lang="en-MY" sz="2400" dirty="0"/>
          </a:p>
          <a:p>
            <a:r>
              <a:rPr lang="en-US" sz="2400" dirty="0" smtClean="0"/>
              <a:t>Develop </a:t>
            </a:r>
            <a:r>
              <a:rPr lang="en-US" sz="2400" dirty="0"/>
              <a:t>student’s general mental discipline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07" y="2924944"/>
            <a:ext cx="1584176" cy="138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738687"/>
            <a:ext cx="1303586" cy="195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069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/>
              <a:t>Translation is the key to this methodology as is reading and writing. There is not normally any </a:t>
            </a:r>
            <a:r>
              <a:rPr lang="en-MY" sz="2400" b="1" dirty="0"/>
              <a:t>listening or speaking </a:t>
            </a:r>
            <a:r>
              <a:rPr lang="en-MY" sz="2400" dirty="0"/>
              <a:t>practice carried out moreover, there is </a:t>
            </a:r>
            <a:r>
              <a:rPr lang="en-MY" sz="2400" b="1" dirty="0"/>
              <a:t>virtually no pronunciation practice for the students</a:t>
            </a:r>
            <a:r>
              <a:rPr lang="en-MY" sz="2400" b="1" dirty="0" smtClean="0"/>
              <a:t>.</a:t>
            </a:r>
          </a:p>
          <a:p>
            <a:endParaRPr lang="ms-MY" sz="2400" dirty="0" smtClean="0"/>
          </a:p>
          <a:p>
            <a:endParaRPr lang="ms-MY" sz="2400" dirty="0"/>
          </a:p>
          <a:p>
            <a:endParaRPr lang="ms-MY" sz="2400" dirty="0" smtClean="0"/>
          </a:p>
          <a:p>
            <a:endParaRPr lang="ms-MY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91000"/>
            <a:ext cx="2218742" cy="2218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82998"/>
            <a:ext cx="2286000" cy="24162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24" y="4606093"/>
            <a:ext cx="1981200" cy="157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9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1. Classes are taught in the mother tongue, with the  </a:t>
            </a:r>
          </a:p>
          <a:p>
            <a:pPr>
              <a:buNone/>
            </a:pPr>
            <a:r>
              <a:rPr lang="en-US" dirty="0" smtClean="0"/>
              <a:t>     little active use of the target language 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*which means the teacher will teach the target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language using the mother tongue of the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students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*For Malaysian we are going to use Malay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language</a:t>
            </a:r>
          </a:p>
          <a:p>
            <a:pPr>
              <a:buNone/>
            </a:pPr>
            <a:r>
              <a:rPr lang="en-US" dirty="0" smtClean="0"/>
              <a:t>             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3590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437112"/>
            <a:ext cx="1872542" cy="12487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653136"/>
            <a:ext cx="2457450" cy="18669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2. Much vocabulary is taught in the form of lists of </a:t>
            </a:r>
          </a:p>
          <a:p>
            <a:pPr>
              <a:buNone/>
            </a:pPr>
            <a:r>
              <a:rPr lang="en-US" dirty="0" smtClean="0"/>
              <a:t>     isolated words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*Isolated words is the word that is not connected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to each other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* </a:t>
            </a:r>
            <a:r>
              <a:rPr lang="en-MY" dirty="0" smtClean="0">
                <a:solidFill>
                  <a:srgbClr val="00B050"/>
                </a:solidFill>
              </a:rPr>
              <a:t>Vocabulary items are taught in the form of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  word list </a:t>
            </a:r>
            <a:endParaRPr lang="en-MY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 Long, elaborate explanations of the intricacies of</a:t>
            </a:r>
          </a:p>
          <a:p>
            <a:pPr>
              <a:buNone/>
            </a:pPr>
            <a:r>
              <a:rPr lang="en-US" dirty="0" smtClean="0"/>
              <a:t>     grammar are given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* The teacher will explain details about the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grammar rule in the simple grammar table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* for example, in teaching of the Subject Verb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Agreement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1500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5" y="4869160"/>
            <a:ext cx="3171825" cy="143827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4. Grammar provides the rules for putting words </a:t>
            </a:r>
          </a:p>
          <a:p>
            <a:pPr>
              <a:buNone/>
            </a:pPr>
            <a:r>
              <a:rPr lang="en-US" dirty="0" smtClean="0"/>
              <a:t>      together, and instruction often focuses on the form</a:t>
            </a:r>
          </a:p>
          <a:p>
            <a:pPr>
              <a:buNone/>
            </a:pPr>
            <a:r>
              <a:rPr lang="en-US" dirty="0" smtClean="0"/>
              <a:t>      and inflection of words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*which means the grammar rules provide us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the way to construct sentences in a proper way,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to give instructions to form and says the word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properly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</a:t>
            </a:r>
            <a:endParaRPr lang="en-MY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26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*For example the grammar rule will guide us to</a:t>
            </a:r>
          </a:p>
          <a:p>
            <a:pPr>
              <a:buNone/>
            </a:pPr>
            <a:r>
              <a:rPr lang="en-US" dirty="0" smtClean="0"/>
              <a:t>      pronounce words using correct pronunciation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smtClean="0">
                <a:solidFill>
                  <a:srgbClr val="0070C0"/>
                </a:solidFill>
              </a:rPr>
              <a:t>- We will pronounce the word read as read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when the action word in the present tense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whereas we will pronounce the word read as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read when the action word is in the past tense</a:t>
            </a:r>
            <a:endParaRPr lang="en-MY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489</TotalTime>
  <Words>422</Words>
  <Application>Microsoft Office PowerPoint</Application>
  <PresentationFormat>عرض على الشاشة (3:4)‏</PresentationFormat>
  <Paragraphs>70</Paragraphs>
  <Slides>9</Slides>
  <Notes>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Grid</vt:lpstr>
      <vt:lpstr>THE GRAMMAR TRANSLATION METHOD : Part 1</vt:lpstr>
      <vt:lpstr>The Grammar Translation Method of Teaching English</vt:lpstr>
      <vt:lpstr>عرض تقديمي في PowerPoint</vt:lpstr>
      <vt:lpstr>عرض تقديمي في PowerPoint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GRAMMAR TRANSLATION METHOD</dc:title>
  <dc:creator>y</dc:creator>
  <cp:lastModifiedBy>hp</cp:lastModifiedBy>
  <cp:revision>84</cp:revision>
  <dcterms:created xsi:type="dcterms:W3CDTF">2013-08-13T08:27:30Z</dcterms:created>
  <dcterms:modified xsi:type="dcterms:W3CDTF">2025-04-10T20:58:27Z</dcterms:modified>
</cp:coreProperties>
</file>