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2" r:id="rId4"/>
    <p:sldId id="263" r:id="rId5"/>
    <p:sldId id="264"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smtClean="0"/>
              <a:t>انقر لتحرير نمط العنوان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4/10/2025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09451" y="235131"/>
            <a:ext cx="10650674" cy="2181498"/>
          </a:xfrm>
        </p:spPr>
        <p:txBody>
          <a:bodyPr>
            <a:normAutofit fontScale="90000"/>
          </a:bodyPr>
          <a:lstStyle/>
          <a:p>
            <a:pPr algn="ctr"/>
            <a:r>
              <a:rPr lang="en-US" b="1" dirty="0" smtClean="0">
                <a:solidFill>
                  <a:srgbClr val="FFFF00"/>
                </a:solidFill>
              </a:rPr>
              <a:t>MEASUREMENT : </a:t>
            </a:r>
            <a:r>
              <a:rPr lang="en-US" dirty="0" smtClean="0"/>
              <a:t>Definitions of </a:t>
            </a:r>
            <a:r>
              <a:rPr lang="ar-IQ" dirty="0" smtClean="0"/>
              <a:t/>
            </a:r>
            <a:br>
              <a:rPr lang="ar-IQ" dirty="0" smtClean="0"/>
            </a:br>
            <a:r>
              <a:rPr lang="en-US" dirty="0" smtClean="0"/>
              <a:t>Part 2</a:t>
            </a:r>
            <a:r>
              <a:rPr lang="ar-IQ" dirty="0" smtClean="0"/>
              <a:t> : </a:t>
            </a:r>
            <a:r>
              <a:rPr lang="en-US" dirty="0" smtClean="0"/>
              <a:t> </a:t>
            </a:r>
            <a:r>
              <a:rPr lang="en-US" dirty="0" smtClean="0"/>
              <a:t>measurement</a:t>
            </a:r>
            <a:r>
              <a:rPr lang="ar-IQ" dirty="0" smtClean="0"/>
              <a:t/>
            </a:r>
            <a:br>
              <a:rPr lang="ar-IQ" dirty="0" smtClean="0"/>
            </a:br>
            <a:endParaRPr lang="ar-IQ" b="1" dirty="0">
              <a:solidFill>
                <a:srgbClr val="FFFF00"/>
              </a:solidFill>
            </a:endParaRPr>
          </a:p>
        </p:txBody>
      </p:sp>
      <p:sp>
        <p:nvSpPr>
          <p:cNvPr id="3" name="عنوان فرعي 2"/>
          <p:cNvSpPr>
            <a:spLocks noGrp="1"/>
          </p:cNvSpPr>
          <p:nvPr>
            <p:ph type="subTitle" idx="1"/>
          </p:nvPr>
        </p:nvSpPr>
        <p:spPr>
          <a:xfrm>
            <a:off x="3962399" y="3822700"/>
            <a:ext cx="7197726" cy="1968499"/>
          </a:xfrm>
        </p:spPr>
        <p:txBody>
          <a:bodyPr/>
          <a:lstStyle/>
          <a:p>
            <a:r>
              <a:rPr lang="en-US" dirty="0" smtClean="0"/>
              <a:t> </a:t>
            </a:r>
            <a:endParaRPr lang="ar-IQ" dirty="0" smtClean="0"/>
          </a:p>
        </p:txBody>
      </p:sp>
      <p:sp>
        <p:nvSpPr>
          <p:cNvPr id="4" name="TextBox 3"/>
          <p:cNvSpPr txBox="1"/>
          <p:nvPr/>
        </p:nvSpPr>
        <p:spPr>
          <a:xfrm>
            <a:off x="1005840" y="2847702"/>
            <a:ext cx="10816046" cy="1569660"/>
          </a:xfrm>
          <a:prstGeom prst="rect">
            <a:avLst/>
          </a:prstGeom>
          <a:noFill/>
        </p:spPr>
        <p:txBody>
          <a:bodyPr wrap="square" rtlCol="1">
            <a:spAutoFit/>
          </a:bodyPr>
          <a:lstStyle/>
          <a:p>
            <a:pPr algn="ctr"/>
            <a:r>
              <a:rPr lang="en-US" sz="3200" dirty="0" smtClean="0"/>
              <a:t>Asst. Prof. Dr. </a:t>
            </a:r>
            <a:r>
              <a:rPr lang="en-US" sz="3200" dirty="0" err="1" smtClean="0"/>
              <a:t>Ghazwane</a:t>
            </a:r>
            <a:r>
              <a:rPr lang="en-US" sz="3200" dirty="0" smtClean="0"/>
              <a:t> </a:t>
            </a:r>
            <a:r>
              <a:rPr lang="en-US" sz="3200" dirty="0" err="1" smtClean="0"/>
              <a:t>Adnan</a:t>
            </a:r>
            <a:r>
              <a:rPr lang="en-US" sz="3200" dirty="0" smtClean="0"/>
              <a:t> Mohammed</a:t>
            </a:r>
          </a:p>
          <a:p>
            <a:pPr algn="ctr"/>
            <a:r>
              <a:rPr lang="en-US" sz="3200" dirty="0" smtClean="0"/>
              <a:t>University of </a:t>
            </a:r>
            <a:r>
              <a:rPr lang="en-US" sz="3200" dirty="0" err="1" smtClean="0"/>
              <a:t>Diyala</a:t>
            </a:r>
            <a:r>
              <a:rPr lang="en-US" sz="3200" dirty="0" smtClean="0"/>
              <a:t> College of Education for Humanities</a:t>
            </a:r>
          </a:p>
          <a:p>
            <a:pPr algn="ctr"/>
            <a:r>
              <a:rPr lang="en-US" sz="3200" dirty="0" smtClean="0"/>
              <a:t>Department of English Language</a:t>
            </a:r>
            <a:endParaRPr lang="ar-IQ" sz="3200" dirty="0"/>
          </a:p>
        </p:txBody>
      </p:sp>
    </p:spTree>
    <p:extLst>
      <p:ext uri="{BB962C8B-B14F-4D97-AF65-F5344CB8AC3E}">
        <p14:creationId xmlns="" xmlns:p14="http://schemas.microsoft.com/office/powerpoint/2010/main" val="402629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3400" y="304800"/>
            <a:ext cx="11261035" cy="3539430"/>
          </a:xfrm>
          <a:prstGeom prst="rect">
            <a:avLst/>
          </a:prstGeom>
        </p:spPr>
        <p:txBody>
          <a:bodyPr wrap="square">
            <a:spAutoFit/>
          </a:bodyPr>
          <a:lstStyle/>
          <a:p>
            <a:pPr algn="just"/>
            <a:r>
              <a:rPr lang="en-US" sz="3200" b="1" dirty="0" smtClean="0">
                <a:latin typeface="Calibri" panose="020F0502020204030204" pitchFamily="34" charset="0"/>
                <a:ea typeface="Calibri" panose="020F0502020204030204" pitchFamily="34" charset="0"/>
                <a:cs typeface="Arial" panose="020B0604020202020204" pitchFamily="34" charset="0"/>
              </a:rPr>
              <a:t>Measurement is different from its so called synonym “evaluation”. By evaluation is meant appraisal or assessment with respect to some standard. </a:t>
            </a:r>
            <a:r>
              <a:rPr lang="en-US" sz="3200" b="1" dirty="0" err="1" smtClean="0">
                <a:latin typeface="Calibri" panose="020F0502020204030204" pitchFamily="34" charset="0"/>
                <a:ea typeface="Calibri" panose="020F0502020204030204" pitchFamily="34" charset="0"/>
                <a:cs typeface="Arial" panose="020B0604020202020204" pitchFamily="34" charset="0"/>
              </a:rPr>
              <a:t>Tuckman</a:t>
            </a:r>
            <a:r>
              <a:rPr lang="en-US" sz="3200" b="1" dirty="0" smtClean="0">
                <a:latin typeface="Calibri" panose="020F0502020204030204" pitchFamily="34" charset="0"/>
                <a:ea typeface="Calibri" panose="020F0502020204030204" pitchFamily="34" charset="0"/>
                <a:cs typeface="Arial" panose="020B0604020202020204" pitchFamily="34" charset="0"/>
              </a:rPr>
              <a:t> (1975) defines evaluation as “a process where in the parts, process, or outcomes of a program are examined to see whether they are satisfactory, particularly with reference the programs stated objectives, our own expectations, or our own standards of excellence. </a:t>
            </a:r>
            <a:endParaRPr lang="ar-IQ" sz="2800" dirty="0"/>
          </a:p>
        </p:txBody>
      </p:sp>
      <p:sp>
        <p:nvSpPr>
          <p:cNvPr id="3" name="مستطيل 2"/>
          <p:cNvSpPr/>
          <p:nvPr/>
        </p:nvSpPr>
        <p:spPr>
          <a:xfrm rot="10800000" flipV="1">
            <a:off x="533400" y="3779858"/>
            <a:ext cx="11353800" cy="2062103"/>
          </a:xfrm>
          <a:prstGeom prst="rect">
            <a:avLst/>
          </a:prstGeom>
        </p:spPr>
        <p:txBody>
          <a:bodyPr wrap="square">
            <a:spAutoFit/>
          </a:bodyPr>
          <a:lstStyle/>
          <a:p>
            <a:pPr lvl="0" algn="just"/>
            <a:r>
              <a:rPr lang="en-US" sz="3200" b="1" dirty="0">
                <a:solidFill>
                  <a:prstClr val="white"/>
                </a:solidFill>
              </a:rPr>
              <a:t>Thus an evaluation invokes a process of appraisal of an object or event with reference to some standard. The standard may be social, cultural or </a:t>
            </a:r>
            <a:r>
              <a:rPr lang="en-US" sz="3200" b="1" dirty="0" smtClean="0">
                <a:solidFill>
                  <a:prstClr val="white"/>
                </a:solidFill>
              </a:rPr>
              <a:t>scientific, </a:t>
            </a:r>
            <a:r>
              <a:rPr lang="en-US" sz="3200" b="1" dirty="0">
                <a:solidFill>
                  <a:prstClr val="white"/>
                </a:solidFill>
              </a:rPr>
              <a:t>the standard may also true or arbitrary.</a:t>
            </a:r>
          </a:p>
        </p:txBody>
      </p:sp>
    </p:spTree>
    <p:extLst>
      <p:ext uri="{BB962C8B-B14F-4D97-AF65-F5344CB8AC3E}">
        <p14:creationId xmlns="" xmlns:p14="http://schemas.microsoft.com/office/powerpoint/2010/main" val="27161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par>
                          <p:cTn id="11" fill="hold">
                            <p:stCondLst>
                              <p:cond delay="1000"/>
                            </p:stCondLst>
                            <p:childTnLst>
                              <p:par>
                                <p:cTn id="12" presetID="42" presetClass="entr" presetSubtype="0" fill="hold" nodeType="afterEffect">
                                  <p:stCondLst>
                                    <p:cond delay="2500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0"/>
                                        <p:tgtEl>
                                          <p:spTgt spid="3">
                                            <p:txEl>
                                              <p:pRg st="0" end="0"/>
                                            </p:txEl>
                                          </p:spTgt>
                                        </p:tgtEl>
                                      </p:cBhvr>
                                    </p:animEffect>
                                    <p:anim calcmode="lin" valueType="num">
                                      <p:cBhvr>
                                        <p:cTn id="15"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58800" y="914400"/>
            <a:ext cx="11150600" cy="1200329"/>
          </a:xfrm>
          <a:prstGeom prst="rect">
            <a:avLst/>
          </a:prstGeom>
        </p:spPr>
        <p:txBody>
          <a:bodyPr wrap="square">
            <a:spAutoFit/>
          </a:bodyPr>
          <a:lstStyle/>
          <a:p>
            <a:pPr algn="just"/>
            <a:r>
              <a:rPr lang="en-US" sz="2400" b="1" dirty="0">
                <a:ea typeface="Calibri" panose="020F0502020204030204" pitchFamily="34" charset="0"/>
                <a:cs typeface="Times New Roman" panose="02020603050405020304" pitchFamily="18" charset="0"/>
              </a:rPr>
              <a:t>Measurement and evaluation are the very old process which are not only used in behavioral science – psychology and education but it is an origin of physical sciences and arithmetic. </a:t>
            </a:r>
          </a:p>
        </p:txBody>
      </p:sp>
      <p:sp>
        <p:nvSpPr>
          <p:cNvPr id="4" name="مستطيل 3"/>
          <p:cNvSpPr/>
          <p:nvPr/>
        </p:nvSpPr>
        <p:spPr>
          <a:xfrm>
            <a:off x="647700" y="2690336"/>
            <a:ext cx="11061700" cy="1569660"/>
          </a:xfrm>
          <a:prstGeom prst="rect">
            <a:avLst/>
          </a:prstGeom>
        </p:spPr>
        <p:txBody>
          <a:bodyPr wrap="square">
            <a:spAutoFit/>
          </a:bodyPr>
          <a:lstStyle/>
          <a:p>
            <a:pPr algn="just"/>
            <a:r>
              <a:rPr lang="en-US" sz="2400" b="1" dirty="0">
                <a:ea typeface="Calibri" panose="020F0502020204030204" pitchFamily="34" charset="0"/>
                <a:cs typeface="Times New Roman" panose="02020603050405020304" pitchFamily="18" charset="0"/>
              </a:rPr>
              <a:t>The development measurement goes side by side the human development. The advancement of any nation and country is based on its precise devices and technique of measurement. The precision of measurement is most important criterion of the development of human civilization.</a:t>
            </a:r>
            <a:endParaRPr lang="ar-IQ" sz="2400" b="1" dirty="0">
              <a:cs typeface="Times New Roman" panose="02020603050405020304" pitchFamily="18" charset="0"/>
            </a:endParaRPr>
          </a:p>
        </p:txBody>
      </p:sp>
      <p:sp>
        <p:nvSpPr>
          <p:cNvPr id="5" name="مستطيل 4"/>
          <p:cNvSpPr/>
          <p:nvPr/>
        </p:nvSpPr>
        <p:spPr>
          <a:xfrm rot="10800000" flipV="1">
            <a:off x="749300" y="4398849"/>
            <a:ext cx="10871200" cy="1465529"/>
          </a:xfrm>
          <a:prstGeom prst="rect">
            <a:avLst/>
          </a:prstGeom>
        </p:spPr>
        <p:txBody>
          <a:bodyPr wrap="square">
            <a:spAutoFit/>
          </a:bodyPr>
          <a:lstStyle/>
          <a:p>
            <a:pPr algn="just">
              <a:lnSpc>
                <a:spcPct val="107000"/>
              </a:lnSpc>
              <a:spcAft>
                <a:spcPts val="800"/>
              </a:spcAft>
            </a:pPr>
            <a:r>
              <a:rPr lang="en-US" sz="2400" b="1" dirty="0">
                <a:latin typeface="Calibri" panose="020F0502020204030204" pitchFamily="34" charset="0"/>
                <a:ea typeface="Calibri" panose="020F0502020204030204" pitchFamily="34" charset="0"/>
                <a:cs typeface="Arial" panose="020B0604020202020204" pitchFamily="34" charset="0"/>
              </a:rPr>
              <a:t>The evaluation is an informal and continuous process</a:t>
            </a:r>
            <a:r>
              <a:rPr lang="en-US" sz="2400" b="1" dirty="0" smtClean="0">
                <a:latin typeface="Calibri" panose="020F050202020403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US" sz="2400" b="1" dirty="0" smtClean="0">
                <a:latin typeface="Calibri" panose="020F0502020204030204" pitchFamily="34" charset="0"/>
                <a:ea typeface="Calibri" panose="020F0502020204030204" pitchFamily="34" charset="0"/>
                <a:cs typeface="Arial" panose="020B0604020202020204" pitchFamily="34" charset="0"/>
              </a:rPr>
              <a:t> </a:t>
            </a:r>
            <a:r>
              <a:rPr lang="en-US" sz="2400" b="1" dirty="0">
                <a:latin typeface="Calibri" panose="020F0502020204030204" pitchFamily="34" charset="0"/>
                <a:ea typeface="Calibri" panose="020F0502020204030204" pitchFamily="34" charset="0"/>
                <a:cs typeface="Arial" panose="020B0604020202020204" pitchFamily="34" charset="0"/>
              </a:rPr>
              <a:t>It takes place every time in every walk of life</a:t>
            </a:r>
            <a:r>
              <a:rPr lang="en-US" sz="2400" b="1" dirty="0" smtClean="0">
                <a:latin typeface="Calibri" panose="020F050202020403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US" sz="2400" b="1" dirty="0" smtClean="0">
                <a:latin typeface="Calibri" panose="020F0502020204030204" pitchFamily="34" charset="0"/>
                <a:ea typeface="Calibri" panose="020F0502020204030204" pitchFamily="34" charset="0"/>
                <a:cs typeface="Arial" panose="020B0604020202020204" pitchFamily="34" charset="0"/>
              </a:rPr>
              <a:t> </a:t>
            </a:r>
            <a:r>
              <a:rPr lang="en-US" sz="2400" b="1" dirty="0">
                <a:latin typeface="Calibri" panose="020F0502020204030204" pitchFamily="34" charset="0"/>
                <a:ea typeface="Calibri" panose="020F0502020204030204" pitchFamily="34" charset="0"/>
                <a:cs typeface="Arial" panose="020B0604020202020204" pitchFamily="34" charset="0"/>
              </a:rPr>
              <a:t>The objects, facts, events and behaviors are continuously evaluated.</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1624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1000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vertical)">
                                      <p:cBhvr>
                                        <p:cTn id="12" dur="5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500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plus(in)">
                                      <p:cBhvr>
                                        <p:cTn id="17" dur="5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500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plus(in)">
                                      <p:cBhvr>
                                        <p:cTn id="22" dur="5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nodeType="clickEffect">
                                  <p:stCondLst>
                                    <p:cond delay="500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plus(in)">
                                      <p:cBhvr>
                                        <p:cTn id="27" dur="5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76400" y="2222500"/>
            <a:ext cx="9232899" cy="1673022"/>
          </a:xfrm>
          <a:prstGeom prst="rect">
            <a:avLst/>
          </a:prstGeom>
        </p:spPr>
        <p:txBody>
          <a:bodyPr wrap="square">
            <a:spAutoFit/>
          </a:bodyPr>
          <a:lstStyle/>
          <a:p>
            <a:pPr algn="ctr">
              <a:lnSpc>
                <a:spcPct val="107000"/>
              </a:lnSpc>
              <a:spcAft>
                <a:spcPts val="800"/>
              </a:spcAft>
            </a:pPr>
            <a:r>
              <a:rPr lang="en-US" sz="4800" b="1" dirty="0" smtClean="0">
                <a:latin typeface="Calibri" panose="020F0502020204030204" pitchFamily="34" charset="0"/>
                <a:ea typeface="Calibri" panose="020F0502020204030204" pitchFamily="34" charset="0"/>
                <a:cs typeface="Arial" panose="020B0604020202020204" pitchFamily="34" charset="0"/>
              </a:rPr>
              <a:t>The difference </a:t>
            </a:r>
            <a:r>
              <a:rPr lang="en-US" sz="4800" b="1" dirty="0">
                <a:latin typeface="Calibri" panose="020F0502020204030204" pitchFamily="34" charset="0"/>
                <a:ea typeface="Calibri" panose="020F0502020204030204" pitchFamily="34" charset="0"/>
                <a:cs typeface="Arial" panose="020B0604020202020204" pitchFamily="34" charset="0"/>
              </a:rPr>
              <a:t>between </a:t>
            </a:r>
            <a:r>
              <a:rPr lang="en-US" sz="4800" b="1" dirty="0">
                <a:solidFill>
                  <a:srgbClr val="FF0000"/>
                </a:solidFill>
                <a:latin typeface="Calibri" panose="020F0502020204030204" pitchFamily="34" charset="0"/>
                <a:ea typeface="Calibri" panose="020F0502020204030204" pitchFamily="34" charset="0"/>
                <a:cs typeface="Arial" panose="020B0604020202020204" pitchFamily="34" charset="0"/>
              </a:rPr>
              <a:t>Measurement</a:t>
            </a:r>
            <a:r>
              <a:rPr lang="en-US" sz="4800" b="1" dirty="0">
                <a:latin typeface="Calibri" panose="020F0502020204030204" pitchFamily="34" charset="0"/>
                <a:ea typeface="Calibri" panose="020F0502020204030204" pitchFamily="34" charset="0"/>
                <a:cs typeface="Arial" panose="020B0604020202020204" pitchFamily="34" charset="0"/>
              </a:rPr>
              <a:t> and </a:t>
            </a:r>
            <a:r>
              <a:rPr lang="en-US" sz="4800" b="1" dirty="0" smtClean="0">
                <a:solidFill>
                  <a:srgbClr val="00B050"/>
                </a:solidFill>
                <a:latin typeface="Calibri" panose="020F0502020204030204" pitchFamily="34" charset="0"/>
                <a:ea typeface="Calibri" panose="020F0502020204030204" pitchFamily="34" charset="0"/>
                <a:cs typeface="Arial" panose="020B0604020202020204" pitchFamily="34" charset="0"/>
              </a:rPr>
              <a:t>Evaluation</a:t>
            </a:r>
            <a:r>
              <a:rPr lang="en-US" sz="4800" b="1" dirty="0">
                <a:latin typeface="Calibri" panose="020F0502020204030204" pitchFamily="34" charset="0"/>
                <a:ea typeface="Calibri" panose="020F0502020204030204" pitchFamily="34" charset="0"/>
                <a:cs typeface="Arial" panose="020B0604020202020204" pitchFamily="34" charset="0"/>
              </a:rPr>
              <a:t> </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4031821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973670" y="342901"/>
            <a:ext cx="4709054" cy="1092200"/>
          </a:xfrm>
        </p:spPr>
        <p:txBody>
          <a:bodyPr/>
          <a:lstStyle/>
          <a:p>
            <a:pPr algn="ctr"/>
            <a:r>
              <a:rPr lang="en-US" dirty="0" smtClean="0"/>
              <a:t>EVALUATION</a:t>
            </a:r>
            <a:endParaRPr lang="ar-IQ" dirty="0"/>
          </a:p>
        </p:txBody>
      </p:sp>
      <p:sp>
        <p:nvSpPr>
          <p:cNvPr id="4" name="عنصر نائب للمحتوى 3"/>
          <p:cNvSpPr>
            <a:spLocks noGrp="1"/>
          </p:cNvSpPr>
          <p:nvPr>
            <p:ph sz="half" idx="2"/>
          </p:nvPr>
        </p:nvSpPr>
        <p:spPr>
          <a:xfrm>
            <a:off x="685801" y="1587500"/>
            <a:ext cx="4996923" cy="4203699"/>
          </a:xfrm>
        </p:spPr>
        <p:txBody>
          <a:bodyPr>
            <a:normAutofit/>
          </a:bodyPr>
          <a:lstStyle/>
          <a:p>
            <a:pPr marL="342900" lvl="0" indent="-342900" algn="l" rtl="0">
              <a:lnSpc>
                <a:spcPct val="107000"/>
              </a:lnSpc>
              <a:spcAft>
                <a:spcPts val="800"/>
              </a:spcAft>
              <a:buFont typeface="+mj-lt"/>
              <a:buAutoNum type="arabicPeriod"/>
            </a:pPr>
            <a:r>
              <a:rPr lang="en-US" sz="2400" b="1" dirty="0">
                <a:latin typeface="Calibri" panose="020F0502020204030204" pitchFamily="34" charset="0"/>
                <a:ea typeface="Calibri" panose="020F0502020204030204" pitchFamily="34" charset="0"/>
                <a:cs typeface="Arial" panose="020B0604020202020204" pitchFamily="34" charset="0"/>
              </a:rPr>
              <a:t>It is a modern concept</a:t>
            </a:r>
            <a:r>
              <a:rPr lang="en-US" sz="2400" b="1" dirty="0" smtClean="0">
                <a:latin typeface="Calibri" panose="020F0502020204030204" pitchFamily="34" charset="0"/>
                <a:ea typeface="Calibri" panose="020F0502020204030204" pitchFamily="34" charset="0"/>
                <a:cs typeface="Arial" panose="020B0604020202020204" pitchFamily="34" charset="0"/>
              </a:rPr>
              <a:t>.</a:t>
            </a:r>
          </a:p>
          <a:p>
            <a:pPr marL="342900" lvl="0" indent="-342900" algn="l" rtl="0">
              <a:lnSpc>
                <a:spcPct val="107000"/>
              </a:lnSpc>
              <a:spcAft>
                <a:spcPts val="800"/>
              </a:spcAft>
              <a:buFont typeface="+mj-lt"/>
              <a:buAutoNum type="arabicPeriod"/>
            </a:pPr>
            <a:r>
              <a:rPr lang="en-US" sz="2400" b="1" dirty="0" smtClean="0">
                <a:latin typeface="Calibri" panose="020F0502020204030204" pitchFamily="34" charset="0"/>
                <a:ea typeface="Calibri" panose="020F0502020204030204" pitchFamily="34" charset="0"/>
                <a:cs typeface="Arial" panose="020B0604020202020204" pitchFamily="34" charset="0"/>
              </a:rPr>
              <a:t> </a:t>
            </a:r>
            <a:r>
              <a:rPr lang="en-US" sz="2400" dirty="0" smtClean="0">
                <a:latin typeface="Calibri" panose="020F0502020204030204" pitchFamily="34" charset="0"/>
                <a:ea typeface="Calibri" panose="020F0502020204030204" pitchFamily="34" charset="0"/>
                <a:cs typeface="Arial" panose="020B0604020202020204" pitchFamily="34" charset="0"/>
              </a:rPr>
              <a:t>Evaluation goes on with the process.</a:t>
            </a:r>
          </a:p>
          <a:p>
            <a:pPr marL="342900" lvl="0" indent="-342900" algn="l" rtl="0">
              <a:lnSpc>
                <a:spcPct val="107000"/>
              </a:lnSpc>
              <a:spcAft>
                <a:spcPts val="800"/>
              </a:spcAft>
              <a:buFont typeface="+mj-lt"/>
              <a:buAutoNum type="arabicPeriod"/>
            </a:pPr>
            <a:r>
              <a:rPr lang="en-US" sz="2400" dirty="0" smtClean="0">
                <a:latin typeface="Calibri" panose="020F0502020204030204" pitchFamily="34" charset="0"/>
                <a:ea typeface="Calibri" panose="020F0502020204030204" pitchFamily="34" charset="0"/>
                <a:cs typeface="Arial" panose="020B0604020202020204" pitchFamily="34" charset="0"/>
              </a:rPr>
              <a:t> </a:t>
            </a:r>
            <a:r>
              <a:rPr lang="en-US" sz="2400" b="1" dirty="0" smtClean="0"/>
              <a:t>It is a continuous process. </a:t>
            </a:r>
          </a:p>
          <a:p>
            <a:pPr marL="342900" lvl="0" indent="-342900" algn="l" rtl="0">
              <a:lnSpc>
                <a:spcPct val="107000"/>
              </a:lnSpc>
              <a:spcAft>
                <a:spcPts val="800"/>
              </a:spcAft>
              <a:buFont typeface="+mj-lt"/>
              <a:buAutoNum type="arabicPeriod"/>
            </a:pPr>
            <a:r>
              <a:rPr lang="en-US" sz="2400" b="1" dirty="0" smtClean="0"/>
              <a:t>Evaluation </a:t>
            </a:r>
            <a:r>
              <a:rPr lang="en-US" sz="2400" b="1" dirty="0"/>
              <a:t>is mostly internal</a:t>
            </a:r>
            <a:r>
              <a:rPr lang="en-US" sz="2400" b="1" dirty="0" smtClean="0"/>
              <a:t>.</a:t>
            </a:r>
          </a:p>
          <a:p>
            <a:pPr marL="342900" lvl="0" indent="-342900" algn="l" rtl="0">
              <a:lnSpc>
                <a:spcPct val="107000"/>
              </a:lnSpc>
              <a:spcAft>
                <a:spcPts val="800"/>
              </a:spcAft>
              <a:buFont typeface="+mj-lt"/>
              <a:buAutoNum type="arabicPeriod"/>
            </a:pPr>
            <a:r>
              <a:rPr lang="en-US" sz="2400" b="1" dirty="0"/>
              <a:t> It is a part of teaching learning. </a:t>
            </a:r>
            <a:endParaRPr lang="en-US" sz="2400" b="1" dirty="0" smtClean="0"/>
          </a:p>
          <a:p>
            <a:pPr marL="342900" lvl="0" indent="-342900" algn="l" rtl="0">
              <a:lnSpc>
                <a:spcPct val="107000"/>
              </a:lnSpc>
              <a:spcAft>
                <a:spcPts val="800"/>
              </a:spcAft>
              <a:buFont typeface="+mj-lt"/>
              <a:buAutoNum type="arabicPeriod"/>
            </a:pPr>
            <a:r>
              <a:rPr lang="en-US" sz="2400" b="1" dirty="0" smtClean="0"/>
              <a:t> </a:t>
            </a:r>
            <a:r>
              <a:rPr lang="en-US" sz="2400" b="1" dirty="0"/>
              <a:t>It is more reliable and valid in its technique.</a:t>
            </a:r>
            <a:endParaRPr lang="ar-IQ" sz="2400" b="1" dirty="0"/>
          </a:p>
        </p:txBody>
      </p:sp>
      <p:sp>
        <p:nvSpPr>
          <p:cNvPr id="5" name="عنصر نائب للنص 4"/>
          <p:cNvSpPr>
            <a:spLocks noGrp="1"/>
          </p:cNvSpPr>
          <p:nvPr>
            <p:ph type="body" sz="quarter" idx="3"/>
          </p:nvPr>
        </p:nvSpPr>
        <p:spPr>
          <a:xfrm>
            <a:off x="6096003" y="342902"/>
            <a:ext cx="4722813" cy="1092200"/>
          </a:xfrm>
        </p:spPr>
        <p:txBody>
          <a:bodyPr/>
          <a:lstStyle/>
          <a:p>
            <a:pPr algn="ctr"/>
            <a:r>
              <a:rPr lang="en-US" dirty="0" smtClean="0"/>
              <a:t>MESUREMENT</a:t>
            </a:r>
            <a:endParaRPr lang="ar-IQ" dirty="0"/>
          </a:p>
        </p:txBody>
      </p:sp>
      <p:sp>
        <p:nvSpPr>
          <p:cNvPr id="6" name="عنصر نائب للمحتوى 5"/>
          <p:cNvSpPr>
            <a:spLocks noGrp="1"/>
          </p:cNvSpPr>
          <p:nvPr>
            <p:ph sz="quarter" idx="4"/>
          </p:nvPr>
        </p:nvSpPr>
        <p:spPr>
          <a:xfrm>
            <a:off x="5823482" y="1587500"/>
            <a:ext cx="5885917" cy="4203699"/>
          </a:xfrm>
        </p:spPr>
        <p:txBody>
          <a:bodyPr/>
          <a:lstStyle/>
          <a:p>
            <a:pPr marL="457200" lvl="0" indent="-457200" algn="l" rtl="0">
              <a:lnSpc>
                <a:spcPct val="107000"/>
              </a:lnSpc>
              <a:spcAft>
                <a:spcPts val="800"/>
              </a:spcAft>
              <a:buAutoNum type="arabicPeriod"/>
            </a:pPr>
            <a:r>
              <a:rPr lang="en-US" sz="2400" b="1" dirty="0" smtClean="0">
                <a:latin typeface="Calibri" panose="020F0502020204030204" pitchFamily="34" charset="0"/>
                <a:ea typeface="Calibri" panose="020F0502020204030204" pitchFamily="34" charset="0"/>
                <a:cs typeface="Arial" panose="020B0604020202020204" pitchFamily="34" charset="0"/>
              </a:rPr>
              <a:t>It </a:t>
            </a:r>
            <a:r>
              <a:rPr lang="en-US" sz="2400" b="1" dirty="0">
                <a:latin typeface="Calibri" panose="020F0502020204030204" pitchFamily="34" charset="0"/>
                <a:ea typeface="Calibri" panose="020F0502020204030204" pitchFamily="34" charset="0"/>
                <a:cs typeface="Arial" panose="020B0604020202020204" pitchFamily="34" charset="0"/>
              </a:rPr>
              <a:t>represents old </a:t>
            </a:r>
            <a:r>
              <a:rPr lang="en-US" sz="2400" b="1" dirty="0" smtClean="0">
                <a:latin typeface="Calibri" panose="020F0502020204030204" pitchFamily="34" charset="0"/>
                <a:ea typeface="Calibri" panose="020F0502020204030204" pitchFamily="34" charset="0"/>
                <a:cs typeface="Arial" panose="020B0604020202020204" pitchFamily="34" charset="0"/>
              </a:rPr>
              <a:t>traditional ideas.</a:t>
            </a:r>
          </a:p>
          <a:p>
            <a:pPr marL="457200" lvl="0" indent="-457200" algn="l" rtl="0">
              <a:lnSpc>
                <a:spcPct val="107000"/>
              </a:lnSpc>
              <a:spcAft>
                <a:spcPts val="800"/>
              </a:spcAft>
              <a:buFont typeface="+mj-lt"/>
              <a:buAutoNum type="arabicPeriod"/>
            </a:pPr>
            <a:r>
              <a:rPr lang="en-US" sz="2400" dirty="0">
                <a:latin typeface="Calibri" panose="020F0502020204030204" pitchFamily="34" charset="0"/>
                <a:ea typeface="Calibri" panose="020F0502020204030204" pitchFamily="34" charset="0"/>
                <a:cs typeface="Arial" panose="020B0604020202020204" pitchFamily="34" charset="0"/>
              </a:rPr>
              <a:t>Examination comes at the end of the process. </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457200" lvl="0" indent="-457200" algn="l" rtl="0">
              <a:lnSpc>
                <a:spcPct val="107000"/>
              </a:lnSpc>
              <a:spcAft>
                <a:spcPts val="800"/>
              </a:spcAft>
              <a:buFont typeface="+mj-lt"/>
              <a:buAutoNum type="arabicPeriod"/>
            </a:pPr>
            <a:r>
              <a:rPr lang="en-US" sz="2400" b="1" dirty="0">
                <a:latin typeface="Calibri" panose="020F0502020204030204" pitchFamily="34" charset="0"/>
                <a:ea typeface="Calibri" panose="020F0502020204030204" pitchFamily="34" charset="0"/>
                <a:cs typeface="Arial" panose="020B0604020202020204" pitchFamily="34" charset="0"/>
              </a:rPr>
              <a:t>It is not a continuous process. </a:t>
            </a:r>
            <a:endParaRPr lang="en-US" sz="2400" b="1" dirty="0" smtClean="0">
              <a:latin typeface="Calibri" panose="020F0502020204030204" pitchFamily="34" charset="0"/>
              <a:ea typeface="Calibri" panose="020F0502020204030204" pitchFamily="34" charset="0"/>
              <a:cs typeface="Arial" panose="020B0604020202020204" pitchFamily="34" charset="0"/>
            </a:endParaRPr>
          </a:p>
          <a:p>
            <a:pPr marL="457200" lvl="0" indent="-457200" algn="l" rtl="0">
              <a:lnSpc>
                <a:spcPct val="107000"/>
              </a:lnSpc>
              <a:spcAft>
                <a:spcPts val="800"/>
              </a:spcAft>
              <a:buFont typeface="+mj-lt"/>
              <a:buAutoNum type="arabicPeriod"/>
            </a:pPr>
            <a:r>
              <a:rPr lang="en-US" sz="2400" b="1" dirty="0">
                <a:latin typeface="Calibri" panose="020F0502020204030204" pitchFamily="34" charset="0"/>
                <a:ea typeface="Calibri" panose="020F0502020204030204" pitchFamily="34" charset="0"/>
                <a:cs typeface="Arial" panose="020B0604020202020204" pitchFamily="34" charset="0"/>
              </a:rPr>
              <a:t>Examination is mostly external. </a:t>
            </a:r>
            <a:endParaRPr lang="en-US" sz="2400" b="1" dirty="0" smtClean="0">
              <a:latin typeface="Calibri" panose="020F0502020204030204" pitchFamily="34" charset="0"/>
              <a:ea typeface="Calibri" panose="020F0502020204030204" pitchFamily="34" charset="0"/>
              <a:cs typeface="Arial" panose="020B0604020202020204" pitchFamily="34" charset="0"/>
            </a:endParaRPr>
          </a:p>
          <a:p>
            <a:pPr marL="457200" lvl="0" indent="-457200" algn="l" rtl="0">
              <a:lnSpc>
                <a:spcPct val="107000"/>
              </a:lnSpc>
              <a:spcAft>
                <a:spcPts val="800"/>
              </a:spcAft>
              <a:buFont typeface="+mj-lt"/>
              <a:buAutoNum type="arabicPeriod"/>
            </a:pPr>
            <a:r>
              <a:rPr lang="en-US" sz="2400" b="1" dirty="0">
                <a:latin typeface="Calibri" panose="020F0502020204030204" pitchFamily="34" charset="0"/>
                <a:ea typeface="Calibri" panose="020F0502020204030204" pitchFamily="34" charset="0"/>
                <a:cs typeface="Arial" panose="020B0604020202020204" pitchFamily="34" charset="0"/>
              </a:rPr>
              <a:t>It is different from teaching learning</a:t>
            </a:r>
            <a:r>
              <a:rPr lang="en-US" sz="2400" b="1" dirty="0" smtClean="0">
                <a:latin typeface="Calibri" panose="020F0502020204030204" pitchFamily="34" charset="0"/>
                <a:ea typeface="Calibri" panose="020F0502020204030204" pitchFamily="34" charset="0"/>
                <a:cs typeface="Arial" panose="020B0604020202020204" pitchFamily="34" charset="0"/>
              </a:rPr>
              <a:t>.</a:t>
            </a:r>
          </a:p>
          <a:p>
            <a:pPr marL="457200" lvl="0" indent="-457200" algn="l" rtl="0">
              <a:lnSpc>
                <a:spcPct val="107000"/>
              </a:lnSpc>
              <a:spcAft>
                <a:spcPts val="800"/>
              </a:spcAft>
              <a:buFont typeface="+mj-lt"/>
              <a:buAutoNum type="arabicPeriod"/>
            </a:pPr>
            <a:r>
              <a:rPr lang="en-US" sz="2400" b="1" dirty="0">
                <a:latin typeface="Calibri" panose="020F0502020204030204" pitchFamily="34" charset="0"/>
                <a:ea typeface="Calibri" panose="020F0502020204030204" pitchFamily="34" charset="0"/>
                <a:cs typeface="Arial" panose="020B0604020202020204" pitchFamily="34" charset="0"/>
              </a:rPr>
              <a:t>It is least reliable and valid in its technique.</a:t>
            </a:r>
          </a:p>
          <a:p>
            <a:pPr marL="457200" lvl="0" indent="-457200" algn="l" rtl="0">
              <a:lnSpc>
                <a:spcPct val="107000"/>
              </a:lnSpc>
              <a:spcAft>
                <a:spcPts val="800"/>
              </a:spcAft>
              <a:buFont typeface="+mj-lt"/>
              <a:buAutoNum type="arabicPeriod"/>
            </a:pP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lvl="0" indent="-457200" algn="l" rtl="0">
              <a:lnSpc>
                <a:spcPct val="107000"/>
              </a:lnSpc>
              <a:spcAft>
                <a:spcPts val="800"/>
              </a:spcAft>
              <a:buFont typeface="+mj-lt"/>
              <a:buAutoNum type="arabicPeriod"/>
            </a:pPr>
            <a:endParaRPr lang="en-US" sz="2400" b="1" dirty="0" smtClean="0">
              <a:latin typeface="Calibri" panose="020F0502020204030204" pitchFamily="34" charset="0"/>
              <a:ea typeface="Calibri" panose="020F0502020204030204" pitchFamily="34" charset="0"/>
              <a:cs typeface="Arial" panose="020B0604020202020204" pitchFamily="34" charset="0"/>
            </a:endParaRPr>
          </a:p>
          <a:p>
            <a:pPr marL="457200" lvl="0" indent="-457200" algn="l" rtl="0">
              <a:lnSpc>
                <a:spcPct val="107000"/>
              </a:lnSpc>
              <a:spcAft>
                <a:spcPts val="800"/>
              </a:spcAft>
              <a:buAutoNum type="arabicPeriod"/>
            </a:pPr>
            <a:endParaRPr lang="en-US" sz="2400" b="1" dirty="0" smtClean="0">
              <a:latin typeface="Calibri" panose="020F0502020204030204" pitchFamily="34" charset="0"/>
              <a:ea typeface="Calibri" panose="020F0502020204030204" pitchFamily="34" charset="0"/>
              <a:cs typeface="Arial" panose="020B0604020202020204" pitchFamily="34" charset="0"/>
            </a:endParaRPr>
          </a:p>
          <a:p>
            <a:pPr marL="0" indent="0" algn="l" rtl="0">
              <a:buNone/>
            </a:pPr>
            <a:endParaRPr lang="ar-IQ" dirty="0"/>
          </a:p>
        </p:txBody>
      </p:sp>
    </p:spTree>
    <p:extLst>
      <p:ext uri="{BB962C8B-B14F-4D97-AF65-F5344CB8AC3E}">
        <p14:creationId xmlns="" xmlns:p14="http://schemas.microsoft.com/office/powerpoint/2010/main" val="24920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400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heel(1)">
                                      <p:cBhvr>
                                        <p:cTn id="17" dur="4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400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1160">
                                          <p:stCondLst>
                                            <p:cond delay="0"/>
                                          </p:stCondLst>
                                        </p:cTn>
                                        <p:tgtEl>
                                          <p:spTgt spid="6">
                                            <p:txEl>
                                              <p:pRg st="0" end="0"/>
                                            </p:txEl>
                                          </p:spTgt>
                                        </p:tgtEl>
                                      </p:cBhvr>
                                    </p:animEffect>
                                    <p:anim calcmode="lin" valueType="num">
                                      <p:cBhvr>
                                        <p:cTn id="23" dur="3644"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24" dur="1328"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25" dur="1328" tmFilter="0, 0; 0.125,0.2665; 0.25,0.4; 0.375,0.465; 0.5,0.5;  0.625,0.535; 0.75,0.6; 0.875,0.7335; 1,1">
                                          <p:stCondLst>
                                            <p:cond delay="1328"/>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26" dur="664" tmFilter="0, 0; 0.125,0.2665; 0.25,0.4; 0.375,0.465; 0.5,0.5;  0.625,0.535; 0.75,0.6; 0.875,0.7335; 1,1">
                                          <p:stCondLst>
                                            <p:cond delay="2648"/>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27" dur="328" tmFilter="0, 0; 0.125,0.2665; 0.25,0.4; 0.375,0.465; 0.5,0.5;  0.625,0.535; 0.75,0.6; 0.875,0.7335; 1,1">
                                          <p:stCondLst>
                                            <p:cond delay="3312"/>
                                          </p:stCondLst>
                                        </p:cTn>
                                        <p:tgtEl>
                                          <p:spTgt spid="6">
                                            <p:txEl>
                                              <p:pRg st="0" end="0"/>
                                            </p:txEl>
                                          </p:spTgt>
                                        </p:tgtEl>
                                        <p:attrNameLst>
                                          <p:attrName>ppt_y</p:attrName>
                                        </p:attrNameLst>
                                      </p:cBhvr>
                                      <p:tavLst>
                                        <p:tav tm="0" fmla="#ppt_y-sin(pi*$)/81">
                                          <p:val>
                                            <p:fltVal val="0"/>
                                          </p:val>
                                        </p:tav>
                                        <p:tav tm="100000">
                                          <p:val>
                                            <p:fltVal val="1"/>
                                          </p:val>
                                        </p:tav>
                                      </p:tavLst>
                                    </p:anim>
                                    <p:animScale>
                                      <p:cBhvr>
                                        <p:cTn id="28" dur="52">
                                          <p:stCondLst>
                                            <p:cond delay="1300"/>
                                          </p:stCondLst>
                                        </p:cTn>
                                        <p:tgtEl>
                                          <p:spTgt spid="6">
                                            <p:txEl>
                                              <p:pRg st="0" end="0"/>
                                            </p:txEl>
                                          </p:spTgt>
                                        </p:tgtEl>
                                      </p:cBhvr>
                                      <p:to x="100000" y="60000"/>
                                    </p:animScale>
                                    <p:animScale>
                                      <p:cBhvr>
                                        <p:cTn id="29" dur="332" decel="50000">
                                          <p:stCondLst>
                                            <p:cond delay="1352"/>
                                          </p:stCondLst>
                                        </p:cTn>
                                        <p:tgtEl>
                                          <p:spTgt spid="6">
                                            <p:txEl>
                                              <p:pRg st="0" end="0"/>
                                            </p:txEl>
                                          </p:spTgt>
                                        </p:tgtEl>
                                      </p:cBhvr>
                                      <p:to x="100000" y="100000"/>
                                    </p:animScale>
                                    <p:animScale>
                                      <p:cBhvr>
                                        <p:cTn id="30" dur="52">
                                          <p:stCondLst>
                                            <p:cond delay="2624"/>
                                          </p:stCondLst>
                                        </p:cTn>
                                        <p:tgtEl>
                                          <p:spTgt spid="6">
                                            <p:txEl>
                                              <p:pRg st="0" end="0"/>
                                            </p:txEl>
                                          </p:spTgt>
                                        </p:tgtEl>
                                      </p:cBhvr>
                                      <p:to x="100000" y="80000"/>
                                    </p:animScale>
                                    <p:animScale>
                                      <p:cBhvr>
                                        <p:cTn id="31" dur="332" decel="50000">
                                          <p:stCondLst>
                                            <p:cond delay="2676"/>
                                          </p:stCondLst>
                                        </p:cTn>
                                        <p:tgtEl>
                                          <p:spTgt spid="6">
                                            <p:txEl>
                                              <p:pRg st="0" end="0"/>
                                            </p:txEl>
                                          </p:spTgt>
                                        </p:tgtEl>
                                      </p:cBhvr>
                                      <p:to x="100000" y="100000"/>
                                    </p:animScale>
                                    <p:animScale>
                                      <p:cBhvr>
                                        <p:cTn id="32" dur="52">
                                          <p:stCondLst>
                                            <p:cond delay="3284"/>
                                          </p:stCondLst>
                                        </p:cTn>
                                        <p:tgtEl>
                                          <p:spTgt spid="6">
                                            <p:txEl>
                                              <p:pRg st="0" end="0"/>
                                            </p:txEl>
                                          </p:spTgt>
                                        </p:tgtEl>
                                      </p:cBhvr>
                                      <p:to x="100000" y="90000"/>
                                    </p:animScale>
                                    <p:animScale>
                                      <p:cBhvr>
                                        <p:cTn id="33" dur="332" decel="50000">
                                          <p:stCondLst>
                                            <p:cond delay="3336"/>
                                          </p:stCondLst>
                                        </p:cTn>
                                        <p:tgtEl>
                                          <p:spTgt spid="6">
                                            <p:txEl>
                                              <p:pRg st="0" end="0"/>
                                            </p:txEl>
                                          </p:spTgt>
                                        </p:tgtEl>
                                      </p:cBhvr>
                                      <p:to x="100000" y="100000"/>
                                    </p:animScale>
                                    <p:animScale>
                                      <p:cBhvr>
                                        <p:cTn id="34" dur="52">
                                          <p:stCondLst>
                                            <p:cond delay="3616"/>
                                          </p:stCondLst>
                                        </p:cTn>
                                        <p:tgtEl>
                                          <p:spTgt spid="6">
                                            <p:txEl>
                                              <p:pRg st="0" end="0"/>
                                            </p:txEl>
                                          </p:spTgt>
                                        </p:tgtEl>
                                      </p:cBhvr>
                                      <p:to x="100000" y="95000"/>
                                    </p:animScale>
                                    <p:animScale>
                                      <p:cBhvr>
                                        <p:cTn id="35" dur="332" decel="50000">
                                          <p:stCondLst>
                                            <p:cond delay="3668"/>
                                          </p:stCondLst>
                                        </p:cTn>
                                        <p:tgtEl>
                                          <p:spTgt spid="6">
                                            <p:txEl>
                                              <p:pRg st="0" end="0"/>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400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fade">
                                      <p:cBhvr>
                                        <p:cTn id="40" dur="4000"/>
                                        <p:tgtEl>
                                          <p:spTgt spid="4">
                                            <p:txEl>
                                              <p:pRg st="1" end="1"/>
                                            </p:txEl>
                                          </p:spTgt>
                                        </p:tgtEl>
                                      </p:cBhvr>
                                    </p:animEffect>
                                    <p:anim calcmode="lin" valueType="num">
                                      <p:cBhvr>
                                        <p:cTn id="41" dur="4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2" dur="4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nodeType="clickEffect">
                                  <p:stCondLst>
                                    <p:cond delay="400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wipe(down)">
                                      <p:cBhvr>
                                        <p:cTn id="47" dur="1160">
                                          <p:stCondLst>
                                            <p:cond delay="0"/>
                                          </p:stCondLst>
                                        </p:cTn>
                                        <p:tgtEl>
                                          <p:spTgt spid="6">
                                            <p:txEl>
                                              <p:pRg st="1" end="1"/>
                                            </p:txEl>
                                          </p:spTgt>
                                        </p:tgtEl>
                                      </p:cBhvr>
                                    </p:animEffect>
                                    <p:anim calcmode="lin" valueType="num">
                                      <p:cBhvr>
                                        <p:cTn id="48" dur="3644"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49" dur="1328"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50" dur="1328" tmFilter="0, 0; 0.125,0.2665; 0.25,0.4; 0.375,0.465; 0.5,0.5;  0.625,0.535; 0.75,0.6; 0.875,0.7335; 1,1">
                                          <p:stCondLst>
                                            <p:cond delay="1328"/>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51" dur="664" tmFilter="0, 0; 0.125,0.2665; 0.25,0.4; 0.375,0.465; 0.5,0.5;  0.625,0.535; 0.75,0.6; 0.875,0.7335; 1,1">
                                          <p:stCondLst>
                                            <p:cond delay="2648"/>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52" dur="328" tmFilter="0, 0; 0.125,0.2665; 0.25,0.4; 0.375,0.465; 0.5,0.5;  0.625,0.535; 0.75,0.6; 0.875,0.7335; 1,1">
                                          <p:stCondLst>
                                            <p:cond delay="3312"/>
                                          </p:stCondLst>
                                        </p:cTn>
                                        <p:tgtEl>
                                          <p:spTgt spid="6">
                                            <p:txEl>
                                              <p:pRg st="1" end="1"/>
                                            </p:txEl>
                                          </p:spTgt>
                                        </p:tgtEl>
                                        <p:attrNameLst>
                                          <p:attrName>ppt_y</p:attrName>
                                        </p:attrNameLst>
                                      </p:cBhvr>
                                      <p:tavLst>
                                        <p:tav tm="0" fmla="#ppt_y-sin(pi*$)/81">
                                          <p:val>
                                            <p:fltVal val="0"/>
                                          </p:val>
                                        </p:tav>
                                        <p:tav tm="100000">
                                          <p:val>
                                            <p:fltVal val="1"/>
                                          </p:val>
                                        </p:tav>
                                      </p:tavLst>
                                    </p:anim>
                                    <p:animScale>
                                      <p:cBhvr>
                                        <p:cTn id="53" dur="52">
                                          <p:stCondLst>
                                            <p:cond delay="1300"/>
                                          </p:stCondLst>
                                        </p:cTn>
                                        <p:tgtEl>
                                          <p:spTgt spid="6">
                                            <p:txEl>
                                              <p:pRg st="1" end="1"/>
                                            </p:txEl>
                                          </p:spTgt>
                                        </p:tgtEl>
                                      </p:cBhvr>
                                      <p:to x="100000" y="60000"/>
                                    </p:animScale>
                                    <p:animScale>
                                      <p:cBhvr>
                                        <p:cTn id="54" dur="332" decel="50000">
                                          <p:stCondLst>
                                            <p:cond delay="1352"/>
                                          </p:stCondLst>
                                        </p:cTn>
                                        <p:tgtEl>
                                          <p:spTgt spid="6">
                                            <p:txEl>
                                              <p:pRg st="1" end="1"/>
                                            </p:txEl>
                                          </p:spTgt>
                                        </p:tgtEl>
                                      </p:cBhvr>
                                      <p:to x="100000" y="100000"/>
                                    </p:animScale>
                                    <p:animScale>
                                      <p:cBhvr>
                                        <p:cTn id="55" dur="52">
                                          <p:stCondLst>
                                            <p:cond delay="2624"/>
                                          </p:stCondLst>
                                        </p:cTn>
                                        <p:tgtEl>
                                          <p:spTgt spid="6">
                                            <p:txEl>
                                              <p:pRg st="1" end="1"/>
                                            </p:txEl>
                                          </p:spTgt>
                                        </p:tgtEl>
                                      </p:cBhvr>
                                      <p:to x="100000" y="80000"/>
                                    </p:animScale>
                                    <p:animScale>
                                      <p:cBhvr>
                                        <p:cTn id="56" dur="332" decel="50000">
                                          <p:stCondLst>
                                            <p:cond delay="2676"/>
                                          </p:stCondLst>
                                        </p:cTn>
                                        <p:tgtEl>
                                          <p:spTgt spid="6">
                                            <p:txEl>
                                              <p:pRg st="1" end="1"/>
                                            </p:txEl>
                                          </p:spTgt>
                                        </p:tgtEl>
                                      </p:cBhvr>
                                      <p:to x="100000" y="100000"/>
                                    </p:animScale>
                                    <p:animScale>
                                      <p:cBhvr>
                                        <p:cTn id="57" dur="52">
                                          <p:stCondLst>
                                            <p:cond delay="3284"/>
                                          </p:stCondLst>
                                        </p:cTn>
                                        <p:tgtEl>
                                          <p:spTgt spid="6">
                                            <p:txEl>
                                              <p:pRg st="1" end="1"/>
                                            </p:txEl>
                                          </p:spTgt>
                                        </p:tgtEl>
                                      </p:cBhvr>
                                      <p:to x="100000" y="90000"/>
                                    </p:animScale>
                                    <p:animScale>
                                      <p:cBhvr>
                                        <p:cTn id="58" dur="332" decel="50000">
                                          <p:stCondLst>
                                            <p:cond delay="3336"/>
                                          </p:stCondLst>
                                        </p:cTn>
                                        <p:tgtEl>
                                          <p:spTgt spid="6">
                                            <p:txEl>
                                              <p:pRg st="1" end="1"/>
                                            </p:txEl>
                                          </p:spTgt>
                                        </p:tgtEl>
                                      </p:cBhvr>
                                      <p:to x="100000" y="100000"/>
                                    </p:animScale>
                                    <p:animScale>
                                      <p:cBhvr>
                                        <p:cTn id="59" dur="52">
                                          <p:stCondLst>
                                            <p:cond delay="3616"/>
                                          </p:stCondLst>
                                        </p:cTn>
                                        <p:tgtEl>
                                          <p:spTgt spid="6">
                                            <p:txEl>
                                              <p:pRg st="1" end="1"/>
                                            </p:txEl>
                                          </p:spTgt>
                                        </p:tgtEl>
                                      </p:cBhvr>
                                      <p:to x="100000" y="95000"/>
                                    </p:animScale>
                                    <p:animScale>
                                      <p:cBhvr>
                                        <p:cTn id="60" dur="332" decel="50000">
                                          <p:stCondLst>
                                            <p:cond delay="3668"/>
                                          </p:stCondLst>
                                        </p:cTn>
                                        <p:tgtEl>
                                          <p:spTgt spid="6">
                                            <p:txEl>
                                              <p:pRg st="1" end="1"/>
                                            </p:txEl>
                                          </p:spTgt>
                                        </p:tgtEl>
                                      </p:cBhvr>
                                      <p:to x="100000" y="100000"/>
                                    </p:animScale>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4000"/>
                                  </p:stCondLst>
                                  <p:childTnLst>
                                    <p:set>
                                      <p:cBhvr>
                                        <p:cTn id="64" dur="1" fill="hold">
                                          <p:stCondLst>
                                            <p:cond delay="0"/>
                                          </p:stCondLst>
                                        </p:cTn>
                                        <p:tgtEl>
                                          <p:spTgt spid="4">
                                            <p:txEl>
                                              <p:pRg st="2" end="2"/>
                                            </p:txEl>
                                          </p:spTgt>
                                        </p:tgtEl>
                                        <p:attrNameLst>
                                          <p:attrName>style.visibility</p:attrName>
                                        </p:attrNameLst>
                                      </p:cBhvr>
                                      <p:to>
                                        <p:strVal val="visible"/>
                                      </p:to>
                                    </p:set>
                                    <p:animEffect transition="in" filter="fade">
                                      <p:cBhvr>
                                        <p:cTn id="65" dur="4000"/>
                                        <p:tgtEl>
                                          <p:spTgt spid="4">
                                            <p:txEl>
                                              <p:pRg st="2" end="2"/>
                                            </p:txEl>
                                          </p:spTgt>
                                        </p:tgtEl>
                                      </p:cBhvr>
                                    </p:animEffect>
                                    <p:anim calcmode="lin" valueType="num">
                                      <p:cBhvr>
                                        <p:cTn id="66" dur="4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7" dur="4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nodeType="clickEffect">
                                  <p:stCondLst>
                                    <p:cond delay="4000"/>
                                  </p:stCondLst>
                                  <p:childTnLst>
                                    <p:set>
                                      <p:cBhvr>
                                        <p:cTn id="71" dur="1" fill="hold">
                                          <p:stCondLst>
                                            <p:cond delay="0"/>
                                          </p:stCondLst>
                                        </p:cTn>
                                        <p:tgtEl>
                                          <p:spTgt spid="6">
                                            <p:txEl>
                                              <p:pRg st="2" end="2"/>
                                            </p:txEl>
                                          </p:spTgt>
                                        </p:tgtEl>
                                        <p:attrNameLst>
                                          <p:attrName>style.visibility</p:attrName>
                                        </p:attrNameLst>
                                      </p:cBhvr>
                                      <p:to>
                                        <p:strVal val="visible"/>
                                      </p:to>
                                    </p:set>
                                    <p:animEffect transition="in" filter="wipe(down)">
                                      <p:cBhvr>
                                        <p:cTn id="72" dur="1160">
                                          <p:stCondLst>
                                            <p:cond delay="0"/>
                                          </p:stCondLst>
                                        </p:cTn>
                                        <p:tgtEl>
                                          <p:spTgt spid="6">
                                            <p:txEl>
                                              <p:pRg st="2" end="2"/>
                                            </p:txEl>
                                          </p:spTgt>
                                        </p:tgtEl>
                                      </p:cBhvr>
                                    </p:animEffect>
                                    <p:anim calcmode="lin" valueType="num">
                                      <p:cBhvr>
                                        <p:cTn id="73" dur="3644"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74" dur="1328"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75" dur="1328" tmFilter="0, 0; 0.125,0.2665; 0.25,0.4; 0.375,0.465; 0.5,0.5;  0.625,0.535; 0.75,0.6; 0.875,0.7335; 1,1">
                                          <p:stCondLst>
                                            <p:cond delay="1328"/>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76" dur="664" tmFilter="0, 0; 0.125,0.2665; 0.25,0.4; 0.375,0.465; 0.5,0.5;  0.625,0.535; 0.75,0.6; 0.875,0.7335; 1,1">
                                          <p:stCondLst>
                                            <p:cond delay="2648"/>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77" dur="328" tmFilter="0, 0; 0.125,0.2665; 0.25,0.4; 0.375,0.465; 0.5,0.5;  0.625,0.535; 0.75,0.6; 0.875,0.7335; 1,1">
                                          <p:stCondLst>
                                            <p:cond delay="3312"/>
                                          </p:stCondLst>
                                        </p:cTn>
                                        <p:tgtEl>
                                          <p:spTgt spid="6">
                                            <p:txEl>
                                              <p:pRg st="2" end="2"/>
                                            </p:txEl>
                                          </p:spTgt>
                                        </p:tgtEl>
                                        <p:attrNameLst>
                                          <p:attrName>ppt_y</p:attrName>
                                        </p:attrNameLst>
                                      </p:cBhvr>
                                      <p:tavLst>
                                        <p:tav tm="0" fmla="#ppt_y-sin(pi*$)/81">
                                          <p:val>
                                            <p:fltVal val="0"/>
                                          </p:val>
                                        </p:tav>
                                        <p:tav tm="100000">
                                          <p:val>
                                            <p:fltVal val="1"/>
                                          </p:val>
                                        </p:tav>
                                      </p:tavLst>
                                    </p:anim>
                                    <p:animScale>
                                      <p:cBhvr>
                                        <p:cTn id="78" dur="52">
                                          <p:stCondLst>
                                            <p:cond delay="1300"/>
                                          </p:stCondLst>
                                        </p:cTn>
                                        <p:tgtEl>
                                          <p:spTgt spid="6">
                                            <p:txEl>
                                              <p:pRg st="2" end="2"/>
                                            </p:txEl>
                                          </p:spTgt>
                                        </p:tgtEl>
                                      </p:cBhvr>
                                      <p:to x="100000" y="60000"/>
                                    </p:animScale>
                                    <p:animScale>
                                      <p:cBhvr>
                                        <p:cTn id="79" dur="332" decel="50000">
                                          <p:stCondLst>
                                            <p:cond delay="1352"/>
                                          </p:stCondLst>
                                        </p:cTn>
                                        <p:tgtEl>
                                          <p:spTgt spid="6">
                                            <p:txEl>
                                              <p:pRg st="2" end="2"/>
                                            </p:txEl>
                                          </p:spTgt>
                                        </p:tgtEl>
                                      </p:cBhvr>
                                      <p:to x="100000" y="100000"/>
                                    </p:animScale>
                                    <p:animScale>
                                      <p:cBhvr>
                                        <p:cTn id="80" dur="52">
                                          <p:stCondLst>
                                            <p:cond delay="2624"/>
                                          </p:stCondLst>
                                        </p:cTn>
                                        <p:tgtEl>
                                          <p:spTgt spid="6">
                                            <p:txEl>
                                              <p:pRg st="2" end="2"/>
                                            </p:txEl>
                                          </p:spTgt>
                                        </p:tgtEl>
                                      </p:cBhvr>
                                      <p:to x="100000" y="80000"/>
                                    </p:animScale>
                                    <p:animScale>
                                      <p:cBhvr>
                                        <p:cTn id="81" dur="332" decel="50000">
                                          <p:stCondLst>
                                            <p:cond delay="2676"/>
                                          </p:stCondLst>
                                        </p:cTn>
                                        <p:tgtEl>
                                          <p:spTgt spid="6">
                                            <p:txEl>
                                              <p:pRg st="2" end="2"/>
                                            </p:txEl>
                                          </p:spTgt>
                                        </p:tgtEl>
                                      </p:cBhvr>
                                      <p:to x="100000" y="100000"/>
                                    </p:animScale>
                                    <p:animScale>
                                      <p:cBhvr>
                                        <p:cTn id="82" dur="52">
                                          <p:stCondLst>
                                            <p:cond delay="3284"/>
                                          </p:stCondLst>
                                        </p:cTn>
                                        <p:tgtEl>
                                          <p:spTgt spid="6">
                                            <p:txEl>
                                              <p:pRg st="2" end="2"/>
                                            </p:txEl>
                                          </p:spTgt>
                                        </p:tgtEl>
                                      </p:cBhvr>
                                      <p:to x="100000" y="90000"/>
                                    </p:animScale>
                                    <p:animScale>
                                      <p:cBhvr>
                                        <p:cTn id="83" dur="332" decel="50000">
                                          <p:stCondLst>
                                            <p:cond delay="3336"/>
                                          </p:stCondLst>
                                        </p:cTn>
                                        <p:tgtEl>
                                          <p:spTgt spid="6">
                                            <p:txEl>
                                              <p:pRg st="2" end="2"/>
                                            </p:txEl>
                                          </p:spTgt>
                                        </p:tgtEl>
                                      </p:cBhvr>
                                      <p:to x="100000" y="100000"/>
                                    </p:animScale>
                                    <p:animScale>
                                      <p:cBhvr>
                                        <p:cTn id="84" dur="52">
                                          <p:stCondLst>
                                            <p:cond delay="3616"/>
                                          </p:stCondLst>
                                        </p:cTn>
                                        <p:tgtEl>
                                          <p:spTgt spid="6">
                                            <p:txEl>
                                              <p:pRg st="2" end="2"/>
                                            </p:txEl>
                                          </p:spTgt>
                                        </p:tgtEl>
                                      </p:cBhvr>
                                      <p:to x="100000" y="95000"/>
                                    </p:animScale>
                                    <p:animScale>
                                      <p:cBhvr>
                                        <p:cTn id="85" dur="332" decel="50000">
                                          <p:stCondLst>
                                            <p:cond delay="3668"/>
                                          </p:stCondLst>
                                        </p:cTn>
                                        <p:tgtEl>
                                          <p:spTgt spid="6">
                                            <p:txEl>
                                              <p:pRg st="2" end="2"/>
                                            </p:txEl>
                                          </p:spTgt>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nodeType="clickEffect">
                                  <p:stCondLst>
                                    <p:cond delay="4000"/>
                                  </p:stCondLst>
                                  <p:childTnLst>
                                    <p:set>
                                      <p:cBhvr>
                                        <p:cTn id="89" dur="1" fill="hold">
                                          <p:stCondLst>
                                            <p:cond delay="0"/>
                                          </p:stCondLst>
                                        </p:cTn>
                                        <p:tgtEl>
                                          <p:spTgt spid="4">
                                            <p:txEl>
                                              <p:pRg st="3" end="3"/>
                                            </p:txEl>
                                          </p:spTgt>
                                        </p:tgtEl>
                                        <p:attrNameLst>
                                          <p:attrName>style.visibility</p:attrName>
                                        </p:attrNameLst>
                                      </p:cBhvr>
                                      <p:to>
                                        <p:strVal val="visible"/>
                                      </p:to>
                                    </p:set>
                                    <p:animEffect transition="in" filter="fade">
                                      <p:cBhvr>
                                        <p:cTn id="90" dur="4000"/>
                                        <p:tgtEl>
                                          <p:spTgt spid="4">
                                            <p:txEl>
                                              <p:pRg st="3" end="3"/>
                                            </p:txEl>
                                          </p:spTgt>
                                        </p:tgtEl>
                                      </p:cBhvr>
                                    </p:animEffect>
                                    <p:anim calcmode="lin" valueType="num">
                                      <p:cBhvr>
                                        <p:cTn id="91" dur="4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2" dur="4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4000"/>
                                  </p:stCondLst>
                                  <p:childTnLst>
                                    <p:set>
                                      <p:cBhvr>
                                        <p:cTn id="96" dur="1" fill="hold">
                                          <p:stCondLst>
                                            <p:cond delay="0"/>
                                          </p:stCondLst>
                                        </p:cTn>
                                        <p:tgtEl>
                                          <p:spTgt spid="6">
                                            <p:txEl>
                                              <p:pRg st="3" end="3"/>
                                            </p:txEl>
                                          </p:spTgt>
                                        </p:tgtEl>
                                        <p:attrNameLst>
                                          <p:attrName>style.visibility</p:attrName>
                                        </p:attrNameLst>
                                      </p:cBhvr>
                                      <p:to>
                                        <p:strVal val="visible"/>
                                      </p:to>
                                    </p:set>
                                    <p:animEffect transition="in" filter="wipe(down)">
                                      <p:cBhvr>
                                        <p:cTn id="97" dur="1160">
                                          <p:stCondLst>
                                            <p:cond delay="0"/>
                                          </p:stCondLst>
                                        </p:cTn>
                                        <p:tgtEl>
                                          <p:spTgt spid="6">
                                            <p:txEl>
                                              <p:pRg st="3" end="3"/>
                                            </p:txEl>
                                          </p:spTgt>
                                        </p:tgtEl>
                                      </p:cBhvr>
                                    </p:animEffect>
                                    <p:anim calcmode="lin" valueType="num">
                                      <p:cBhvr>
                                        <p:cTn id="98" dur="3644"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99" dur="1328"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100" dur="1328" tmFilter="0, 0; 0.125,0.2665; 0.25,0.4; 0.375,0.465; 0.5,0.5;  0.625,0.535; 0.75,0.6; 0.875,0.7335; 1,1">
                                          <p:stCondLst>
                                            <p:cond delay="1328"/>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101" dur="664" tmFilter="0, 0; 0.125,0.2665; 0.25,0.4; 0.375,0.465; 0.5,0.5;  0.625,0.535; 0.75,0.6; 0.875,0.7335; 1,1">
                                          <p:stCondLst>
                                            <p:cond delay="2648"/>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102" dur="328" tmFilter="0, 0; 0.125,0.2665; 0.25,0.4; 0.375,0.465; 0.5,0.5;  0.625,0.535; 0.75,0.6; 0.875,0.7335; 1,1">
                                          <p:stCondLst>
                                            <p:cond delay="3312"/>
                                          </p:stCondLst>
                                        </p:cTn>
                                        <p:tgtEl>
                                          <p:spTgt spid="6">
                                            <p:txEl>
                                              <p:pRg st="3" end="3"/>
                                            </p:txEl>
                                          </p:spTgt>
                                        </p:tgtEl>
                                        <p:attrNameLst>
                                          <p:attrName>ppt_y</p:attrName>
                                        </p:attrNameLst>
                                      </p:cBhvr>
                                      <p:tavLst>
                                        <p:tav tm="0" fmla="#ppt_y-sin(pi*$)/81">
                                          <p:val>
                                            <p:fltVal val="0"/>
                                          </p:val>
                                        </p:tav>
                                        <p:tav tm="100000">
                                          <p:val>
                                            <p:fltVal val="1"/>
                                          </p:val>
                                        </p:tav>
                                      </p:tavLst>
                                    </p:anim>
                                    <p:animScale>
                                      <p:cBhvr>
                                        <p:cTn id="103" dur="52">
                                          <p:stCondLst>
                                            <p:cond delay="1300"/>
                                          </p:stCondLst>
                                        </p:cTn>
                                        <p:tgtEl>
                                          <p:spTgt spid="6">
                                            <p:txEl>
                                              <p:pRg st="3" end="3"/>
                                            </p:txEl>
                                          </p:spTgt>
                                        </p:tgtEl>
                                      </p:cBhvr>
                                      <p:to x="100000" y="60000"/>
                                    </p:animScale>
                                    <p:animScale>
                                      <p:cBhvr>
                                        <p:cTn id="104" dur="332" decel="50000">
                                          <p:stCondLst>
                                            <p:cond delay="1352"/>
                                          </p:stCondLst>
                                        </p:cTn>
                                        <p:tgtEl>
                                          <p:spTgt spid="6">
                                            <p:txEl>
                                              <p:pRg st="3" end="3"/>
                                            </p:txEl>
                                          </p:spTgt>
                                        </p:tgtEl>
                                      </p:cBhvr>
                                      <p:to x="100000" y="100000"/>
                                    </p:animScale>
                                    <p:animScale>
                                      <p:cBhvr>
                                        <p:cTn id="105" dur="52">
                                          <p:stCondLst>
                                            <p:cond delay="2624"/>
                                          </p:stCondLst>
                                        </p:cTn>
                                        <p:tgtEl>
                                          <p:spTgt spid="6">
                                            <p:txEl>
                                              <p:pRg st="3" end="3"/>
                                            </p:txEl>
                                          </p:spTgt>
                                        </p:tgtEl>
                                      </p:cBhvr>
                                      <p:to x="100000" y="80000"/>
                                    </p:animScale>
                                    <p:animScale>
                                      <p:cBhvr>
                                        <p:cTn id="106" dur="332" decel="50000">
                                          <p:stCondLst>
                                            <p:cond delay="2676"/>
                                          </p:stCondLst>
                                        </p:cTn>
                                        <p:tgtEl>
                                          <p:spTgt spid="6">
                                            <p:txEl>
                                              <p:pRg st="3" end="3"/>
                                            </p:txEl>
                                          </p:spTgt>
                                        </p:tgtEl>
                                      </p:cBhvr>
                                      <p:to x="100000" y="100000"/>
                                    </p:animScale>
                                    <p:animScale>
                                      <p:cBhvr>
                                        <p:cTn id="107" dur="52">
                                          <p:stCondLst>
                                            <p:cond delay="3284"/>
                                          </p:stCondLst>
                                        </p:cTn>
                                        <p:tgtEl>
                                          <p:spTgt spid="6">
                                            <p:txEl>
                                              <p:pRg st="3" end="3"/>
                                            </p:txEl>
                                          </p:spTgt>
                                        </p:tgtEl>
                                      </p:cBhvr>
                                      <p:to x="100000" y="90000"/>
                                    </p:animScale>
                                    <p:animScale>
                                      <p:cBhvr>
                                        <p:cTn id="108" dur="332" decel="50000">
                                          <p:stCondLst>
                                            <p:cond delay="3336"/>
                                          </p:stCondLst>
                                        </p:cTn>
                                        <p:tgtEl>
                                          <p:spTgt spid="6">
                                            <p:txEl>
                                              <p:pRg st="3" end="3"/>
                                            </p:txEl>
                                          </p:spTgt>
                                        </p:tgtEl>
                                      </p:cBhvr>
                                      <p:to x="100000" y="100000"/>
                                    </p:animScale>
                                    <p:animScale>
                                      <p:cBhvr>
                                        <p:cTn id="109" dur="52">
                                          <p:stCondLst>
                                            <p:cond delay="3616"/>
                                          </p:stCondLst>
                                        </p:cTn>
                                        <p:tgtEl>
                                          <p:spTgt spid="6">
                                            <p:txEl>
                                              <p:pRg st="3" end="3"/>
                                            </p:txEl>
                                          </p:spTgt>
                                        </p:tgtEl>
                                      </p:cBhvr>
                                      <p:to x="100000" y="95000"/>
                                    </p:animScale>
                                    <p:animScale>
                                      <p:cBhvr>
                                        <p:cTn id="110" dur="332" decel="50000">
                                          <p:stCondLst>
                                            <p:cond delay="3668"/>
                                          </p:stCondLst>
                                        </p:cTn>
                                        <p:tgtEl>
                                          <p:spTgt spid="6">
                                            <p:txEl>
                                              <p:pRg st="3" end="3"/>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4000"/>
                                  </p:stCondLst>
                                  <p:childTnLst>
                                    <p:set>
                                      <p:cBhvr>
                                        <p:cTn id="114" dur="1" fill="hold">
                                          <p:stCondLst>
                                            <p:cond delay="0"/>
                                          </p:stCondLst>
                                        </p:cTn>
                                        <p:tgtEl>
                                          <p:spTgt spid="4">
                                            <p:txEl>
                                              <p:pRg st="4" end="4"/>
                                            </p:txEl>
                                          </p:spTgt>
                                        </p:tgtEl>
                                        <p:attrNameLst>
                                          <p:attrName>style.visibility</p:attrName>
                                        </p:attrNameLst>
                                      </p:cBhvr>
                                      <p:to>
                                        <p:strVal val="visible"/>
                                      </p:to>
                                    </p:set>
                                    <p:animEffect transition="in" filter="fade">
                                      <p:cBhvr>
                                        <p:cTn id="115" dur="4000"/>
                                        <p:tgtEl>
                                          <p:spTgt spid="4">
                                            <p:txEl>
                                              <p:pRg st="4" end="4"/>
                                            </p:txEl>
                                          </p:spTgt>
                                        </p:tgtEl>
                                      </p:cBhvr>
                                    </p:animEffect>
                                    <p:anim calcmode="lin" valueType="num">
                                      <p:cBhvr>
                                        <p:cTn id="116" dur="4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17" dur="4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6" presetClass="entr" presetSubtype="0" fill="hold" nodeType="clickEffect">
                                  <p:stCondLst>
                                    <p:cond delay="4000"/>
                                  </p:stCondLst>
                                  <p:childTnLst>
                                    <p:set>
                                      <p:cBhvr>
                                        <p:cTn id="121" dur="1" fill="hold">
                                          <p:stCondLst>
                                            <p:cond delay="0"/>
                                          </p:stCondLst>
                                        </p:cTn>
                                        <p:tgtEl>
                                          <p:spTgt spid="6">
                                            <p:txEl>
                                              <p:pRg st="4" end="4"/>
                                            </p:txEl>
                                          </p:spTgt>
                                        </p:tgtEl>
                                        <p:attrNameLst>
                                          <p:attrName>style.visibility</p:attrName>
                                        </p:attrNameLst>
                                      </p:cBhvr>
                                      <p:to>
                                        <p:strVal val="visible"/>
                                      </p:to>
                                    </p:set>
                                    <p:animEffect transition="in" filter="wipe(down)">
                                      <p:cBhvr>
                                        <p:cTn id="122" dur="1160">
                                          <p:stCondLst>
                                            <p:cond delay="0"/>
                                          </p:stCondLst>
                                        </p:cTn>
                                        <p:tgtEl>
                                          <p:spTgt spid="6">
                                            <p:txEl>
                                              <p:pRg st="4" end="4"/>
                                            </p:txEl>
                                          </p:spTgt>
                                        </p:tgtEl>
                                      </p:cBhvr>
                                    </p:animEffect>
                                    <p:anim calcmode="lin" valueType="num">
                                      <p:cBhvr>
                                        <p:cTn id="123" dur="3644"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124" dur="1328"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125" dur="1328" tmFilter="0, 0; 0.125,0.2665; 0.25,0.4; 0.375,0.465; 0.5,0.5;  0.625,0.535; 0.75,0.6; 0.875,0.7335; 1,1">
                                          <p:stCondLst>
                                            <p:cond delay="1328"/>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126" dur="664" tmFilter="0, 0; 0.125,0.2665; 0.25,0.4; 0.375,0.465; 0.5,0.5;  0.625,0.535; 0.75,0.6; 0.875,0.7335; 1,1">
                                          <p:stCondLst>
                                            <p:cond delay="2648"/>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127" dur="328" tmFilter="0, 0; 0.125,0.2665; 0.25,0.4; 0.375,0.465; 0.5,0.5;  0.625,0.535; 0.75,0.6; 0.875,0.7335; 1,1">
                                          <p:stCondLst>
                                            <p:cond delay="3312"/>
                                          </p:stCondLst>
                                        </p:cTn>
                                        <p:tgtEl>
                                          <p:spTgt spid="6">
                                            <p:txEl>
                                              <p:pRg st="4" end="4"/>
                                            </p:txEl>
                                          </p:spTgt>
                                        </p:tgtEl>
                                        <p:attrNameLst>
                                          <p:attrName>ppt_y</p:attrName>
                                        </p:attrNameLst>
                                      </p:cBhvr>
                                      <p:tavLst>
                                        <p:tav tm="0" fmla="#ppt_y-sin(pi*$)/81">
                                          <p:val>
                                            <p:fltVal val="0"/>
                                          </p:val>
                                        </p:tav>
                                        <p:tav tm="100000">
                                          <p:val>
                                            <p:fltVal val="1"/>
                                          </p:val>
                                        </p:tav>
                                      </p:tavLst>
                                    </p:anim>
                                    <p:animScale>
                                      <p:cBhvr>
                                        <p:cTn id="128" dur="52">
                                          <p:stCondLst>
                                            <p:cond delay="1300"/>
                                          </p:stCondLst>
                                        </p:cTn>
                                        <p:tgtEl>
                                          <p:spTgt spid="6">
                                            <p:txEl>
                                              <p:pRg st="4" end="4"/>
                                            </p:txEl>
                                          </p:spTgt>
                                        </p:tgtEl>
                                      </p:cBhvr>
                                      <p:to x="100000" y="60000"/>
                                    </p:animScale>
                                    <p:animScale>
                                      <p:cBhvr>
                                        <p:cTn id="129" dur="332" decel="50000">
                                          <p:stCondLst>
                                            <p:cond delay="1352"/>
                                          </p:stCondLst>
                                        </p:cTn>
                                        <p:tgtEl>
                                          <p:spTgt spid="6">
                                            <p:txEl>
                                              <p:pRg st="4" end="4"/>
                                            </p:txEl>
                                          </p:spTgt>
                                        </p:tgtEl>
                                      </p:cBhvr>
                                      <p:to x="100000" y="100000"/>
                                    </p:animScale>
                                    <p:animScale>
                                      <p:cBhvr>
                                        <p:cTn id="130" dur="52">
                                          <p:stCondLst>
                                            <p:cond delay="2624"/>
                                          </p:stCondLst>
                                        </p:cTn>
                                        <p:tgtEl>
                                          <p:spTgt spid="6">
                                            <p:txEl>
                                              <p:pRg st="4" end="4"/>
                                            </p:txEl>
                                          </p:spTgt>
                                        </p:tgtEl>
                                      </p:cBhvr>
                                      <p:to x="100000" y="80000"/>
                                    </p:animScale>
                                    <p:animScale>
                                      <p:cBhvr>
                                        <p:cTn id="131" dur="332" decel="50000">
                                          <p:stCondLst>
                                            <p:cond delay="2676"/>
                                          </p:stCondLst>
                                        </p:cTn>
                                        <p:tgtEl>
                                          <p:spTgt spid="6">
                                            <p:txEl>
                                              <p:pRg st="4" end="4"/>
                                            </p:txEl>
                                          </p:spTgt>
                                        </p:tgtEl>
                                      </p:cBhvr>
                                      <p:to x="100000" y="100000"/>
                                    </p:animScale>
                                    <p:animScale>
                                      <p:cBhvr>
                                        <p:cTn id="132" dur="52">
                                          <p:stCondLst>
                                            <p:cond delay="3284"/>
                                          </p:stCondLst>
                                        </p:cTn>
                                        <p:tgtEl>
                                          <p:spTgt spid="6">
                                            <p:txEl>
                                              <p:pRg st="4" end="4"/>
                                            </p:txEl>
                                          </p:spTgt>
                                        </p:tgtEl>
                                      </p:cBhvr>
                                      <p:to x="100000" y="90000"/>
                                    </p:animScale>
                                    <p:animScale>
                                      <p:cBhvr>
                                        <p:cTn id="133" dur="332" decel="50000">
                                          <p:stCondLst>
                                            <p:cond delay="3336"/>
                                          </p:stCondLst>
                                        </p:cTn>
                                        <p:tgtEl>
                                          <p:spTgt spid="6">
                                            <p:txEl>
                                              <p:pRg st="4" end="4"/>
                                            </p:txEl>
                                          </p:spTgt>
                                        </p:tgtEl>
                                      </p:cBhvr>
                                      <p:to x="100000" y="100000"/>
                                    </p:animScale>
                                    <p:animScale>
                                      <p:cBhvr>
                                        <p:cTn id="134" dur="52">
                                          <p:stCondLst>
                                            <p:cond delay="3616"/>
                                          </p:stCondLst>
                                        </p:cTn>
                                        <p:tgtEl>
                                          <p:spTgt spid="6">
                                            <p:txEl>
                                              <p:pRg st="4" end="4"/>
                                            </p:txEl>
                                          </p:spTgt>
                                        </p:tgtEl>
                                      </p:cBhvr>
                                      <p:to x="100000" y="95000"/>
                                    </p:animScale>
                                    <p:animScale>
                                      <p:cBhvr>
                                        <p:cTn id="135" dur="332" decel="50000">
                                          <p:stCondLst>
                                            <p:cond delay="3668"/>
                                          </p:stCondLst>
                                        </p:cTn>
                                        <p:tgtEl>
                                          <p:spTgt spid="6">
                                            <p:txEl>
                                              <p:pRg st="4" end="4"/>
                                            </p:txEl>
                                          </p:spTgt>
                                        </p:tgtEl>
                                      </p:cBhvr>
                                      <p:to x="100000" y="100000"/>
                                    </p:animScale>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nodeType="clickEffect">
                                  <p:stCondLst>
                                    <p:cond delay="4000"/>
                                  </p:stCondLst>
                                  <p:childTnLst>
                                    <p:set>
                                      <p:cBhvr>
                                        <p:cTn id="139" dur="1" fill="hold">
                                          <p:stCondLst>
                                            <p:cond delay="0"/>
                                          </p:stCondLst>
                                        </p:cTn>
                                        <p:tgtEl>
                                          <p:spTgt spid="4">
                                            <p:txEl>
                                              <p:pRg st="5" end="5"/>
                                            </p:txEl>
                                          </p:spTgt>
                                        </p:tgtEl>
                                        <p:attrNameLst>
                                          <p:attrName>style.visibility</p:attrName>
                                        </p:attrNameLst>
                                      </p:cBhvr>
                                      <p:to>
                                        <p:strVal val="visible"/>
                                      </p:to>
                                    </p:set>
                                    <p:animEffect transition="in" filter="fade">
                                      <p:cBhvr>
                                        <p:cTn id="140" dur="4000"/>
                                        <p:tgtEl>
                                          <p:spTgt spid="4">
                                            <p:txEl>
                                              <p:pRg st="5" end="5"/>
                                            </p:txEl>
                                          </p:spTgt>
                                        </p:tgtEl>
                                      </p:cBhvr>
                                    </p:animEffect>
                                    <p:anim calcmode="lin" valueType="num">
                                      <p:cBhvr>
                                        <p:cTn id="141" dur="4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42" dur="4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6" presetClass="entr" presetSubtype="0" fill="hold" nodeType="clickEffect">
                                  <p:stCondLst>
                                    <p:cond delay="4000"/>
                                  </p:stCondLst>
                                  <p:childTnLst>
                                    <p:set>
                                      <p:cBhvr>
                                        <p:cTn id="146" dur="1" fill="hold">
                                          <p:stCondLst>
                                            <p:cond delay="0"/>
                                          </p:stCondLst>
                                        </p:cTn>
                                        <p:tgtEl>
                                          <p:spTgt spid="6">
                                            <p:txEl>
                                              <p:pRg st="5" end="5"/>
                                            </p:txEl>
                                          </p:spTgt>
                                        </p:tgtEl>
                                        <p:attrNameLst>
                                          <p:attrName>style.visibility</p:attrName>
                                        </p:attrNameLst>
                                      </p:cBhvr>
                                      <p:to>
                                        <p:strVal val="visible"/>
                                      </p:to>
                                    </p:set>
                                    <p:animEffect transition="in" filter="wipe(down)">
                                      <p:cBhvr>
                                        <p:cTn id="147" dur="1160">
                                          <p:stCondLst>
                                            <p:cond delay="0"/>
                                          </p:stCondLst>
                                        </p:cTn>
                                        <p:tgtEl>
                                          <p:spTgt spid="6">
                                            <p:txEl>
                                              <p:pRg st="5" end="5"/>
                                            </p:txEl>
                                          </p:spTgt>
                                        </p:tgtEl>
                                      </p:cBhvr>
                                    </p:animEffect>
                                    <p:anim calcmode="lin" valueType="num">
                                      <p:cBhvr>
                                        <p:cTn id="148" dur="3644"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149" dur="1328"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150" dur="1328" tmFilter="0, 0; 0.125,0.2665; 0.25,0.4; 0.375,0.465; 0.5,0.5;  0.625,0.535; 0.75,0.6; 0.875,0.7335; 1,1">
                                          <p:stCondLst>
                                            <p:cond delay="1328"/>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151" dur="664" tmFilter="0, 0; 0.125,0.2665; 0.25,0.4; 0.375,0.465; 0.5,0.5;  0.625,0.535; 0.75,0.6; 0.875,0.7335; 1,1">
                                          <p:stCondLst>
                                            <p:cond delay="2648"/>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152" dur="328" tmFilter="0, 0; 0.125,0.2665; 0.25,0.4; 0.375,0.465; 0.5,0.5;  0.625,0.535; 0.75,0.6; 0.875,0.7335; 1,1">
                                          <p:stCondLst>
                                            <p:cond delay="3312"/>
                                          </p:stCondLst>
                                        </p:cTn>
                                        <p:tgtEl>
                                          <p:spTgt spid="6">
                                            <p:txEl>
                                              <p:pRg st="5" end="5"/>
                                            </p:txEl>
                                          </p:spTgt>
                                        </p:tgtEl>
                                        <p:attrNameLst>
                                          <p:attrName>ppt_y</p:attrName>
                                        </p:attrNameLst>
                                      </p:cBhvr>
                                      <p:tavLst>
                                        <p:tav tm="0" fmla="#ppt_y-sin(pi*$)/81">
                                          <p:val>
                                            <p:fltVal val="0"/>
                                          </p:val>
                                        </p:tav>
                                        <p:tav tm="100000">
                                          <p:val>
                                            <p:fltVal val="1"/>
                                          </p:val>
                                        </p:tav>
                                      </p:tavLst>
                                    </p:anim>
                                    <p:animScale>
                                      <p:cBhvr>
                                        <p:cTn id="153" dur="52">
                                          <p:stCondLst>
                                            <p:cond delay="1300"/>
                                          </p:stCondLst>
                                        </p:cTn>
                                        <p:tgtEl>
                                          <p:spTgt spid="6">
                                            <p:txEl>
                                              <p:pRg st="5" end="5"/>
                                            </p:txEl>
                                          </p:spTgt>
                                        </p:tgtEl>
                                      </p:cBhvr>
                                      <p:to x="100000" y="60000"/>
                                    </p:animScale>
                                    <p:animScale>
                                      <p:cBhvr>
                                        <p:cTn id="154" dur="332" decel="50000">
                                          <p:stCondLst>
                                            <p:cond delay="1352"/>
                                          </p:stCondLst>
                                        </p:cTn>
                                        <p:tgtEl>
                                          <p:spTgt spid="6">
                                            <p:txEl>
                                              <p:pRg st="5" end="5"/>
                                            </p:txEl>
                                          </p:spTgt>
                                        </p:tgtEl>
                                      </p:cBhvr>
                                      <p:to x="100000" y="100000"/>
                                    </p:animScale>
                                    <p:animScale>
                                      <p:cBhvr>
                                        <p:cTn id="155" dur="52">
                                          <p:stCondLst>
                                            <p:cond delay="2624"/>
                                          </p:stCondLst>
                                        </p:cTn>
                                        <p:tgtEl>
                                          <p:spTgt spid="6">
                                            <p:txEl>
                                              <p:pRg st="5" end="5"/>
                                            </p:txEl>
                                          </p:spTgt>
                                        </p:tgtEl>
                                      </p:cBhvr>
                                      <p:to x="100000" y="80000"/>
                                    </p:animScale>
                                    <p:animScale>
                                      <p:cBhvr>
                                        <p:cTn id="156" dur="332" decel="50000">
                                          <p:stCondLst>
                                            <p:cond delay="2676"/>
                                          </p:stCondLst>
                                        </p:cTn>
                                        <p:tgtEl>
                                          <p:spTgt spid="6">
                                            <p:txEl>
                                              <p:pRg st="5" end="5"/>
                                            </p:txEl>
                                          </p:spTgt>
                                        </p:tgtEl>
                                      </p:cBhvr>
                                      <p:to x="100000" y="100000"/>
                                    </p:animScale>
                                    <p:animScale>
                                      <p:cBhvr>
                                        <p:cTn id="157" dur="52">
                                          <p:stCondLst>
                                            <p:cond delay="3284"/>
                                          </p:stCondLst>
                                        </p:cTn>
                                        <p:tgtEl>
                                          <p:spTgt spid="6">
                                            <p:txEl>
                                              <p:pRg st="5" end="5"/>
                                            </p:txEl>
                                          </p:spTgt>
                                        </p:tgtEl>
                                      </p:cBhvr>
                                      <p:to x="100000" y="90000"/>
                                    </p:animScale>
                                    <p:animScale>
                                      <p:cBhvr>
                                        <p:cTn id="158" dur="332" decel="50000">
                                          <p:stCondLst>
                                            <p:cond delay="3336"/>
                                          </p:stCondLst>
                                        </p:cTn>
                                        <p:tgtEl>
                                          <p:spTgt spid="6">
                                            <p:txEl>
                                              <p:pRg st="5" end="5"/>
                                            </p:txEl>
                                          </p:spTgt>
                                        </p:tgtEl>
                                      </p:cBhvr>
                                      <p:to x="100000" y="100000"/>
                                    </p:animScale>
                                    <p:animScale>
                                      <p:cBhvr>
                                        <p:cTn id="159" dur="52">
                                          <p:stCondLst>
                                            <p:cond delay="3616"/>
                                          </p:stCondLst>
                                        </p:cTn>
                                        <p:tgtEl>
                                          <p:spTgt spid="6">
                                            <p:txEl>
                                              <p:pRg st="5" end="5"/>
                                            </p:txEl>
                                          </p:spTgt>
                                        </p:tgtEl>
                                      </p:cBhvr>
                                      <p:to x="100000" y="95000"/>
                                    </p:animScale>
                                    <p:animScale>
                                      <p:cBhvr>
                                        <p:cTn id="160" dur="332" decel="50000">
                                          <p:stCondLst>
                                            <p:cond delay="3668"/>
                                          </p:stCondLst>
                                        </p:cTn>
                                        <p:tgtEl>
                                          <p:spTgt spid="6">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3048000" y="3105835"/>
            <a:ext cx="6096000" cy="369332"/>
          </a:xfrm>
          <a:prstGeom prst="rect">
            <a:avLst/>
          </a:prstGeom>
        </p:spPr>
        <p:txBody>
          <a:bodyPr>
            <a:spAutoFit/>
          </a:bodyPr>
          <a:lstStyle/>
          <a:p>
            <a:endParaRPr lang="en-US" dirty="0"/>
          </a:p>
        </p:txBody>
      </p:sp>
      <p:sp>
        <p:nvSpPr>
          <p:cNvPr id="7" name="مستطيل 6"/>
          <p:cNvSpPr/>
          <p:nvPr/>
        </p:nvSpPr>
        <p:spPr>
          <a:xfrm>
            <a:off x="1866900" y="1574800"/>
            <a:ext cx="9697809" cy="2400657"/>
          </a:xfrm>
          <a:prstGeom prst="rect">
            <a:avLst/>
          </a:prstGeom>
        </p:spPr>
        <p:txBody>
          <a:bodyPr wrap="square">
            <a:spAutoFit/>
          </a:bodyPr>
          <a:lstStyle/>
          <a:p>
            <a:pPr algn="ctr"/>
            <a:r>
              <a:rPr lang="en-US" sz="6600" b="1" dirty="0" smtClean="0">
                <a:solidFill>
                  <a:srgbClr val="FF0000"/>
                </a:solidFill>
              </a:rPr>
              <a:t>Thank</a:t>
            </a:r>
            <a:r>
              <a:rPr lang="en-US" sz="6600" b="1" dirty="0" smtClean="0">
                <a:solidFill>
                  <a:prstClr val="white"/>
                </a:solidFill>
              </a:rPr>
              <a:t> you </a:t>
            </a:r>
            <a:r>
              <a:rPr lang="en-US" sz="6600" b="1" dirty="0" smtClean="0">
                <a:solidFill>
                  <a:srgbClr val="00B050"/>
                </a:solidFill>
              </a:rPr>
              <a:t>very</a:t>
            </a:r>
            <a:r>
              <a:rPr lang="en-US" sz="6600" b="1" dirty="0" smtClean="0">
                <a:solidFill>
                  <a:prstClr val="white"/>
                </a:solidFill>
              </a:rPr>
              <a:t> much </a:t>
            </a:r>
            <a:r>
              <a:rPr lang="en-US" sz="6600" b="1" dirty="0" smtClean="0">
                <a:solidFill>
                  <a:srgbClr val="FFC000"/>
                </a:solidFill>
              </a:rPr>
              <a:t>for your</a:t>
            </a:r>
            <a:r>
              <a:rPr lang="en-US" sz="6600" b="1" dirty="0" smtClean="0">
                <a:solidFill>
                  <a:prstClr val="white"/>
                </a:solidFill>
              </a:rPr>
              <a:t> </a:t>
            </a:r>
            <a:r>
              <a:rPr lang="en-US" sz="6600" b="1" dirty="0" smtClean="0">
                <a:solidFill>
                  <a:srgbClr val="00B050"/>
                </a:solidFill>
              </a:rPr>
              <a:t>kind</a:t>
            </a:r>
            <a:r>
              <a:rPr lang="en-US" sz="6600" b="1" dirty="0" smtClean="0">
                <a:solidFill>
                  <a:prstClr val="white"/>
                </a:solidFill>
              </a:rPr>
              <a:t> </a:t>
            </a:r>
            <a:r>
              <a:rPr lang="en-US" sz="6600" b="1" dirty="0" smtClean="0">
                <a:solidFill>
                  <a:srgbClr val="FF0000"/>
                </a:solidFill>
              </a:rPr>
              <a:t>attention </a:t>
            </a:r>
            <a:r>
              <a:rPr lang="en-US" sz="6600" b="1" dirty="0" smtClean="0">
                <a:solidFill>
                  <a:prstClr val="white"/>
                </a:solidFill>
              </a:rPr>
              <a:t>!</a:t>
            </a:r>
          </a:p>
          <a:p>
            <a:endParaRPr lang="ar-IQ" dirty="0"/>
          </a:p>
        </p:txBody>
      </p:sp>
      <p:sp>
        <p:nvSpPr>
          <p:cNvPr id="8" name="مستطيل 7"/>
          <p:cNvSpPr/>
          <p:nvPr/>
        </p:nvSpPr>
        <p:spPr>
          <a:xfrm rot="10800000" flipV="1">
            <a:off x="3048000" y="4328272"/>
            <a:ext cx="6394529" cy="769441"/>
          </a:xfrm>
          <a:prstGeom prst="rect">
            <a:avLst/>
          </a:prstGeom>
        </p:spPr>
        <p:txBody>
          <a:bodyPr wrap="square">
            <a:spAutoFit/>
          </a:bodyPr>
          <a:lstStyle/>
          <a:p>
            <a:pPr lvl="0" algn="ctr"/>
            <a:r>
              <a:rPr lang="en-US" sz="4400" b="1" dirty="0" smtClean="0">
                <a:solidFill>
                  <a:schemeClr val="bg1"/>
                </a:solidFill>
              </a:rPr>
              <a:t>Any questions please !!</a:t>
            </a:r>
            <a:endParaRPr lang="en-US" sz="4400" b="1" dirty="0">
              <a:solidFill>
                <a:schemeClr val="bg1"/>
              </a:solidFill>
            </a:endParaRPr>
          </a:p>
        </p:txBody>
      </p:sp>
    </p:spTree>
    <p:extLst>
      <p:ext uri="{BB962C8B-B14F-4D97-AF65-F5344CB8AC3E}">
        <p14:creationId xmlns="" xmlns:p14="http://schemas.microsoft.com/office/powerpoint/2010/main" val="111884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75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 by="(-#ppt_w*2)" calcmode="lin" valueType="num">
                                      <p:cBhvr rctx="PPT">
                                        <p:cTn id="7" dur="2500" autoRev="1" fill="hold">
                                          <p:stCondLst>
                                            <p:cond delay="0"/>
                                          </p:stCondLst>
                                        </p:cTn>
                                        <p:tgtEl>
                                          <p:spTgt spid="7">
                                            <p:txEl>
                                              <p:pRg st="0" end="0"/>
                                            </p:txEl>
                                          </p:spTgt>
                                        </p:tgtEl>
                                        <p:attrNameLst>
                                          <p:attrName>ppt_w</p:attrName>
                                        </p:attrNameLst>
                                      </p:cBhvr>
                                    </p:anim>
                                    <p:anim by="(#ppt_w*0.50)" calcmode="lin" valueType="num">
                                      <p:cBhvr>
                                        <p:cTn id="8" dur="2500" decel="50000" autoRev="1" fill="hold">
                                          <p:stCondLst>
                                            <p:cond delay="0"/>
                                          </p:stCondLst>
                                        </p:cTn>
                                        <p:tgtEl>
                                          <p:spTgt spid="7">
                                            <p:txEl>
                                              <p:pRg st="0" end="0"/>
                                            </p:txEl>
                                          </p:spTgt>
                                        </p:tgtEl>
                                        <p:attrNameLst>
                                          <p:attrName>ppt_x</p:attrName>
                                        </p:attrNameLst>
                                      </p:cBhvr>
                                    </p:anim>
                                    <p:anim from="(-#ppt_h/2)" to="(#ppt_y)" calcmode="lin" valueType="num">
                                      <p:cBhvr>
                                        <p:cTn id="9" dur="5000" fill="hold">
                                          <p:stCondLst>
                                            <p:cond delay="0"/>
                                          </p:stCondLst>
                                        </p:cTn>
                                        <p:tgtEl>
                                          <p:spTgt spid="7">
                                            <p:txEl>
                                              <p:pRg st="0" end="0"/>
                                            </p:txEl>
                                          </p:spTgt>
                                        </p:tgtEl>
                                        <p:attrNameLst>
                                          <p:attrName>ppt_y</p:attrName>
                                        </p:attrNameLst>
                                      </p:cBhvr>
                                    </p:anim>
                                    <p:animRot by="21600000">
                                      <p:cBhvr>
                                        <p:cTn id="10" dur="5000" fill="hold">
                                          <p:stCondLst>
                                            <p:cond delay="0"/>
                                          </p:stCondLst>
                                        </p:cTn>
                                        <p:tgtEl>
                                          <p:spTgt spid="7">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nodeType="clickEffect">
                                  <p:stCondLst>
                                    <p:cond delay="0"/>
                                  </p:stCondLst>
                                  <p:iterate type="lt">
                                    <p:tmPct val="10000"/>
                                  </p:iterate>
                                  <p:childTnLst>
                                    <p:set>
                                      <p:cBhvr>
                                        <p:cTn id="14" dur="1" fill="hold">
                                          <p:stCondLst>
                                            <p:cond delay="0"/>
                                          </p:stCondLst>
                                        </p:cTn>
                                        <p:tgtEl>
                                          <p:spTgt spid="8">
                                            <p:txEl>
                                              <p:pRg st="0" end="0"/>
                                            </p:txEl>
                                          </p:spTgt>
                                        </p:tgtEl>
                                        <p:attrNameLst>
                                          <p:attrName>style.visibility</p:attrName>
                                        </p:attrNameLst>
                                      </p:cBhvr>
                                      <p:to>
                                        <p:strVal val="visible"/>
                                      </p:to>
                                    </p:set>
                                    <p:anim calcmode="lin" valueType="num">
                                      <p:cBhvr>
                                        <p:cTn id="15" dur="500" fill="hold"/>
                                        <p:tgtEl>
                                          <p:spTgt spid="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8">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TC103457452[[fn=سماوي]]</Template>
  <TotalTime>458</TotalTime>
  <Words>357</Words>
  <Application>Microsoft Office PowerPoint</Application>
  <PresentationFormat>Custom</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سماوي</vt:lpstr>
      <vt:lpstr>MEASUREMENT : Definitions of  Part 2 :  measurement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dc:title>
  <dc:creator>itech</dc:creator>
  <cp:lastModifiedBy>DELL</cp:lastModifiedBy>
  <cp:revision>26</cp:revision>
  <dcterms:created xsi:type="dcterms:W3CDTF">2013-10-04T07:56:30Z</dcterms:created>
  <dcterms:modified xsi:type="dcterms:W3CDTF">2025-04-10T11:09:21Z</dcterms:modified>
</cp:coreProperties>
</file>