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3" r:id="rId4"/>
    <p:sldId id="264" r:id="rId5"/>
    <p:sldId id="265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CF1494-E5B2-433E-AB67-24B7AC852925}">
          <p14:sldIdLst>
            <p14:sldId id="256"/>
            <p14:sldId id="262"/>
            <p14:sldId id="263"/>
            <p14:sldId id="264"/>
            <p14:sldId id="265"/>
          </p14:sldIdLst>
        </p14:section>
        <p14:section name="Untitled Section" id="{6F4E1BDE-CCC5-4F07-8EF5-BD4C70D8FB18}">
          <p14:sldIdLst>
            <p14:sldId id="270"/>
            <p14:sldId id="271"/>
            <p14:sldId id="272"/>
            <p14:sldId id="273"/>
            <p14:sldId id="274"/>
            <p14:sldId id="275"/>
            <p14:sldId id="276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AA148-80F3-46D5-BCF6-371F214DC63A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41AEB-F20D-4484-AC20-D4886336B4D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0587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319EA-4ADC-40B9-8EF3-13849C5C7849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33F51-17EA-4B11-8B4B-023926C94449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64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2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4</a:t>
            </a:fld>
            <a:endParaRPr lang="en-M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pPr/>
              <a:t>13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MY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pPr/>
              <a:t>10/4/2025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DD90ECC-591E-41A3-8CBD-0DFC74948E04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about-esl.com/grammar-translation-method-teaching-english/" TargetMode="External"/><Relationship Id="rId2" Type="http://schemas.openxmlformats.org/officeDocument/2006/relationships/hyperlink" Target="http://en.wikipedia.org/wiki/Grammar-translation_meth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apantoday.com/category/opinions/view/the-grammar-translation-method-is-it-really-all-that-bad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O14GvgOXf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4254624" cy="3224800"/>
          </a:xfrm>
        </p:spPr>
        <p:txBody>
          <a:bodyPr/>
          <a:lstStyle/>
          <a:p>
            <a:r>
              <a:rPr lang="en-US" sz="1600" b="1" i="1" dirty="0" smtClean="0"/>
              <a:t>Prof. Dr. </a:t>
            </a:r>
            <a:r>
              <a:rPr lang="en-US" sz="1600" b="1" i="1" dirty="0" err="1" smtClean="0"/>
              <a:t>Ghazwan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Adnan</a:t>
            </a:r>
            <a:r>
              <a:rPr lang="en-US" sz="1600" b="1" i="1" dirty="0" smtClean="0"/>
              <a:t> Muhammad</a:t>
            </a:r>
            <a:endParaRPr lang="en-US" sz="1600" dirty="0" smtClean="0"/>
          </a:p>
          <a:p>
            <a:r>
              <a:rPr lang="en-US" sz="1600" b="1" i="1" dirty="0" smtClean="0"/>
              <a:t>University of </a:t>
            </a:r>
            <a:r>
              <a:rPr lang="en-US" sz="1600" b="1" i="1" dirty="0" err="1" smtClean="0"/>
              <a:t>Diyala</a:t>
            </a:r>
            <a:r>
              <a:rPr lang="en-US" sz="1600" b="1" i="1" dirty="0" smtClean="0"/>
              <a:t>/ College of Education for Human Sciences</a:t>
            </a:r>
            <a:endParaRPr lang="en-US" sz="1600" dirty="0" smtClean="0"/>
          </a:p>
          <a:p>
            <a:r>
              <a:rPr lang="en-US" sz="1600" b="1" i="1" dirty="0" smtClean="0"/>
              <a:t>Department of English Language</a:t>
            </a:r>
            <a:endParaRPr lang="en-US" sz="1600" dirty="0" smtClean="0"/>
          </a:p>
          <a:p>
            <a:endParaRPr lang="en-MY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223224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latin typeface="Centaur" pitchFamily="18" charset="0"/>
              </a:rPr>
              <a:t>THE GRAMMAR TRANSLATION </a:t>
            </a:r>
            <a:r>
              <a:rPr lang="en-US" sz="4800" dirty="0" smtClean="0">
                <a:latin typeface="Centaur" pitchFamily="18" charset="0"/>
              </a:rPr>
              <a:t>METHOD : Part 2</a:t>
            </a:r>
            <a:endParaRPr lang="en-MY" sz="4800" dirty="0">
              <a:latin typeface="Centaur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1733178" cy="1733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3096344" cy="2249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2480">
            <a:off x="5531599" y="1997961"/>
            <a:ext cx="2735568" cy="16217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s-MY" dirty="0"/>
              <a:t>Terjemahkan ayat ini ke dalam bahasa ibunda </a:t>
            </a:r>
            <a:r>
              <a:rPr lang="ms-MY" dirty="0" smtClean="0"/>
              <a:t>anda.</a:t>
            </a:r>
          </a:p>
          <a:p>
            <a:endParaRPr lang="ms-MY" dirty="0" smtClean="0"/>
          </a:p>
          <a:p>
            <a:pPr marL="502920" indent="-457200">
              <a:buAutoNum type="arabicPeriod"/>
            </a:pPr>
            <a:r>
              <a:rPr lang="ms-MY" dirty="0" smtClean="0"/>
              <a:t>I am a student</a:t>
            </a:r>
          </a:p>
          <a:p>
            <a:pPr marL="502920" indent="-457200">
              <a:buAutoNum type="arabicPeriod"/>
            </a:pPr>
            <a:r>
              <a:rPr lang="ms-MY" dirty="0" smtClean="0"/>
              <a:t>Irsyad is a good boy</a:t>
            </a:r>
          </a:p>
          <a:p>
            <a:pPr marL="502920" indent="-457200">
              <a:buAutoNum type="arabicPeriod"/>
            </a:pPr>
            <a:r>
              <a:rPr lang="ms-MY" dirty="0" smtClean="0"/>
              <a:t>Shikin is drinking a cup of coffee</a:t>
            </a:r>
          </a:p>
          <a:p>
            <a:pPr marL="502920" indent="-457200">
              <a:buAutoNum type="arabicPeriod"/>
            </a:pPr>
            <a:r>
              <a:rPr lang="ms-MY" dirty="0" smtClean="0"/>
              <a:t>Syira loves her father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TIME FOR ACTIVITies!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en.wikipedia.org/wiki/Grammar-translation_method</a:t>
            </a:r>
            <a:endParaRPr lang="en-US" dirty="0" smtClean="0"/>
          </a:p>
          <a:p>
            <a:r>
              <a:rPr lang="en-MY" sz="1000" b="1" dirty="0"/>
              <a:t>References</a:t>
            </a:r>
          </a:p>
          <a:p>
            <a:r>
              <a:rPr lang="en-MY" sz="1000" dirty="0"/>
              <a:t>Chastain, Kenneth. </a:t>
            </a:r>
            <a:r>
              <a:rPr lang="en-MY" sz="1000" i="1" dirty="0"/>
              <a:t>The Development of Modern Language Skills: Theory to Practice</a:t>
            </a:r>
            <a:r>
              <a:rPr lang="en-MY" sz="1000" dirty="0"/>
              <a:t>. Philadelphia: </a:t>
            </a:r>
            <a:r>
              <a:rPr lang="en-MY" sz="1000" dirty="0" err="1"/>
              <a:t>Center</a:t>
            </a:r>
            <a:r>
              <a:rPr lang="en-MY" sz="1000" dirty="0"/>
              <a:t> for Curriculum Development,1971.</a:t>
            </a:r>
          </a:p>
          <a:p>
            <a:r>
              <a:rPr lang="en-MY" sz="1000" dirty="0" err="1"/>
              <a:t>Rippa</a:t>
            </a:r>
            <a:r>
              <a:rPr lang="en-MY" sz="1000" dirty="0"/>
              <a:t>, S. Alexander 1971. </a:t>
            </a:r>
            <a:r>
              <a:rPr lang="en-MY" sz="1000" i="1" dirty="0"/>
              <a:t>Education in a Free Society</a:t>
            </a:r>
            <a:r>
              <a:rPr lang="en-MY" sz="1000" dirty="0"/>
              <a:t>, 2nd. Edition. New York: David McKay Company, 1971.</a:t>
            </a:r>
          </a:p>
          <a:p>
            <a:r>
              <a:rPr lang="en-MY" sz="1000" dirty="0"/>
              <a:t>Richards, Jack C.; Rodgers, Theodore S. (2001). </a:t>
            </a:r>
            <a:r>
              <a:rPr lang="en-MY" sz="1000" i="1" dirty="0"/>
              <a:t>Approaches and Methods in Language Teaching</a:t>
            </a:r>
            <a:r>
              <a:rPr lang="en-MY" sz="1000" dirty="0"/>
              <a:t> (2nd ed.). Cambridge, New York: Cambridge University Press.</a:t>
            </a:r>
          </a:p>
          <a:p>
            <a:r>
              <a:rPr lang="en-MY" sz="1000" dirty="0"/>
              <a:t>Rivers, </a:t>
            </a:r>
            <a:r>
              <a:rPr lang="en-MY" sz="1000" dirty="0" err="1"/>
              <a:t>Wilga</a:t>
            </a:r>
            <a:r>
              <a:rPr lang="en-MY" sz="1000" dirty="0"/>
              <a:t> M. </a:t>
            </a:r>
            <a:r>
              <a:rPr lang="en-MY" sz="1000" i="1" dirty="0"/>
              <a:t>Teaching Foreign Language Skills</a:t>
            </a:r>
            <a:r>
              <a:rPr lang="en-MY" sz="1000" dirty="0"/>
              <a:t>, 2nd Edition. Chicago: University of Chicago Press, 1981.</a:t>
            </a:r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http://blog.about-esl.com/grammar-translation-method-teaching-english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www.japantoday.com/category/opinions/view/the-grammar-translation-method-is-it-really-all-that-bad</a:t>
            </a:r>
            <a:endParaRPr lang="en-US" dirty="0" smtClean="0"/>
          </a:p>
          <a:p>
            <a:r>
              <a:rPr lang="en-US"/>
              <a:t>http://www.nthuleen.com/papers/720report.html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CiteD from websites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9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s-MY" dirty="0" smtClean="0"/>
              <a:t>Prator and Celce-Murcia (1979,p.3) chapter 2 A “Methodical” History of Language Teaching. Teaching by Principles, An Interactive Approach to Language Pedagogy. Third Edition, H. Douglas Brown</a:t>
            </a:r>
          </a:p>
          <a:p>
            <a:endParaRPr lang="ms-MY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www.youtube.com/watch?v=bO14GvgOXfM</a:t>
            </a:r>
            <a:r>
              <a:rPr lang="en-US" dirty="0" smtClean="0"/>
              <a:t> </a:t>
            </a:r>
            <a:r>
              <a:rPr lang="en-US" b="1" dirty="0"/>
              <a:t>The Grammar Translation Method GTM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Textbook and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3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THE END ! </a:t>
            </a:r>
            <a:r>
              <a:rPr lang="en-US" sz="7200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</a:t>
            </a:r>
            <a:endParaRPr lang="en-MY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5. Reading of difficult classical texts is begun early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*The teacher will expose to students with the 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   literature text which is classical text earlier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*In Malay, we call it as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Kesusasteraan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Melayu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4509120"/>
            <a:ext cx="1368152" cy="21477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818564"/>
            <a:ext cx="2486025" cy="18383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6. Little attention is paid to the content of texts, which</a:t>
            </a:r>
          </a:p>
          <a:p>
            <a:pPr>
              <a:buNone/>
            </a:pPr>
            <a:r>
              <a:rPr lang="en-US" dirty="0" smtClean="0"/>
              <a:t>     are treated as exercises in grammatical analysis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*Which means the student will only have to read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the passage and identify the grammar rules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which is related to SVA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*They do not have to understand what is the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passage is all about</a:t>
            </a:r>
            <a:endParaRPr lang="en-MY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7. Often the only drills are exercises in translating </a:t>
            </a:r>
          </a:p>
          <a:p>
            <a:pPr>
              <a:buNone/>
            </a:pPr>
            <a:r>
              <a:rPr lang="en-US" dirty="0" smtClean="0"/>
              <a:t>     disconnected sentences from the target language</a:t>
            </a:r>
          </a:p>
          <a:p>
            <a:pPr>
              <a:buNone/>
            </a:pPr>
            <a:r>
              <a:rPr lang="en-US" dirty="0" smtClean="0"/>
              <a:t>     into the mother tongue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*</a:t>
            </a:r>
            <a:r>
              <a:rPr lang="en-US" dirty="0" smtClean="0">
                <a:solidFill>
                  <a:srgbClr val="00B050"/>
                </a:solidFill>
              </a:rPr>
              <a:t>This means that the teacher will drill the students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with a lot of exercises that contains sentences  in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English and the students must translate the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sentences into their mother tongue</a:t>
            </a:r>
            <a:endParaRPr lang="en-MY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5" y="4653136"/>
            <a:ext cx="2402729" cy="17008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175" y="227687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8. Little or no attention is given to pronunciation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*</a:t>
            </a:r>
            <a:r>
              <a:rPr lang="en-US" dirty="0" smtClean="0">
                <a:solidFill>
                  <a:srgbClr val="7030A0"/>
                </a:solidFill>
              </a:rPr>
              <a:t>The teacher will not emphasize on the way the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students should pronounce the words</a:t>
            </a:r>
            <a:endParaRPr lang="en-MY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75398"/>
            <a:ext cx="2088232" cy="268251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ms-MY" sz="2800" b="1" dirty="0" smtClean="0"/>
          </a:p>
          <a:p>
            <a:r>
              <a:rPr lang="ms-MY" sz="2800" b="1" dirty="0" smtClean="0"/>
              <a:t>Teacher</a:t>
            </a:r>
          </a:p>
          <a:p>
            <a:r>
              <a:rPr lang="ms-MY" sz="2000" dirty="0" smtClean="0"/>
              <a:t>Source of knowledge</a:t>
            </a:r>
          </a:p>
          <a:p>
            <a:r>
              <a:rPr lang="ms-MY" sz="2800" b="1" dirty="0" smtClean="0"/>
              <a:t>Students</a:t>
            </a:r>
          </a:p>
          <a:p>
            <a:r>
              <a:rPr lang="ms-MY" sz="2000" dirty="0" smtClean="0"/>
              <a:t>Passive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1500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MAJOR CHARACTERISTICS OF GRAMMAR TRANSLATION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8969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ms-MY" b="1" dirty="0" smtClean="0"/>
              <a:t>Advantages:</a:t>
            </a:r>
          </a:p>
          <a:p>
            <a:r>
              <a:rPr lang="ms-MY" dirty="0" smtClean="0"/>
              <a:t>Focusing the translation of Vocabularies-beginners</a:t>
            </a:r>
          </a:p>
          <a:p>
            <a:endParaRPr lang="ms-MY" dirty="0"/>
          </a:p>
          <a:p>
            <a:endParaRPr lang="ms-MY" dirty="0" smtClean="0"/>
          </a:p>
          <a:p>
            <a:pPr marL="0" indent="0">
              <a:buNone/>
            </a:pPr>
            <a:endParaRPr lang="ms-MY" dirty="0"/>
          </a:p>
          <a:p>
            <a:r>
              <a:rPr lang="ms-MY" dirty="0" smtClean="0"/>
              <a:t>Good for mental exercises. </a:t>
            </a:r>
          </a:p>
          <a:p>
            <a:endParaRPr lang="ms-MY" dirty="0" smtClean="0"/>
          </a:p>
          <a:p>
            <a:endParaRPr lang="ms-MY" dirty="0" smtClean="0"/>
          </a:p>
          <a:p>
            <a:endParaRPr lang="ms-MY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Pros and Cons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627">
            <a:off x="4736294" y="2974458"/>
            <a:ext cx="2132904" cy="14453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72638"/>
            <a:ext cx="1728192" cy="172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46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84168"/>
          </a:xfrm>
        </p:spPr>
        <p:txBody>
          <a:bodyPr/>
          <a:lstStyle/>
          <a:p>
            <a:endParaRPr lang="ms-MY" b="1" dirty="0" smtClean="0"/>
          </a:p>
          <a:p>
            <a:endParaRPr lang="ms-MY" b="1" dirty="0"/>
          </a:p>
          <a:p>
            <a:pPr marL="45720" indent="0">
              <a:buNone/>
            </a:pPr>
            <a:endParaRPr lang="ms-MY" b="1" dirty="0" smtClean="0"/>
          </a:p>
          <a:p>
            <a:pPr marL="45720" indent="0">
              <a:buNone/>
            </a:pPr>
            <a:r>
              <a:rPr lang="ms-MY" b="1" dirty="0" smtClean="0"/>
              <a:t>Disadvantages:</a:t>
            </a:r>
          </a:p>
          <a:p>
            <a:r>
              <a:rPr lang="en-MY" dirty="0" smtClean="0"/>
              <a:t>Class time is not allocated for students to produce </a:t>
            </a:r>
            <a:r>
              <a:rPr lang="en-MY" sz="1800" dirty="0" smtClean="0"/>
              <a:t>their own sentences</a:t>
            </a:r>
          </a:p>
          <a:p>
            <a:endParaRPr lang="en-MY" sz="2400" dirty="0" smtClean="0"/>
          </a:p>
          <a:p>
            <a:endParaRPr lang="en-MY" sz="2400" dirty="0" smtClean="0"/>
          </a:p>
          <a:p>
            <a:endParaRPr lang="en-MY" sz="2400" dirty="0" smtClean="0"/>
          </a:p>
          <a:p>
            <a:r>
              <a:rPr lang="en-MY" dirty="0" smtClean="0"/>
              <a:t>less </a:t>
            </a:r>
            <a:r>
              <a:rPr lang="en-MY" dirty="0"/>
              <a:t>time is spent on oral practice (whether productive or reproductive)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260">
            <a:off x="4341219" y="4906069"/>
            <a:ext cx="2368223" cy="1503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441891"/>
            <a:ext cx="1716899" cy="15743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81" y="4631936"/>
            <a:ext cx="1369279" cy="20514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5110">
            <a:off x="3903961" y="2350844"/>
            <a:ext cx="1034892" cy="15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82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endParaRPr lang="en-MY" dirty="0" smtClean="0"/>
          </a:p>
          <a:p>
            <a:endParaRPr lang="en-MY" dirty="0"/>
          </a:p>
          <a:p>
            <a:r>
              <a:rPr lang="en-MY" dirty="0" smtClean="0"/>
              <a:t>Removes </a:t>
            </a:r>
            <a:r>
              <a:rPr lang="en-MY" dirty="0"/>
              <a:t>any creativity from the </a:t>
            </a:r>
            <a:r>
              <a:rPr lang="en-MY" dirty="0" smtClean="0"/>
              <a:t>class-dull and bored.</a:t>
            </a:r>
          </a:p>
          <a:p>
            <a:endParaRPr lang="en-MY" dirty="0" smtClean="0"/>
          </a:p>
          <a:p>
            <a:endParaRPr lang="en-MY" dirty="0"/>
          </a:p>
          <a:p>
            <a:endParaRPr lang="en-MY" dirty="0" smtClean="0"/>
          </a:p>
          <a:p>
            <a:endParaRPr lang="en-MY" dirty="0" smtClean="0"/>
          </a:p>
          <a:p>
            <a:endParaRPr lang="en-MY" dirty="0"/>
          </a:p>
          <a:p>
            <a:endParaRPr lang="en-MY" dirty="0" smtClean="0"/>
          </a:p>
          <a:p>
            <a:pPr marL="0" indent="0">
              <a:buNone/>
            </a:pPr>
            <a:endParaRPr lang="en-MY" dirty="0" smtClean="0"/>
          </a:p>
          <a:p>
            <a:r>
              <a:rPr lang="en-MY" dirty="0" smtClean="0"/>
              <a:t>Often </a:t>
            </a:r>
            <a:r>
              <a:rPr lang="en-MY" dirty="0"/>
              <a:t>little </a:t>
            </a:r>
            <a:r>
              <a:rPr lang="en-MY" dirty="0" smtClean="0"/>
              <a:t>contextualization </a:t>
            </a:r>
            <a:r>
              <a:rPr lang="en-MY" dirty="0"/>
              <a:t>of the </a:t>
            </a:r>
            <a:r>
              <a:rPr lang="en-MY" dirty="0" smtClean="0"/>
              <a:t>grammar</a:t>
            </a:r>
          </a:p>
          <a:p>
            <a:r>
              <a:rPr lang="en-MY" dirty="0" smtClean="0"/>
              <a:t>Difficult to describe the actual meaning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632">
            <a:off x="1371599" y="2514600"/>
            <a:ext cx="2803549" cy="18643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28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07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489</TotalTime>
  <Words>521</Words>
  <Application>Microsoft Office PowerPoint</Application>
  <PresentationFormat>عرض على الشاشة (3:4)‏</PresentationFormat>
  <Paragraphs>104</Paragraphs>
  <Slides>13</Slides>
  <Notes>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Grid</vt:lpstr>
      <vt:lpstr>THE GRAMMAR TRANSLATION METHOD : Part 2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Pros and Cons</vt:lpstr>
      <vt:lpstr>عرض تقديمي في PowerPoint</vt:lpstr>
      <vt:lpstr>عرض تقديمي في PowerPoint</vt:lpstr>
      <vt:lpstr>TIME FOR ACTIVITies!</vt:lpstr>
      <vt:lpstr>CiteD from websites</vt:lpstr>
      <vt:lpstr>Textbook and video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GRAMMAR TRANSLATION METHOD</dc:title>
  <dc:creator>y</dc:creator>
  <cp:lastModifiedBy>hp</cp:lastModifiedBy>
  <cp:revision>84</cp:revision>
  <dcterms:created xsi:type="dcterms:W3CDTF">2013-08-13T08:27:30Z</dcterms:created>
  <dcterms:modified xsi:type="dcterms:W3CDTF">2025-04-10T20:58:58Z</dcterms:modified>
</cp:coreProperties>
</file>