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5" r:id="rId4"/>
    <p:sldId id="266" r:id="rId5"/>
    <p:sldId id="267" r:id="rId6"/>
    <p:sldId id="268"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51287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15047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69691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49785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4844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37663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55084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98788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8467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03338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283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296FBB-FD4E-4071-90EA-9EA3588983D3}" type="slidenum">
              <a:rPr lang="ar-IQ" smtClean="0"/>
              <a:pPr/>
              <a:t>‹#›</a:t>
            </a:fld>
            <a:endParaRPr lang="ar-IQ"/>
          </a:p>
        </p:txBody>
      </p:sp>
    </p:spTree>
    <p:extLst>
      <p:ext uri="{BB962C8B-B14F-4D97-AF65-F5344CB8AC3E}">
        <p14:creationId xmlns:p14="http://schemas.microsoft.com/office/powerpoint/2010/main" val="3636735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5229200"/>
          </a:xfrm>
          <a:solidFill>
            <a:schemeClr val="accent1">
              <a:lumMod val="20000"/>
              <a:lumOff val="80000"/>
            </a:schemeClr>
          </a:solidFill>
        </p:spPr>
        <p:txBody>
          <a:bodyPr>
            <a:normAutofit/>
          </a:bodyPr>
          <a:lstStyle/>
          <a:p>
            <a:r>
              <a:rPr lang="ar-IQ" sz="4000" b="1" i="1" dirty="0" smtClean="0"/>
              <a:t/>
            </a:r>
            <a:br>
              <a:rPr lang="ar-IQ" sz="4000" b="1" i="1" dirty="0" smtClean="0"/>
            </a:br>
            <a:r>
              <a:rPr lang="ar-IQ" sz="4000" b="1" i="1" dirty="0" smtClean="0"/>
              <a:t> </a:t>
            </a:r>
            <a:r>
              <a:rPr lang="en-US" sz="4000" b="1" i="1" dirty="0" smtClean="0"/>
              <a:t>Part 2</a:t>
            </a:r>
            <a:r>
              <a:rPr lang="ar-IQ" sz="4000" b="1" i="1" dirty="0" smtClean="0"/>
              <a:t>: </a:t>
            </a:r>
            <a:r>
              <a:rPr lang="en-US" sz="4000" b="1" i="1" dirty="0" smtClean="0"/>
              <a:t>Grammar </a:t>
            </a:r>
            <a:r>
              <a:rPr lang="en-US" sz="4000" b="1" i="1" dirty="0"/>
              <a:t>and </a:t>
            </a:r>
            <a:r>
              <a:rPr lang="en-US" sz="4000" b="1" i="1" dirty="0" smtClean="0"/>
              <a:t>Grammars</a:t>
            </a:r>
            <a:br>
              <a:rPr lang="en-US" sz="4000" b="1" i="1" dirty="0" smtClean="0"/>
            </a:br>
            <a:r>
              <a:rPr lang="en-US" sz="4000" b="1" i="1" dirty="0" smtClean="0"/>
              <a:t>By:</a:t>
            </a:r>
            <a:br>
              <a:rPr lang="en-US" sz="4000" b="1" i="1" dirty="0" smtClean="0"/>
            </a:br>
            <a:r>
              <a:rPr lang="en-US" sz="4000" b="1" i="1" dirty="0" smtClean="0"/>
              <a:t>Asst. Prof. Dr. </a:t>
            </a:r>
            <a:r>
              <a:rPr lang="en-US" sz="4000" b="1" i="1" dirty="0" err="1" smtClean="0"/>
              <a:t>Ghazwan</a:t>
            </a:r>
            <a:r>
              <a:rPr lang="en-US" sz="4000" b="1" i="1" dirty="0" smtClean="0"/>
              <a:t> </a:t>
            </a:r>
            <a:r>
              <a:rPr lang="en-US" sz="4000" b="1" i="1" dirty="0" err="1" smtClean="0"/>
              <a:t>Adnan</a:t>
            </a:r>
            <a:r>
              <a:rPr lang="en-US" sz="4000" b="1" i="1" dirty="0" smtClean="0"/>
              <a:t> </a:t>
            </a:r>
            <a:r>
              <a:rPr lang="en-US" sz="4000" b="1" i="1" dirty="0" err="1" smtClean="0"/>
              <a:t>MohammedUniversity</a:t>
            </a:r>
            <a:r>
              <a:rPr lang="en-US" sz="4000" b="1" i="1" dirty="0" smtClean="0"/>
              <a:t> of </a:t>
            </a:r>
            <a:r>
              <a:rPr lang="en-US" sz="4000" b="1" i="1" dirty="0" err="1" smtClean="0"/>
              <a:t>DiyalaCollege</a:t>
            </a:r>
            <a:r>
              <a:rPr lang="en-US" sz="4000" b="1" i="1" dirty="0" smtClean="0"/>
              <a:t> of Education for </a:t>
            </a:r>
            <a:r>
              <a:rPr lang="en-US" sz="4000" b="1" i="1" dirty="0" err="1" smtClean="0"/>
              <a:t>HumanitiesDepartment</a:t>
            </a:r>
            <a:r>
              <a:rPr lang="en-US" sz="4000" b="1" i="1" dirty="0" smtClean="0"/>
              <a:t> of </a:t>
            </a:r>
            <a:r>
              <a:rPr lang="en-US" i="1" dirty="0" smtClean="0"/>
              <a:t>English</a:t>
            </a:r>
            <a:endParaRPr lang="ar-IQ" sz="5400" i="1" dirty="0"/>
          </a:p>
        </p:txBody>
      </p:sp>
    </p:spTree>
    <p:extLst>
      <p:ext uri="{BB962C8B-B14F-4D97-AF65-F5344CB8AC3E}">
        <p14:creationId xmlns:p14="http://schemas.microsoft.com/office/powerpoint/2010/main" val="310570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1">
              <a:lumMod val="20000"/>
              <a:lumOff val="80000"/>
            </a:schemeClr>
          </a:solidFill>
          <a:ln>
            <a:solidFill>
              <a:schemeClr val="accent1"/>
            </a:solidFill>
          </a:ln>
          <a:effectLst>
            <a:innerShdw blurRad="63500" dist="50800" dir="162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lstStyle/>
          <a:p>
            <a:pPr algn="ctr"/>
            <a:r>
              <a:rPr lang="en-US" sz="4800" b="1" dirty="0"/>
              <a:t>Issues when Describing Grammar </a:t>
            </a:r>
            <a:endParaRPr lang="en-US" sz="4800" dirty="0"/>
          </a:p>
          <a:p>
            <a:pPr algn="ctr"/>
            <a:r>
              <a:rPr lang="en-US" sz="4800" b="1" dirty="0"/>
              <a:t>Which Rules to </a:t>
            </a:r>
            <a:r>
              <a:rPr lang="en-US" sz="4800" b="1" dirty="0" smtClean="0"/>
              <a:t>Describe</a:t>
            </a:r>
          </a:p>
          <a:p>
            <a:pPr algn="ctr"/>
            <a:r>
              <a:rPr lang="en-US" sz="4800" b="1" dirty="0" smtClean="0"/>
              <a:t>Discourse Grammar</a:t>
            </a:r>
            <a:endParaRPr lang="en-US" sz="4800" dirty="0" smtClean="0"/>
          </a:p>
          <a:p>
            <a:pPr marL="0" indent="0" algn="ctr">
              <a:buNone/>
            </a:pPr>
            <a:r>
              <a:rPr lang="en-US" sz="4800" b="1" dirty="0" smtClean="0"/>
              <a:t>Form </a:t>
            </a:r>
            <a:r>
              <a:rPr lang="en-US" sz="4800" b="1" dirty="0"/>
              <a:t>and </a:t>
            </a:r>
            <a:r>
              <a:rPr lang="en-US" sz="4800" b="1" dirty="0" smtClean="0"/>
              <a:t>Function</a:t>
            </a:r>
            <a:endParaRPr lang="en-US" sz="4800" dirty="0"/>
          </a:p>
          <a:p>
            <a:pPr algn="ctr"/>
            <a:r>
              <a:rPr lang="en-US" sz="4800" b="1" dirty="0"/>
              <a:t>Type versus Token</a:t>
            </a:r>
            <a:endParaRPr lang="en-US" sz="4800" dirty="0"/>
          </a:p>
          <a:p>
            <a:pPr algn="ctr"/>
            <a:r>
              <a:rPr lang="en-US" sz="4800" b="1" dirty="0"/>
              <a:t>Spoken and Written Grammar</a:t>
            </a:r>
            <a:endParaRPr lang="en-US" sz="4800" dirty="0"/>
          </a:p>
          <a:p>
            <a:pPr lvl="8" algn="l"/>
            <a:endParaRPr lang="ar-IQ" dirty="0"/>
          </a:p>
        </p:txBody>
      </p:sp>
    </p:spTree>
    <p:extLst>
      <p:ext uri="{BB962C8B-B14F-4D97-AF65-F5344CB8AC3E}">
        <p14:creationId xmlns:p14="http://schemas.microsoft.com/office/powerpoint/2010/main" val="394646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l">
              <a:buNone/>
            </a:pPr>
            <a:endParaRPr lang="ar-IQ" dirty="0" smtClean="0"/>
          </a:p>
          <a:p>
            <a:pPr marL="0" indent="0" algn="l">
              <a:buNone/>
            </a:pPr>
            <a:r>
              <a:rPr lang="ar-IQ" sz="3600" b="1" i="1" dirty="0" smtClean="0"/>
              <a:t>:</a:t>
            </a:r>
            <a:r>
              <a:rPr lang="en-US" sz="3600" b="1" i="1" dirty="0" smtClean="0"/>
              <a:t>Which </a:t>
            </a:r>
            <a:r>
              <a:rPr lang="en-US" sz="3600" b="1" i="1" dirty="0"/>
              <a:t>R</a:t>
            </a:r>
            <a:r>
              <a:rPr lang="en-US" sz="3600" b="1" i="1" dirty="0" smtClean="0"/>
              <a:t>ules to Describe</a:t>
            </a:r>
          </a:p>
          <a:p>
            <a:pPr marL="0" indent="0" algn="l">
              <a:buNone/>
            </a:pPr>
            <a:r>
              <a:rPr lang="en-US" dirty="0" smtClean="0"/>
              <a:t>we </a:t>
            </a:r>
            <a:r>
              <a:rPr lang="en-US" dirty="0"/>
              <a:t>tend to expect grammars to state rules in terms of general statements, to describe how structures behave in a predictable , rule-governed way. Yet a moment's  reflection tells us that some rules apply more consistently than others. For example, whereas the ordering rule for auxiliaries is invariant (medal auxiliaries such as would, might and so on, always precede the primary auxiliaries have or be, as in would have tried, might be trying but not </a:t>
            </a:r>
            <a:r>
              <a:rPr lang="en-US" b="1" dirty="0"/>
              <a:t>*have would tried</a:t>
            </a:r>
            <a:r>
              <a:rPr lang="en-US" dirty="0"/>
              <a:t>, </a:t>
            </a:r>
            <a:r>
              <a:rPr lang="en-US" b="1" dirty="0"/>
              <a:t>*be might </a:t>
            </a:r>
            <a:r>
              <a:rPr lang="en-US" b="1" dirty="0" smtClean="0"/>
              <a:t>trying</a:t>
            </a:r>
            <a:endParaRPr lang="ar-IQ" b="1" dirty="0"/>
          </a:p>
        </p:txBody>
      </p:sp>
    </p:spTree>
    <p:extLst>
      <p:ext uri="{BB962C8B-B14F-4D97-AF65-F5344CB8AC3E}">
        <p14:creationId xmlns:p14="http://schemas.microsoft.com/office/powerpoint/2010/main" val="421700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dirty="0"/>
              <a:t>As </a:t>
            </a:r>
            <a:r>
              <a:rPr lang="en-US" dirty="0" smtClean="0"/>
              <a:t>this example </a:t>
            </a:r>
            <a:r>
              <a:rPr lang="en-US" dirty="0"/>
              <a:t>indicate, grammar must include both rules that are invariant and rules that admit variations Notice that these examples fall under well-established categories of acceptable, standard English</a:t>
            </a:r>
            <a:r>
              <a:rPr lang="en-US" sz="3600" b="1" dirty="0"/>
              <a:t>. But what about different varieties?</a:t>
            </a:r>
            <a:r>
              <a:rPr lang="en-US" dirty="0"/>
              <a:t> Some descriptive grammars may include only standard varieties as spoken and written on formal occasions by educated speakers of language, whereas others may focus more on standard forms but also include certain non-standard, or 'informal variants.</a:t>
            </a:r>
            <a:endParaRPr lang="ar-IQ" dirty="0"/>
          </a:p>
        </p:txBody>
      </p:sp>
    </p:spTree>
    <p:extLst>
      <p:ext uri="{BB962C8B-B14F-4D97-AF65-F5344CB8AC3E}">
        <p14:creationId xmlns:p14="http://schemas.microsoft.com/office/powerpoint/2010/main" val="2246610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ar-IQ" dirty="0" smtClean="0"/>
          </a:p>
          <a:p>
            <a:pPr algn="l"/>
            <a:r>
              <a:rPr lang="en-US" b="1" dirty="0" smtClean="0"/>
              <a:t>Pedagogical </a:t>
            </a:r>
            <a:r>
              <a:rPr lang="en-US" b="1" dirty="0"/>
              <a:t>grammars </a:t>
            </a:r>
            <a:r>
              <a:rPr lang="en-US" dirty="0"/>
              <a:t>on the other hand, may focus on standard formal patterns but also include a number of informal alternatives, with explanations of the situations in which each is acceptable, for example, class assignments, job interviews and the like typically require formal writing or speaking (How do you do? , I would like to enquire about X), whereas casual conversation with friends tends towards informal expressions (Hi there, What's up?) .</a:t>
            </a:r>
            <a:br>
              <a:rPr lang="en-US" dirty="0"/>
            </a:br>
            <a:endParaRPr lang="ar-IQ" dirty="0"/>
          </a:p>
        </p:txBody>
      </p:sp>
    </p:spTree>
    <p:extLst>
      <p:ext uri="{BB962C8B-B14F-4D97-AF65-F5344CB8AC3E}">
        <p14:creationId xmlns:p14="http://schemas.microsoft.com/office/powerpoint/2010/main" val="345266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algn="l"/>
            <a:endParaRPr lang="en-US" sz="3500" dirty="0" smtClean="0"/>
          </a:p>
          <a:p>
            <a:pPr algn="l"/>
            <a:r>
              <a:rPr lang="en-US" sz="3500" dirty="0" smtClean="0"/>
              <a:t>There </a:t>
            </a:r>
            <a:r>
              <a:rPr lang="en-US" sz="3500" dirty="0"/>
              <a:t>are other issues that depend on a particular view of what grammar is and on what type of description accords with that particular view. These include </a:t>
            </a:r>
            <a:r>
              <a:rPr lang="en-US" sz="3500" b="1" dirty="0"/>
              <a:t>formal</a:t>
            </a:r>
            <a:r>
              <a:rPr lang="en-US" sz="3500" dirty="0"/>
              <a:t> versus </a:t>
            </a:r>
            <a:r>
              <a:rPr lang="en-US" sz="3500" b="1" dirty="0"/>
              <a:t>functional</a:t>
            </a:r>
            <a:r>
              <a:rPr lang="en-US" sz="3500" dirty="0"/>
              <a:t> approaches to grammatical description, considerations of </a:t>
            </a:r>
            <a:r>
              <a:rPr lang="en-US" sz="3500" b="1" dirty="0"/>
              <a:t>type</a:t>
            </a:r>
            <a:r>
              <a:rPr lang="en-US" sz="3500" dirty="0"/>
              <a:t> versus </a:t>
            </a:r>
            <a:r>
              <a:rPr lang="en-US" sz="3500" b="1" dirty="0"/>
              <a:t>token</a:t>
            </a:r>
            <a:r>
              <a:rPr lang="en-US" sz="3500" dirty="0"/>
              <a:t> sentence versus </a:t>
            </a:r>
            <a:r>
              <a:rPr lang="en-US" sz="3500" b="1" dirty="0"/>
              <a:t>discourse grammar </a:t>
            </a:r>
            <a:r>
              <a:rPr lang="en-US" sz="3500" dirty="0"/>
              <a:t>and the role of </a:t>
            </a:r>
            <a:r>
              <a:rPr lang="en-US" sz="3500" b="1" dirty="0"/>
              <a:t>spoken versus written forms</a:t>
            </a:r>
            <a:r>
              <a:rPr lang="en-US" sz="3500" dirty="0" smtClean="0"/>
              <a:t>.. </a:t>
            </a:r>
            <a:endParaRPr lang="en-US" sz="3500" dirty="0"/>
          </a:p>
          <a:p>
            <a:pPr algn="l"/>
            <a:endParaRPr lang="ar-IQ" dirty="0"/>
          </a:p>
        </p:txBody>
      </p:sp>
    </p:spTree>
    <p:extLst>
      <p:ext uri="{BB962C8B-B14F-4D97-AF65-F5344CB8AC3E}">
        <p14:creationId xmlns:p14="http://schemas.microsoft.com/office/powerpoint/2010/main" val="3596403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331</Words>
  <Application>Microsoft Office PowerPoint</Application>
  <PresentationFormat>عرض على الشاشة (3:4)‏</PresentationFormat>
  <Paragraphs>15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  Part 2: Grammar and Grammars By: Asst. Prof. Dr. Ghazwan Adnan MohammedUniversity of DiyalaCollege of Education for HumanitiesDepartment of English</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and Grammars</dc:title>
  <dc:creator>DR.Ahmed Saker 2o1O</dc:creator>
  <cp:lastModifiedBy>hp</cp:lastModifiedBy>
  <cp:revision>19</cp:revision>
  <dcterms:created xsi:type="dcterms:W3CDTF">2018-03-03T17:44:30Z</dcterms:created>
  <dcterms:modified xsi:type="dcterms:W3CDTF">2025-04-10T21:29:05Z</dcterms:modified>
</cp:coreProperties>
</file>