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8" r:id="rId4"/>
    <p:sldId id="269" r:id="rId5"/>
    <p:sldId id="270" r:id="rId6"/>
    <p:sldId id="27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231681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608217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3271723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917930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1067033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2888942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3935169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2454325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3562469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3596377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AED23C7-4627-42DB-9E25-0C58CBF799AF}"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2851405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AED23C7-4627-42DB-9E25-0C58CBF799AF}" type="datetimeFigureOut">
              <a:rPr lang="ar-IQ" smtClean="0"/>
              <a:pPr/>
              <a:t>15/10/1446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79BF98C-6728-4D21-BA00-4D4C1B51F010}" type="slidenum">
              <a:rPr lang="ar-IQ" smtClean="0"/>
              <a:pPr/>
              <a:t>‹#›</a:t>
            </a:fld>
            <a:endParaRPr lang="ar-IQ"/>
          </a:p>
        </p:txBody>
      </p:sp>
    </p:spTree>
    <p:extLst>
      <p:ext uri="{BB962C8B-B14F-4D97-AF65-F5344CB8AC3E}">
        <p14:creationId xmlns="" xmlns:p14="http://schemas.microsoft.com/office/powerpoint/2010/main" val="1420975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404664"/>
            <a:ext cx="8640960" cy="5832648"/>
          </a:xfrm>
        </p:spPr>
        <p:txBody>
          <a:bodyPr>
            <a:noAutofit/>
          </a:bodyPr>
          <a:lstStyle/>
          <a:p>
            <a:r>
              <a:rPr lang="ar-IQ" sz="4800" dirty="0" smtClean="0"/>
              <a:t/>
            </a:r>
            <a:br>
              <a:rPr lang="ar-IQ" sz="4800" dirty="0" smtClean="0"/>
            </a:br>
            <a:r>
              <a:rPr lang="ar-IQ" sz="4800" dirty="0"/>
              <a:t/>
            </a:r>
            <a:br>
              <a:rPr lang="ar-IQ" sz="4800" dirty="0"/>
            </a:br>
            <a:r>
              <a:rPr lang="ar-IQ" sz="4800" dirty="0" smtClean="0"/>
              <a:t/>
            </a:r>
            <a:br>
              <a:rPr lang="ar-IQ" sz="4800" dirty="0" smtClean="0"/>
            </a:br>
            <a:r>
              <a:rPr lang="ar-IQ" sz="4800" dirty="0" smtClean="0"/>
              <a:t/>
            </a:r>
            <a:br>
              <a:rPr lang="ar-IQ" sz="4800" dirty="0" smtClean="0"/>
            </a:br>
            <a:r>
              <a:rPr lang="ar-IQ" sz="4800" dirty="0"/>
              <a:t/>
            </a:r>
            <a:br>
              <a:rPr lang="ar-IQ" sz="4800" dirty="0"/>
            </a:br>
            <a:r>
              <a:rPr lang="ar-IQ" sz="5500" b="1" dirty="0" smtClean="0">
                <a:solidFill>
                  <a:srgbClr val="002060"/>
                </a:solidFill>
              </a:rPr>
              <a:t>وزارة التعليم العالي والبحث العلمي     </a:t>
            </a:r>
            <a:br>
              <a:rPr lang="ar-IQ" sz="5500" b="1" dirty="0" smtClean="0">
                <a:solidFill>
                  <a:srgbClr val="002060"/>
                </a:solidFill>
              </a:rPr>
            </a:br>
            <a:r>
              <a:rPr lang="ar-IQ" sz="5500" b="1" dirty="0" smtClean="0">
                <a:solidFill>
                  <a:srgbClr val="002060"/>
                </a:solidFill>
              </a:rPr>
              <a:t> جامعة ديالى </a:t>
            </a:r>
            <a:br>
              <a:rPr lang="ar-IQ" sz="5500" b="1" dirty="0" smtClean="0">
                <a:solidFill>
                  <a:srgbClr val="002060"/>
                </a:solidFill>
              </a:rPr>
            </a:br>
            <a:r>
              <a:rPr lang="ar-IQ" sz="5500" b="1" dirty="0" smtClean="0">
                <a:solidFill>
                  <a:srgbClr val="002060"/>
                </a:solidFill>
              </a:rPr>
              <a:t> كلية التربية للعلوم الإنسانية </a:t>
            </a:r>
            <a:br>
              <a:rPr lang="ar-IQ" sz="5500" b="1" dirty="0" smtClean="0">
                <a:solidFill>
                  <a:srgbClr val="002060"/>
                </a:solidFill>
              </a:rPr>
            </a:br>
            <a:r>
              <a:rPr lang="ar-IQ" sz="5500" b="1" dirty="0" smtClean="0">
                <a:solidFill>
                  <a:srgbClr val="002060"/>
                </a:solidFill>
              </a:rPr>
              <a:t> قسم اللغة العربية </a:t>
            </a:r>
            <a:br>
              <a:rPr lang="ar-IQ" sz="5500" b="1" dirty="0" smtClean="0">
                <a:solidFill>
                  <a:srgbClr val="002060"/>
                </a:solidFill>
              </a:rPr>
            </a:br>
            <a:r>
              <a:rPr lang="ar-IQ" sz="6000" b="1" dirty="0" smtClean="0">
                <a:solidFill>
                  <a:srgbClr val="002060"/>
                </a:solidFill>
              </a:rPr>
              <a:t/>
            </a:r>
            <a:br>
              <a:rPr lang="ar-IQ" sz="6000" b="1" dirty="0" smtClean="0">
                <a:solidFill>
                  <a:srgbClr val="002060"/>
                </a:solidFill>
              </a:rPr>
            </a:br>
            <a:r>
              <a:rPr lang="ar-IQ" sz="4800" dirty="0" smtClean="0"/>
              <a:t/>
            </a:r>
            <a:br>
              <a:rPr lang="ar-IQ" sz="4800" dirty="0" smtClean="0"/>
            </a:br>
            <a:r>
              <a:rPr lang="ar-IQ" sz="4800" dirty="0" smtClean="0"/>
              <a:t/>
            </a:r>
            <a:br>
              <a:rPr lang="ar-IQ" sz="4800" dirty="0" smtClean="0"/>
            </a:br>
            <a:r>
              <a:rPr lang="ar-IQ" sz="4800" dirty="0" smtClean="0"/>
              <a:t/>
            </a:r>
            <a:br>
              <a:rPr lang="ar-IQ" sz="4800" dirty="0" smtClean="0"/>
            </a:br>
            <a:r>
              <a:rPr lang="ar-IQ" sz="4800" dirty="0" smtClean="0"/>
              <a:t/>
            </a:r>
            <a:br>
              <a:rPr lang="ar-IQ" sz="4800" dirty="0" smtClean="0"/>
            </a:br>
            <a:endParaRPr lang="ar-IQ" sz="4800" dirty="0"/>
          </a:p>
        </p:txBody>
      </p:sp>
    </p:spTree>
    <p:extLst>
      <p:ext uri="{BB962C8B-B14F-4D97-AF65-F5344CB8AC3E}">
        <p14:creationId xmlns="" xmlns:p14="http://schemas.microsoft.com/office/powerpoint/2010/main" val="4276440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007096" y="-243408"/>
            <a:ext cx="8136904" cy="3170099"/>
          </a:xfrm>
          <a:prstGeom prst="rect">
            <a:avLst/>
          </a:prstGeom>
        </p:spPr>
        <p:txBody>
          <a:bodyPr wrap="square">
            <a:spAutoFit/>
          </a:bodyPr>
          <a:lstStyle/>
          <a:p>
            <a:pPr algn="ctr"/>
            <a:r>
              <a:rPr lang="ar-IQ" sz="3600" b="1" dirty="0" smtClean="0">
                <a:solidFill>
                  <a:srgbClr val="002060"/>
                </a:solidFill>
              </a:rPr>
              <a:t/>
            </a:r>
            <a:br>
              <a:rPr lang="ar-IQ" sz="3600" b="1" dirty="0" smtClean="0">
                <a:solidFill>
                  <a:srgbClr val="002060"/>
                </a:solidFill>
              </a:rPr>
            </a:br>
            <a:r>
              <a:rPr lang="ar-IQ" sz="6000" b="1" smtClean="0">
                <a:solidFill>
                  <a:srgbClr val="002060"/>
                </a:solidFill>
              </a:rPr>
              <a:t>  </a:t>
            </a:r>
            <a:r>
              <a:rPr lang="ar-IQ" sz="4400" b="1" smtClean="0">
                <a:solidFill>
                  <a:srgbClr val="002060"/>
                </a:solidFill>
              </a:rPr>
              <a:t>المناهج </a:t>
            </a:r>
            <a:r>
              <a:rPr lang="ar-IQ" sz="4400" b="1" dirty="0" smtClean="0">
                <a:solidFill>
                  <a:srgbClr val="002060"/>
                </a:solidFill>
              </a:rPr>
              <a:t>التي تفيد الباحث في بحثه </a:t>
            </a:r>
            <a:r>
              <a:rPr lang="ar-IQ" sz="4400" b="1" smtClean="0">
                <a:solidFill>
                  <a:srgbClr val="002060"/>
                </a:solidFill>
              </a:rPr>
              <a:t>المزايا والعيوب: ج </a:t>
            </a:r>
            <a:r>
              <a:rPr lang="ar-IQ" sz="4400" b="1" smtClean="0">
                <a:solidFill>
                  <a:srgbClr val="002060"/>
                </a:solidFill>
              </a:rPr>
              <a:t>2</a:t>
            </a:r>
            <a:r>
              <a:rPr lang="ar-IQ" sz="2400" b="1" dirty="0" smtClean="0">
                <a:solidFill>
                  <a:srgbClr val="002060"/>
                </a:solidFill>
              </a:rPr>
              <a:t/>
            </a:r>
            <a:br>
              <a:rPr lang="ar-IQ" sz="2400" b="1" dirty="0" smtClean="0">
                <a:solidFill>
                  <a:srgbClr val="002060"/>
                </a:solidFill>
              </a:rPr>
            </a:br>
            <a:r>
              <a:rPr lang="ar-IQ" sz="2400" b="1" dirty="0" smtClean="0">
                <a:solidFill>
                  <a:srgbClr val="002060"/>
                </a:solidFill>
              </a:rPr>
              <a:t>       </a:t>
            </a:r>
            <a:r>
              <a:rPr lang="ar-IQ" sz="3600" b="1" dirty="0" smtClean="0">
                <a:solidFill>
                  <a:srgbClr val="002060"/>
                </a:solidFill>
              </a:rPr>
              <a:t/>
            </a:r>
            <a:br>
              <a:rPr lang="ar-IQ" sz="3600" b="1" dirty="0" smtClean="0">
                <a:solidFill>
                  <a:srgbClr val="002060"/>
                </a:solidFill>
              </a:rPr>
            </a:br>
            <a:endParaRPr lang="ar-IQ" sz="3600" b="1" dirty="0">
              <a:solidFill>
                <a:srgbClr val="002060"/>
              </a:solidFill>
            </a:endParaRPr>
          </a:p>
        </p:txBody>
      </p:sp>
      <p:sp>
        <p:nvSpPr>
          <p:cNvPr id="3" name="Rectangle 2"/>
          <p:cNvSpPr/>
          <p:nvPr/>
        </p:nvSpPr>
        <p:spPr>
          <a:xfrm>
            <a:off x="467544" y="2636912"/>
            <a:ext cx="8352928" cy="3024336"/>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IQ" sz="2800" b="1" dirty="0" smtClean="0">
                <a:solidFill>
                  <a:srgbClr val="002060"/>
                </a:solidFill>
              </a:rPr>
              <a:t> </a:t>
            </a:r>
            <a:br>
              <a:rPr lang="ar-IQ" sz="2800" b="1" dirty="0" smtClean="0">
                <a:solidFill>
                  <a:srgbClr val="002060"/>
                </a:solidFill>
              </a:rPr>
            </a:br>
            <a:r>
              <a:rPr lang="ar-IQ" sz="2800" b="1" dirty="0" smtClean="0">
                <a:solidFill>
                  <a:srgbClr val="002060"/>
                </a:solidFill>
              </a:rPr>
              <a:t>        أ.م .د لؤي صيهود فواز التميمي</a:t>
            </a:r>
          </a:p>
          <a:p>
            <a:pPr algn="ctr"/>
            <a:r>
              <a:rPr lang="ar-IQ" sz="2800" b="1" dirty="0" smtClean="0">
                <a:solidFill>
                  <a:srgbClr val="002060"/>
                </a:solidFill>
              </a:rPr>
              <a:t>الدراسات العليا .. ماجستير ادب </a:t>
            </a:r>
            <a:br>
              <a:rPr lang="ar-IQ" sz="2800" b="1" dirty="0" smtClean="0">
                <a:solidFill>
                  <a:srgbClr val="002060"/>
                </a:solidFill>
              </a:rPr>
            </a:br>
            <a:r>
              <a:rPr lang="ar-IQ" sz="2800" b="1" dirty="0" smtClean="0">
                <a:solidFill>
                  <a:srgbClr val="002060"/>
                </a:solidFill>
              </a:rPr>
              <a:t> جامعة ديالى </a:t>
            </a:r>
            <a:br>
              <a:rPr lang="ar-IQ" sz="2800" b="1" dirty="0" smtClean="0">
                <a:solidFill>
                  <a:srgbClr val="002060"/>
                </a:solidFill>
              </a:rPr>
            </a:br>
            <a:r>
              <a:rPr lang="ar-IQ" sz="2800" b="1" dirty="0" smtClean="0">
                <a:solidFill>
                  <a:srgbClr val="002060"/>
                </a:solidFill>
              </a:rPr>
              <a:t> كلية التربية للعلوم الإنسانية </a:t>
            </a:r>
            <a:br>
              <a:rPr lang="ar-IQ" sz="2800" b="1" dirty="0" smtClean="0">
                <a:solidFill>
                  <a:srgbClr val="002060"/>
                </a:solidFill>
              </a:rPr>
            </a:br>
            <a:r>
              <a:rPr lang="ar-IQ" sz="2800" b="1" dirty="0" smtClean="0">
                <a:solidFill>
                  <a:srgbClr val="002060"/>
                </a:solidFill>
              </a:rPr>
              <a:t> قسم اللغة العربية </a:t>
            </a:r>
            <a:endParaRPr lang="ar-IQ" sz="2800" dirty="0"/>
          </a:p>
        </p:txBody>
      </p:sp>
    </p:spTree>
    <p:extLst>
      <p:ext uri="{BB962C8B-B14F-4D97-AF65-F5344CB8AC3E}">
        <p14:creationId xmlns="" xmlns:p14="http://schemas.microsoft.com/office/powerpoint/2010/main" val="3318728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297610" y="260648"/>
            <a:ext cx="8666878" cy="6294031"/>
          </a:xfrm>
          <a:prstGeom prst="rect">
            <a:avLst/>
          </a:prstGeom>
        </p:spPr>
        <p:txBody>
          <a:bodyPr wrap="square">
            <a:spAutoFit/>
          </a:bodyPr>
          <a:lstStyle/>
          <a:p>
            <a:endParaRPr lang="ar-IQ" sz="3100" b="1" dirty="0" smtClean="0">
              <a:solidFill>
                <a:srgbClr val="002060"/>
              </a:solidFill>
            </a:endParaRPr>
          </a:p>
          <a:p>
            <a:r>
              <a:rPr lang="ar-IQ" sz="3100" b="1" dirty="0" smtClean="0">
                <a:solidFill>
                  <a:srgbClr val="002060"/>
                </a:solidFill>
              </a:rPr>
              <a:t>المنهج المعياري </a:t>
            </a:r>
          </a:p>
          <a:p>
            <a:r>
              <a:rPr lang="ar-IQ" sz="3100" b="1" dirty="0" smtClean="0">
                <a:solidFill>
                  <a:srgbClr val="002060"/>
                </a:solidFill>
              </a:rPr>
              <a:t>1-	تعريف المنهج المعياري :</a:t>
            </a:r>
          </a:p>
          <a:p>
            <a:r>
              <a:rPr lang="ar-IQ" sz="3100" b="1" dirty="0" smtClean="0">
                <a:solidFill>
                  <a:srgbClr val="002060"/>
                </a:solidFill>
              </a:rPr>
              <a:t>المنهج المعياري بخلاف المنهج الوصفي قائم على فرض القاعدة  اي يبدأ بالكليات وينتهي بالجزئيات ؛ المنهج المعياري يعتمد  القاعدة أساسا و ينأ عن الوصف و يتناول لما خرج عن القواعد التي  يصوغها  بأحكام شتى التأويلات أو يحكم عليها بالشذوذ والقلة ان لم يجد فيما بينها تأويلا مناسبا ولو كان بعيدا أو مستغربا </a:t>
            </a:r>
          </a:p>
          <a:p>
            <a:r>
              <a:rPr lang="ar-IQ" sz="3100" b="1" dirty="0" smtClean="0">
                <a:solidFill>
                  <a:srgbClr val="002060"/>
                </a:solidFill>
              </a:rPr>
              <a:t>2-	هدف المنهج المعياري . </a:t>
            </a:r>
          </a:p>
          <a:p>
            <a:r>
              <a:rPr lang="ar-IQ" sz="3100" b="1" dirty="0" smtClean="0">
                <a:solidFill>
                  <a:srgbClr val="002060"/>
                </a:solidFill>
              </a:rPr>
              <a:t>هدف المنهج المعياري في البحث هو وضع القواعد والقوانين التي يجب الاحتكام اليها وعدم الخروج عليها فالهدف من هذا المنهج تغنيني يمكن على اساسه المحافظة على المستوى الصوابي  للبحث </a:t>
            </a:r>
          </a:p>
          <a:p>
            <a:endParaRPr lang="ar-IQ" sz="3100" b="1" dirty="0"/>
          </a:p>
        </p:txBody>
      </p:sp>
    </p:spTree>
    <p:extLst>
      <p:ext uri="{BB962C8B-B14F-4D97-AF65-F5344CB8AC3E}">
        <p14:creationId xmlns="" xmlns:p14="http://schemas.microsoft.com/office/powerpoint/2010/main" val="2097661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9512" y="58847"/>
            <a:ext cx="8784976" cy="9187130"/>
          </a:xfrm>
          <a:prstGeom prst="rect">
            <a:avLst/>
          </a:prstGeom>
        </p:spPr>
        <p:txBody>
          <a:bodyPr wrap="square">
            <a:spAutoFit/>
          </a:bodyPr>
          <a:lstStyle/>
          <a:p>
            <a:endParaRPr lang="ar-IQ" sz="3300" b="1" dirty="0" smtClean="0">
              <a:solidFill>
                <a:srgbClr val="002060"/>
              </a:solidFill>
            </a:endParaRPr>
          </a:p>
          <a:p>
            <a:pPr algn="just"/>
            <a:r>
              <a:rPr lang="ar-IQ" sz="3300" b="1" dirty="0" smtClean="0">
                <a:solidFill>
                  <a:srgbClr val="002060"/>
                </a:solidFill>
              </a:rPr>
              <a:t>●	خصائص المنهج المعياري .</a:t>
            </a:r>
            <a:endParaRPr lang="ar-IQ" sz="3000" b="1" dirty="0" smtClean="0">
              <a:solidFill>
                <a:srgbClr val="002060"/>
              </a:solidFill>
            </a:endParaRPr>
          </a:p>
          <a:p>
            <a:pPr algn="just"/>
            <a:r>
              <a:rPr lang="ar-IQ" sz="3000" b="1" dirty="0" smtClean="0">
                <a:solidFill>
                  <a:srgbClr val="002060"/>
                </a:solidFill>
              </a:rPr>
              <a:t>أ-ايجاد القاعدة : من أبرز خصائص هذا المنهج هو ايجاد القاعدة أولا ثم يصوغ ما  يمكن أن ينحل  تحت هذه القاعدة من مفردات .</a:t>
            </a:r>
          </a:p>
          <a:p>
            <a:pPr algn="just"/>
            <a:r>
              <a:rPr lang="ar-IQ" sz="3000" b="1" dirty="0" smtClean="0">
                <a:solidFill>
                  <a:srgbClr val="002060"/>
                </a:solidFill>
              </a:rPr>
              <a:t>ب- اعتماده على الاستقراء بشكل كبير : يعتمد هذا المنهج على الاستقراء بالدرجة الاولى ثم يضع القواعد والمعايير نتيجة لهذا الاستقراء.</a:t>
            </a:r>
          </a:p>
          <a:p>
            <a:pPr algn="just"/>
            <a:r>
              <a:rPr lang="ar-IQ" sz="3000" b="1" dirty="0" smtClean="0">
                <a:solidFill>
                  <a:srgbClr val="002060"/>
                </a:solidFill>
              </a:rPr>
              <a:t>4-	يتسم بالجانب التعليمي : من خصائص هذا المنهج اتسامه بصفة التعليمية لا نه يحتكم الى القوانين و القواعد الثابتة لهذا يستعمل هذا المنهج في تأليف الكتب التعليمية كثيرا .</a:t>
            </a:r>
          </a:p>
          <a:p>
            <a:pPr algn="just"/>
            <a:r>
              <a:rPr lang="ar-IQ" sz="3000" b="1" dirty="0" smtClean="0">
                <a:solidFill>
                  <a:srgbClr val="002060"/>
                </a:solidFill>
              </a:rPr>
              <a:t>د- ارتكاز المناهج الاخرى عليها كثيرا . تعتمد المناهج الاخرى على هذا المنهج كثيرا لانه لا يمكن اجراء اي بحث تاريخي او وصفي او مقارن دون الاعتماد على معايير ثابتة في خطوات هذا المنهج .</a:t>
            </a:r>
          </a:p>
          <a:p>
            <a:pPr algn="just"/>
            <a:endParaRPr lang="ar-IQ" sz="3000" b="1" dirty="0" smtClean="0">
              <a:solidFill>
                <a:srgbClr val="002060"/>
              </a:solidFill>
            </a:endParaRPr>
          </a:p>
          <a:p>
            <a:endParaRPr lang="ar-IQ" sz="3300" b="1" dirty="0" smtClean="0">
              <a:solidFill>
                <a:srgbClr val="002060"/>
              </a:solidFill>
            </a:endParaRPr>
          </a:p>
          <a:p>
            <a:endParaRPr lang="ar-IQ" sz="3300" b="1" dirty="0" smtClean="0">
              <a:solidFill>
                <a:srgbClr val="002060"/>
              </a:solidFill>
            </a:endParaRPr>
          </a:p>
          <a:p>
            <a:endParaRPr lang="ar-IQ" sz="3300" b="1" dirty="0" smtClean="0">
              <a:solidFill>
                <a:srgbClr val="002060"/>
              </a:solidFill>
            </a:endParaRPr>
          </a:p>
          <a:p>
            <a:endParaRPr lang="ar-IQ" sz="3300" b="1" dirty="0" smtClean="0">
              <a:solidFill>
                <a:srgbClr val="002060"/>
              </a:solidFill>
            </a:endParaRPr>
          </a:p>
          <a:p>
            <a:endParaRPr lang="ar-IQ" sz="3300" b="1" dirty="0">
              <a:solidFill>
                <a:srgbClr val="002060"/>
              </a:solidFill>
            </a:endParaRPr>
          </a:p>
        </p:txBody>
      </p:sp>
    </p:spTree>
    <p:extLst>
      <p:ext uri="{BB962C8B-B14F-4D97-AF65-F5344CB8AC3E}">
        <p14:creationId xmlns="" xmlns:p14="http://schemas.microsoft.com/office/powerpoint/2010/main" val="515641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9512" y="332656"/>
            <a:ext cx="8712968" cy="6986528"/>
          </a:xfrm>
          <a:prstGeom prst="rect">
            <a:avLst/>
          </a:prstGeom>
        </p:spPr>
        <p:txBody>
          <a:bodyPr wrap="square">
            <a:spAutoFit/>
          </a:bodyPr>
          <a:lstStyle/>
          <a:p>
            <a:endParaRPr lang="ar-IQ" sz="2800" b="1" dirty="0" smtClean="0">
              <a:solidFill>
                <a:srgbClr val="002060"/>
              </a:solidFill>
            </a:endParaRPr>
          </a:p>
          <a:p>
            <a:r>
              <a:rPr lang="ar-IQ" sz="2800" b="1" dirty="0" smtClean="0">
                <a:solidFill>
                  <a:srgbClr val="002060"/>
                </a:solidFill>
              </a:rPr>
              <a:t>4	- مزايا وعيوب المنهج المعياري:</a:t>
            </a:r>
          </a:p>
          <a:p>
            <a:r>
              <a:rPr lang="ar-IQ" sz="2800" b="1" dirty="0" smtClean="0">
                <a:solidFill>
                  <a:srgbClr val="002060"/>
                </a:solidFill>
              </a:rPr>
              <a:t>1-	المستوى الصوابي فيها كبير جدا لا نه يحتكم الى معايير تكاد تكون ثابتة .</a:t>
            </a:r>
          </a:p>
          <a:p>
            <a:r>
              <a:rPr lang="ar-IQ" sz="2800" b="1" dirty="0" smtClean="0">
                <a:solidFill>
                  <a:srgbClr val="002060"/>
                </a:solidFill>
              </a:rPr>
              <a:t>2-	يعمل على خيط النصوص واصلاحها وتنقيتها من الخطأ وتصوبيها </a:t>
            </a:r>
          </a:p>
          <a:p>
            <a:r>
              <a:rPr lang="ar-IQ" sz="2800" b="1" dirty="0" smtClean="0">
                <a:solidFill>
                  <a:srgbClr val="002060"/>
                </a:solidFill>
              </a:rPr>
              <a:t>3-	يصلح التعميم .</a:t>
            </a:r>
          </a:p>
          <a:p>
            <a:r>
              <a:rPr lang="ar-IQ" sz="2800" b="1" dirty="0" smtClean="0">
                <a:solidFill>
                  <a:srgbClr val="002060"/>
                </a:solidFill>
              </a:rPr>
              <a:t>●	اما ابرز الانتقادات التي يمكن ان توجه للمنهج المعياري   فهي: </a:t>
            </a:r>
          </a:p>
          <a:p>
            <a:r>
              <a:rPr lang="ar-IQ" sz="2800" b="1" dirty="0" smtClean="0">
                <a:solidFill>
                  <a:srgbClr val="002060"/>
                </a:solidFill>
              </a:rPr>
              <a:t>1-	أن مفهوم المعيار قد لا يكون واضحا للباحث بما يترك مجالا للدرس والتخمين او عدم التفسير الصحيح القاعدة .</a:t>
            </a:r>
          </a:p>
          <a:p>
            <a:r>
              <a:rPr lang="ar-IQ" sz="2800" b="1" dirty="0" smtClean="0">
                <a:solidFill>
                  <a:srgbClr val="002060"/>
                </a:solidFill>
              </a:rPr>
              <a:t>2-	لا يعتمد على التحليل والتفسير كثيرا مما قد يضعف ابراز شخصية الباحث بشكل كبير </a:t>
            </a:r>
          </a:p>
          <a:p>
            <a:r>
              <a:rPr lang="ar-IQ" sz="2800" b="1" dirty="0" smtClean="0">
                <a:solidFill>
                  <a:srgbClr val="002060"/>
                </a:solidFill>
              </a:rPr>
              <a:t>المصادر: </a:t>
            </a:r>
          </a:p>
          <a:p>
            <a:r>
              <a:rPr lang="ar-IQ" sz="2800" b="1" dirty="0" smtClean="0">
                <a:solidFill>
                  <a:srgbClr val="002060"/>
                </a:solidFill>
              </a:rPr>
              <a:t>1-	-د- اياد سالم السامرائي :محاضرات  في المنهج البحث العلمي وتحقيق المخطوطات .</a:t>
            </a:r>
          </a:p>
          <a:p>
            <a:r>
              <a:rPr lang="ar-IQ" sz="2800" b="1" dirty="0" smtClean="0">
                <a:solidFill>
                  <a:srgbClr val="002060"/>
                </a:solidFill>
              </a:rPr>
              <a:t>2-	علي زوين منهج البحث اللغوي</a:t>
            </a:r>
          </a:p>
          <a:p>
            <a:endParaRPr lang="ar-IQ" sz="2800" b="1" dirty="0">
              <a:solidFill>
                <a:srgbClr val="002060"/>
              </a:solidFill>
            </a:endParaRPr>
          </a:p>
        </p:txBody>
      </p:sp>
    </p:spTree>
    <p:extLst>
      <p:ext uri="{BB962C8B-B14F-4D97-AF65-F5344CB8AC3E}">
        <p14:creationId xmlns="" xmlns:p14="http://schemas.microsoft.com/office/powerpoint/2010/main" val="2868402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23528" y="404664"/>
            <a:ext cx="8496944" cy="3970318"/>
          </a:xfrm>
          <a:prstGeom prst="rect">
            <a:avLst/>
          </a:prstGeom>
        </p:spPr>
        <p:txBody>
          <a:bodyPr wrap="square">
            <a:spAutoFit/>
          </a:bodyPr>
          <a:lstStyle/>
          <a:p>
            <a:pPr algn="just"/>
            <a:r>
              <a:rPr lang="ar-IQ" sz="3600" b="1" dirty="0" smtClean="0">
                <a:solidFill>
                  <a:srgbClr val="002060"/>
                </a:solidFill>
              </a:rPr>
              <a:t>واخيرا :</a:t>
            </a:r>
          </a:p>
          <a:p>
            <a:pPr algn="just"/>
            <a:r>
              <a:rPr lang="ar-IQ" sz="3600" b="1" dirty="0" smtClean="0">
                <a:solidFill>
                  <a:srgbClr val="002060"/>
                </a:solidFill>
              </a:rPr>
              <a:t>برأيي لا يمكن الاستغناء عن هذا المنهج اثناء دراسة المناهج الاخرى كالوصفي والتاريخي والمقارن لان المناهج الاخرى بحاجة لفرض وقوانين والاعتماد على معايير ثابتة ونجد ذلك في المنهج المعياري حيث يحافظ على المستوى الصحيح للبحث ويتسم أيضا بالجانب العلمي .</a:t>
            </a:r>
            <a:endParaRPr lang="ar-IQ" sz="3600" b="1" dirty="0">
              <a:solidFill>
                <a:srgbClr val="002060"/>
              </a:solidFill>
            </a:endParaRPr>
          </a:p>
        </p:txBody>
      </p:sp>
    </p:spTree>
    <p:extLst>
      <p:ext uri="{BB962C8B-B14F-4D97-AF65-F5344CB8AC3E}">
        <p14:creationId xmlns="" xmlns:p14="http://schemas.microsoft.com/office/powerpoint/2010/main" val="386252095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48</Words>
  <Application>Microsoft Office PowerPoint</Application>
  <PresentationFormat>On-screen Show (4:3)</PresentationFormat>
  <Paragraphs>33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نسق Office</vt:lpstr>
      <vt:lpstr>     وزارة التعليم العالي والبحث العلمي       جامعة ديالى   كلية التربية للعلوم الإنسانية   قسم اللغة العربية       </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ديالى      كلية التربية للعلوم الإنسانية            قسم اللغة العربية</dc:title>
  <dc:creator>المهندس للحاسبات</dc:creator>
  <cp:lastModifiedBy>DELL</cp:lastModifiedBy>
  <cp:revision>33</cp:revision>
  <dcterms:created xsi:type="dcterms:W3CDTF">2019-12-15T15:03:53Z</dcterms:created>
  <dcterms:modified xsi:type="dcterms:W3CDTF">2025-04-13T06:42:16Z</dcterms:modified>
</cp:coreProperties>
</file>