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72" r:id="rId4"/>
    <p:sldId id="273" r:id="rId5"/>
    <p:sldId id="274" r:id="rId6"/>
    <p:sldId id="275" r:id="rId7"/>
    <p:sldId id="276" r:id="rId8"/>
    <p:sldId id="277" r:id="rId9"/>
    <p:sldId id="278" r:id="rId10"/>
    <p:sldId id="279" r:id="rId11"/>
    <p:sldId id="280"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19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231681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608217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327172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917930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1067033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2888942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3935169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2454325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3562469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3596377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2851405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1420975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404664"/>
            <a:ext cx="8640960" cy="5832648"/>
          </a:xfrm>
        </p:spPr>
        <p:txBody>
          <a:bodyPr>
            <a:noAutofit/>
          </a:bodyPr>
          <a:lstStyle/>
          <a:p>
            <a:r>
              <a:rPr lang="ar-IQ" sz="4800" dirty="0" smtClean="0"/>
              <a:t/>
            </a:r>
            <a:br>
              <a:rPr lang="ar-IQ" sz="4800" dirty="0" smtClean="0"/>
            </a:br>
            <a:r>
              <a:rPr lang="ar-IQ" sz="4800" dirty="0"/>
              <a:t/>
            </a:r>
            <a:br>
              <a:rPr lang="ar-IQ" sz="4800" dirty="0"/>
            </a:br>
            <a:r>
              <a:rPr lang="ar-IQ" sz="4800" dirty="0" smtClean="0"/>
              <a:t/>
            </a:r>
            <a:br>
              <a:rPr lang="ar-IQ" sz="4800" dirty="0" smtClean="0"/>
            </a:br>
            <a:r>
              <a:rPr lang="ar-IQ" sz="4800" dirty="0" smtClean="0"/>
              <a:t/>
            </a:r>
            <a:br>
              <a:rPr lang="ar-IQ" sz="4800" dirty="0" smtClean="0"/>
            </a:br>
            <a:r>
              <a:rPr lang="ar-IQ" sz="4800" dirty="0"/>
              <a:t/>
            </a:r>
            <a:br>
              <a:rPr lang="ar-IQ" sz="4800" dirty="0"/>
            </a:br>
            <a:r>
              <a:rPr lang="ar-IQ" sz="5500" b="1" dirty="0" smtClean="0">
                <a:solidFill>
                  <a:srgbClr val="002060"/>
                </a:solidFill>
              </a:rPr>
              <a:t>وزارة التعليم العالي والبحث العلمي     </a:t>
            </a:r>
            <a:br>
              <a:rPr lang="ar-IQ" sz="5500" b="1" dirty="0" smtClean="0">
                <a:solidFill>
                  <a:srgbClr val="002060"/>
                </a:solidFill>
              </a:rPr>
            </a:br>
            <a:r>
              <a:rPr lang="ar-IQ" sz="5500" b="1" dirty="0" smtClean="0">
                <a:solidFill>
                  <a:srgbClr val="002060"/>
                </a:solidFill>
              </a:rPr>
              <a:t> جامعة ديالى </a:t>
            </a:r>
            <a:br>
              <a:rPr lang="ar-IQ" sz="5500" b="1" dirty="0" smtClean="0">
                <a:solidFill>
                  <a:srgbClr val="002060"/>
                </a:solidFill>
              </a:rPr>
            </a:br>
            <a:r>
              <a:rPr lang="ar-IQ" sz="5500" b="1" dirty="0" smtClean="0">
                <a:solidFill>
                  <a:srgbClr val="002060"/>
                </a:solidFill>
              </a:rPr>
              <a:t> كلية التربية للعلوم الإنسانية </a:t>
            </a:r>
            <a:br>
              <a:rPr lang="ar-IQ" sz="5500" b="1" dirty="0" smtClean="0">
                <a:solidFill>
                  <a:srgbClr val="002060"/>
                </a:solidFill>
              </a:rPr>
            </a:br>
            <a:r>
              <a:rPr lang="ar-IQ" sz="5500" b="1" dirty="0" smtClean="0">
                <a:solidFill>
                  <a:srgbClr val="002060"/>
                </a:solidFill>
              </a:rPr>
              <a:t> قسم اللغة العربية </a:t>
            </a:r>
            <a:br>
              <a:rPr lang="ar-IQ" sz="5500" b="1" dirty="0" smtClean="0">
                <a:solidFill>
                  <a:srgbClr val="002060"/>
                </a:solidFill>
              </a:rPr>
            </a:br>
            <a:r>
              <a:rPr lang="ar-IQ" sz="6000" b="1" dirty="0" smtClean="0">
                <a:solidFill>
                  <a:srgbClr val="002060"/>
                </a:solidFill>
              </a:rPr>
              <a:t/>
            </a:r>
            <a:br>
              <a:rPr lang="ar-IQ" sz="6000" b="1" dirty="0" smtClean="0">
                <a:solidFill>
                  <a:srgbClr val="002060"/>
                </a:solidFill>
              </a:rPr>
            </a:br>
            <a:r>
              <a:rPr lang="ar-IQ" sz="4800" dirty="0" smtClean="0"/>
              <a:t/>
            </a:r>
            <a:br>
              <a:rPr lang="ar-IQ" sz="4800" dirty="0" smtClean="0"/>
            </a:br>
            <a:r>
              <a:rPr lang="ar-IQ" sz="4800" dirty="0" smtClean="0"/>
              <a:t/>
            </a:r>
            <a:br>
              <a:rPr lang="ar-IQ" sz="4800" dirty="0" smtClean="0"/>
            </a:br>
            <a:r>
              <a:rPr lang="ar-IQ" sz="4800" dirty="0" smtClean="0"/>
              <a:t/>
            </a:r>
            <a:br>
              <a:rPr lang="ar-IQ" sz="4800" dirty="0" smtClean="0"/>
            </a:br>
            <a:r>
              <a:rPr lang="ar-IQ" sz="4800" dirty="0" smtClean="0"/>
              <a:t/>
            </a:r>
            <a:br>
              <a:rPr lang="ar-IQ" sz="4800" dirty="0" smtClean="0"/>
            </a:br>
            <a:endParaRPr lang="ar-IQ" sz="4800" dirty="0"/>
          </a:p>
        </p:txBody>
      </p:sp>
    </p:spTree>
    <p:extLst>
      <p:ext uri="{BB962C8B-B14F-4D97-AF65-F5344CB8AC3E}">
        <p14:creationId xmlns="" xmlns:p14="http://schemas.microsoft.com/office/powerpoint/2010/main" val="4276440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63082" y="332656"/>
            <a:ext cx="8496944" cy="6494085"/>
          </a:xfrm>
          <a:prstGeom prst="rect">
            <a:avLst/>
          </a:prstGeom>
        </p:spPr>
        <p:txBody>
          <a:bodyPr wrap="square">
            <a:spAutoFit/>
          </a:bodyPr>
          <a:lstStyle/>
          <a:p>
            <a:endParaRPr lang="ar-IQ" sz="3200" b="1" dirty="0" smtClean="0">
              <a:solidFill>
                <a:srgbClr val="002060"/>
              </a:solidFill>
            </a:endParaRPr>
          </a:p>
          <a:p>
            <a:r>
              <a:rPr lang="ar-IQ" sz="3200" b="1" dirty="0" smtClean="0">
                <a:solidFill>
                  <a:srgbClr val="002060"/>
                </a:solidFill>
              </a:rPr>
              <a:t>عدة الباحث في الادب المقارن :</a:t>
            </a:r>
          </a:p>
          <a:p>
            <a:r>
              <a:rPr lang="ar-IQ" sz="3200" b="1" dirty="0" smtClean="0">
                <a:solidFill>
                  <a:srgbClr val="002060"/>
                </a:solidFill>
              </a:rPr>
              <a:t>لابد ان يكون الباحث  ب الادب المقارن على علم بالحقائق التاريخية للعصر الذي يدرسه كما عليه انه سيعرف معرفة دقيقة تاريخ الادب المختلفة الذي هو يدل البحث فيها . كما من الشروط ايضا قراءة النصوص بلغاتها الاصلية ويجب ان يكون الباحث ذا المام بالمراجع العامة لتكون دراسته  موفقة .</a:t>
            </a:r>
          </a:p>
          <a:p>
            <a:endParaRPr lang="ar-IQ" sz="3200" b="1" dirty="0" smtClean="0">
              <a:solidFill>
                <a:srgbClr val="002060"/>
              </a:solidFill>
            </a:endParaRPr>
          </a:p>
          <a:p>
            <a:r>
              <a:rPr lang="ar-IQ" sz="3200" b="1" dirty="0" smtClean="0">
                <a:solidFill>
                  <a:srgbClr val="002060"/>
                </a:solidFill>
              </a:rPr>
              <a:t>أمثلة على المنهج المقارن في الادب :</a:t>
            </a:r>
          </a:p>
          <a:p>
            <a:r>
              <a:rPr lang="ar-IQ" sz="3200" b="1" dirty="0" smtClean="0">
                <a:solidFill>
                  <a:srgbClr val="002060"/>
                </a:solidFill>
              </a:rPr>
              <a:t>-	بنية الزمان في روايتي الجحيم المقدس لبرهان المتساوي و هيدلة لحسين عارف .</a:t>
            </a:r>
          </a:p>
          <a:p>
            <a:r>
              <a:rPr lang="ar-IQ" sz="3200" b="1" dirty="0" smtClean="0">
                <a:solidFill>
                  <a:srgbClr val="002060"/>
                </a:solidFill>
              </a:rPr>
              <a:t>-	الرثاء عند لطيف هلت وغزاي درع الطائي .</a:t>
            </a:r>
          </a:p>
          <a:p>
            <a:endParaRPr lang="ar-IQ" sz="3200" b="1" dirty="0">
              <a:solidFill>
                <a:srgbClr val="002060"/>
              </a:solidFill>
            </a:endParaRPr>
          </a:p>
        </p:txBody>
      </p:sp>
    </p:spTree>
    <p:extLst>
      <p:ext uri="{BB962C8B-B14F-4D97-AF65-F5344CB8AC3E}">
        <p14:creationId xmlns="" xmlns:p14="http://schemas.microsoft.com/office/powerpoint/2010/main" val="3558110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2194" y="334633"/>
            <a:ext cx="8712968" cy="6555641"/>
          </a:xfrm>
          <a:prstGeom prst="rect">
            <a:avLst/>
          </a:prstGeom>
        </p:spPr>
        <p:txBody>
          <a:bodyPr wrap="square">
            <a:spAutoFit/>
          </a:bodyPr>
          <a:lstStyle/>
          <a:p>
            <a:r>
              <a:rPr lang="ar-IQ" sz="2800" b="1" dirty="0" smtClean="0">
                <a:solidFill>
                  <a:srgbClr val="002060"/>
                </a:solidFill>
              </a:rPr>
              <a:t>رأيي الشخصي بالمنهج المقارن: </a:t>
            </a:r>
          </a:p>
          <a:p>
            <a:pPr algn="just"/>
            <a:r>
              <a:rPr lang="ar-IQ" sz="2800" b="1" dirty="0" smtClean="0">
                <a:solidFill>
                  <a:srgbClr val="002060"/>
                </a:solidFill>
              </a:rPr>
              <a:t>اننا قد عبرنا مرحلة الكلاسيكيات  في الكتابة والدراسات ولأننا نبحث عن الجديد والاختلاف ربما وصلنا لمرحلة المقارنة وما بعد المقارنة ونسهل الى ما بعد المقارنة أرى المقارن من ارقى المناهج وان كان لكل منهج جمالياته وفوائده ؛ لكن المنهج المقارن يحاول دائما ان يقرب المسافات وخاصة بين الأدب حيث يعبر الحدود كلها ليقدم صورة مكونه من اكثر من جهة خدمة للجميع ولاسيما الأدب التي تقارن بها .</a:t>
            </a:r>
          </a:p>
          <a:p>
            <a:pPr algn="just"/>
            <a:r>
              <a:rPr lang="ar-IQ" sz="2800" b="1" dirty="0" smtClean="0">
                <a:solidFill>
                  <a:srgbClr val="002060"/>
                </a:solidFill>
              </a:rPr>
              <a:t>لا شك ان البحث في هذا الميدان أمرا ليس هينا خاصة في يومنا هذا لكن من سلك هذا الطريق يتقدم أكليلآ من الجمال ليظل عطرها عالقا في النفوس وبهمته الواضحة في الكتابة .</a:t>
            </a:r>
          </a:p>
          <a:p>
            <a:endParaRPr lang="ar-IQ" sz="2800" b="1" dirty="0" smtClean="0">
              <a:solidFill>
                <a:srgbClr val="002060"/>
              </a:solidFill>
            </a:endParaRPr>
          </a:p>
          <a:p>
            <a:r>
              <a:rPr lang="ar-IQ" sz="2800" b="1" dirty="0" smtClean="0">
                <a:solidFill>
                  <a:srgbClr val="002060"/>
                </a:solidFill>
              </a:rPr>
              <a:t>مصادر المنهج المقارن :</a:t>
            </a:r>
          </a:p>
          <a:p>
            <a:r>
              <a:rPr lang="ar-IQ" sz="2800" b="1" dirty="0" smtClean="0">
                <a:solidFill>
                  <a:srgbClr val="002060"/>
                </a:solidFill>
              </a:rPr>
              <a:t>- البحث العلمي كنظام  حمدان محمد زياد </a:t>
            </a:r>
          </a:p>
          <a:p>
            <a:r>
              <a:rPr lang="ar-IQ" sz="2800" b="1" dirty="0" smtClean="0">
                <a:solidFill>
                  <a:srgbClr val="002060"/>
                </a:solidFill>
              </a:rPr>
              <a:t>- البحث العلمي أسسه مناهجه اساليبه رغد مصطفى </a:t>
            </a:r>
          </a:p>
          <a:p>
            <a:r>
              <a:rPr lang="ar-IQ" sz="2800" b="1" dirty="0" smtClean="0">
                <a:solidFill>
                  <a:srgbClr val="002060"/>
                </a:solidFill>
              </a:rPr>
              <a:t>الادب المقارن  محمد غنيمي هلال</a:t>
            </a:r>
            <a:endParaRPr lang="ar-IQ" sz="2800" b="1" dirty="0">
              <a:solidFill>
                <a:srgbClr val="002060"/>
              </a:solidFill>
            </a:endParaRPr>
          </a:p>
        </p:txBody>
      </p:sp>
    </p:spTree>
    <p:extLst>
      <p:ext uri="{BB962C8B-B14F-4D97-AF65-F5344CB8AC3E}">
        <p14:creationId xmlns="" xmlns:p14="http://schemas.microsoft.com/office/powerpoint/2010/main" val="3650908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007096" y="-243408"/>
            <a:ext cx="8136904" cy="3170099"/>
          </a:xfrm>
          <a:prstGeom prst="rect">
            <a:avLst/>
          </a:prstGeom>
        </p:spPr>
        <p:txBody>
          <a:bodyPr wrap="square">
            <a:spAutoFit/>
          </a:bodyPr>
          <a:lstStyle/>
          <a:p>
            <a:pPr algn="ctr"/>
            <a:r>
              <a:rPr lang="ar-IQ" sz="3600" b="1" dirty="0" smtClean="0">
                <a:solidFill>
                  <a:srgbClr val="002060"/>
                </a:solidFill>
              </a:rPr>
              <a:t/>
            </a:r>
            <a:br>
              <a:rPr lang="ar-IQ" sz="3600" b="1" dirty="0" smtClean="0">
                <a:solidFill>
                  <a:srgbClr val="002060"/>
                </a:solidFill>
              </a:rPr>
            </a:br>
            <a:r>
              <a:rPr lang="ar-IQ" sz="6000" b="1" dirty="0" smtClean="0">
                <a:solidFill>
                  <a:srgbClr val="002060"/>
                </a:solidFill>
              </a:rPr>
              <a:t>  </a:t>
            </a:r>
            <a:r>
              <a:rPr lang="ar-IQ" sz="4400" b="1" dirty="0" smtClean="0">
                <a:solidFill>
                  <a:srgbClr val="002060"/>
                </a:solidFill>
              </a:rPr>
              <a:t>المناهج </a:t>
            </a:r>
            <a:r>
              <a:rPr lang="ar-IQ" sz="4400" b="1" dirty="0" smtClean="0">
                <a:solidFill>
                  <a:srgbClr val="002060"/>
                </a:solidFill>
              </a:rPr>
              <a:t>التي تفيد الباحث في بحثه </a:t>
            </a:r>
            <a:br>
              <a:rPr lang="ar-IQ" sz="4400" b="1" dirty="0" smtClean="0">
                <a:solidFill>
                  <a:srgbClr val="002060"/>
                </a:solidFill>
              </a:rPr>
            </a:br>
            <a:r>
              <a:rPr lang="ar-IQ" sz="4400" b="1" dirty="0" smtClean="0">
                <a:solidFill>
                  <a:srgbClr val="002060"/>
                </a:solidFill>
              </a:rPr>
              <a:t>               المزايا </a:t>
            </a:r>
            <a:r>
              <a:rPr lang="ar-IQ" sz="4400" b="1" dirty="0" smtClean="0">
                <a:solidFill>
                  <a:srgbClr val="002060"/>
                </a:solidFill>
              </a:rPr>
              <a:t>والعيوب : الجزء 3</a:t>
            </a:r>
            <a:r>
              <a:rPr lang="ar-IQ" sz="2400" b="1" dirty="0" smtClean="0">
                <a:solidFill>
                  <a:srgbClr val="002060"/>
                </a:solidFill>
              </a:rPr>
              <a:t/>
            </a:r>
            <a:br>
              <a:rPr lang="ar-IQ" sz="2400" b="1" dirty="0" smtClean="0">
                <a:solidFill>
                  <a:srgbClr val="002060"/>
                </a:solidFill>
              </a:rPr>
            </a:br>
            <a:r>
              <a:rPr lang="ar-IQ" sz="2400" b="1" dirty="0" smtClean="0">
                <a:solidFill>
                  <a:srgbClr val="002060"/>
                </a:solidFill>
              </a:rPr>
              <a:t>       </a:t>
            </a:r>
            <a:r>
              <a:rPr lang="ar-IQ" sz="3600" b="1" dirty="0" smtClean="0">
                <a:solidFill>
                  <a:srgbClr val="002060"/>
                </a:solidFill>
              </a:rPr>
              <a:t/>
            </a:r>
            <a:br>
              <a:rPr lang="ar-IQ" sz="3600" b="1" dirty="0" smtClean="0">
                <a:solidFill>
                  <a:srgbClr val="002060"/>
                </a:solidFill>
              </a:rPr>
            </a:br>
            <a:endParaRPr lang="ar-IQ" sz="3600" b="1" dirty="0">
              <a:solidFill>
                <a:srgbClr val="002060"/>
              </a:solidFill>
            </a:endParaRPr>
          </a:p>
        </p:txBody>
      </p:sp>
      <p:sp>
        <p:nvSpPr>
          <p:cNvPr id="3" name="Rectangle 2"/>
          <p:cNvSpPr/>
          <p:nvPr/>
        </p:nvSpPr>
        <p:spPr>
          <a:xfrm>
            <a:off x="467544" y="2636912"/>
            <a:ext cx="8352928" cy="3024336"/>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IQ" sz="2800" b="1" dirty="0" smtClean="0">
                <a:solidFill>
                  <a:srgbClr val="002060"/>
                </a:solidFill>
              </a:rPr>
              <a:t> </a:t>
            </a:r>
            <a:br>
              <a:rPr lang="ar-IQ" sz="2800" b="1" dirty="0" smtClean="0">
                <a:solidFill>
                  <a:srgbClr val="002060"/>
                </a:solidFill>
              </a:rPr>
            </a:br>
            <a:r>
              <a:rPr lang="ar-IQ" sz="2800" b="1" dirty="0" smtClean="0">
                <a:solidFill>
                  <a:srgbClr val="002060"/>
                </a:solidFill>
              </a:rPr>
              <a:t>        أ.م .د لؤي صيهود فواز التميمي</a:t>
            </a:r>
          </a:p>
          <a:p>
            <a:pPr algn="ctr"/>
            <a:r>
              <a:rPr lang="ar-IQ" sz="2800" b="1" dirty="0" smtClean="0">
                <a:solidFill>
                  <a:srgbClr val="002060"/>
                </a:solidFill>
              </a:rPr>
              <a:t>الدراسات العليا .. ماجستير ادب </a:t>
            </a:r>
            <a:br>
              <a:rPr lang="ar-IQ" sz="2800" b="1" dirty="0" smtClean="0">
                <a:solidFill>
                  <a:srgbClr val="002060"/>
                </a:solidFill>
              </a:rPr>
            </a:br>
            <a:r>
              <a:rPr lang="ar-IQ" sz="2800" b="1" dirty="0" smtClean="0">
                <a:solidFill>
                  <a:srgbClr val="002060"/>
                </a:solidFill>
              </a:rPr>
              <a:t> جامعة ديالى </a:t>
            </a:r>
            <a:br>
              <a:rPr lang="ar-IQ" sz="2800" b="1" dirty="0" smtClean="0">
                <a:solidFill>
                  <a:srgbClr val="002060"/>
                </a:solidFill>
              </a:rPr>
            </a:br>
            <a:r>
              <a:rPr lang="ar-IQ" sz="2800" b="1" dirty="0" smtClean="0">
                <a:solidFill>
                  <a:srgbClr val="002060"/>
                </a:solidFill>
              </a:rPr>
              <a:t> كلية التربية للعلوم الإنسانية </a:t>
            </a:r>
            <a:br>
              <a:rPr lang="ar-IQ" sz="2800" b="1" dirty="0" smtClean="0">
                <a:solidFill>
                  <a:srgbClr val="002060"/>
                </a:solidFill>
              </a:rPr>
            </a:br>
            <a:r>
              <a:rPr lang="ar-IQ" sz="2800" b="1" dirty="0" smtClean="0">
                <a:solidFill>
                  <a:srgbClr val="002060"/>
                </a:solidFill>
              </a:rPr>
              <a:t> قسم اللغة العربية </a:t>
            </a:r>
            <a:endParaRPr lang="ar-IQ" sz="2800" dirty="0"/>
          </a:p>
        </p:txBody>
      </p:sp>
    </p:spTree>
    <p:extLst>
      <p:ext uri="{BB962C8B-B14F-4D97-AF65-F5344CB8AC3E}">
        <p14:creationId xmlns="" xmlns:p14="http://schemas.microsoft.com/office/powerpoint/2010/main" val="3318728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23528" y="-139797"/>
            <a:ext cx="8496944" cy="6986528"/>
          </a:xfrm>
          <a:prstGeom prst="rect">
            <a:avLst/>
          </a:prstGeom>
        </p:spPr>
        <p:txBody>
          <a:bodyPr wrap="square">
            <a:spAutoFit/>
          </a:bodyPr>
          <a:lstStyle/>
          <a:p>
            <a:pPr algn="just"/>
            <a:endParaRPr lang="ar-IQ" sz="2800" b="1" dirty="0" smtClean="0"/>
          </a:p>
          <a:p>
            <a:pPr algn="just"/>
            <a:r>
              <a:rPr lang="ar-IQ" sz="2800" b="1" dirty="0" smtClean="0">
                <a:solidFill>
                  <a:srgbClr val="002060"/>
                </a:solidFill>
              </a:rPr>
              <a:t>المنهج الوصفي: </a:t>
            </a:r>
          </a:p>
          <a:p>
            <a:pPr algn="just"/>
            <a:r>
              <a:rPr lang="ar-IQ" sz="2800" b="1" dirty="0" smtClean="0">
                <a:solidFill>
                  <a:srgbClr val="002060"/>
                </a:solidFill>
              </a:rPr>
              <a:t>هو الخطوات العلمية المنتظمة التي توصف المشكلة او الظاهرة ومن ثم تحليلها بطريقة علمية واستخلاص النتائج .</a:t>
            </a:r>
          </a:p>
          <a:p>
            <a:pPr algn="just"/>
            <a:r>
              <a:rPr lang="ar-IQ" sz="2800" b="1" dirty="0" smtClean="0">
                <a:solidFill>
                  <a:srgbClr val="002060"/>
                </a:solidFill>
              </a:rPr>
              <a:t>تسعى البحوث الوصفية تسعى البحوث الوصفية الى وصف ظاهرة او احداث معاصرة وهذا المنهج يهتم بدراسة البحوث الاجتماعية والانسانية </a:t>
            </a:r>
          </a:p>
          <a:p>
            <a:pPr algn="just"/>
            <a:r>
              <a:rPr lang="ar-IQ" sz="2800" b="1" dirty="0" smtClean="0">
                <a:solidFill>
                  <a:srgbClr val="002060"/>
                </a:solidFill>
              </a:rPr>
              <a:t>وأما الامور التي ينبغي مراعاتها عند استخدام المنهج الوصفي .</a:t>
            </a:r>
          </a:p>
          <a:p>
            <a:pPr algn="just"/>
            <a:r>
              <a:rPr lang="ar-IQ" sz="2800" b="1" dirty="0" smtClean="0">
                <a:solidFill>
                  <a:srgbClr val="002060"/>
                </a:solidFill>
              </a:rPr>
              <a:t>1-	القيام بجمع البيانات والمعلومات عن المشكلة الدراسة لتفسيرها من خلال الدراسات السابقة والمراجع والمقابلات او عن طريق الموسوعات العلمية او عن طريق شبكة الانترنيت .</a:t>
            </a:r>
          </a:p>
          <a:p>
            <a:pPr algn="just"/>
            <a:r>
              <a:rPr lang="ar-IQ" sz="2800" b="1" dirty="0" smtClean="0">
                <a:solidFill>
                  <a:srgbClr val="002060"/>
                </a:solidFill>
              </a:rPr>
              <a:t>2-	يجب ان يتوفر لدى الباحث القدرة على استنباط  ما يناسب موضوع البحث العلمي .</a:t>
            </a:r>
          </a:p>
          <a:p>
            <a:pPr algn="just"/>
            <a:r>
              <a:rPr lang="ar-IQ" sz="2800" b="1" dirty="0" smtClean="0">
                <a:solidFill>
                  <a:srgbClr val="002060"/>
                </a:solidFill>
              </a:rPr>
              <a:t>3-	ينبغي على الباحث ان يكون ملما  بطريقة استخدام الاساليب الاحصائية من اجل تحليل المعلومات التي يجمعها والوصول لفرائض ونتائج المعلومات ذات علاقة  بأسئلة البحث.</a:t>
            </a:r>
          </a:p>
          <a:p>
            <a:endParaRPr lang="ar-IQ" sz="2800" b="1" dirty="0"/>
          </a:p>
        </p:txBody>
      </p:sp>
    </p:spTree>
    <p:extLst>
      <p:ext uri="{BB962C8B-B14F-4D97-AF65-F5344CB8AC3E}">
        <p14:creationId xmlns="" xmlns:p14="http://schemas.microsoft.com/office/powerpoint/2010/main" val="7530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14040" y="188640"/>
            <a:ext cx="8568952" cy="7417415"/>
          </a:xfrm>
          <a:prstGeom prst="rect">
            <a:avLst/>
          </a:prstGeom>
        </p:spPr>
        <p:txBody>
          <a:bodyPr wrap="square">
            <a:spAutoFit/>
          </a:bodyPr>
          <a:lstStyle/>
          <a:p>
            <a:pPr algn="just"/>
            <a:r>
              <a:rPr lang="ar-IQ" sz="2800" b="1" dirty="0" smtClean="0">
                <a:solidFill>
                  <a:srgbClr val="002060"/>
                </a:solidFill>
              </a:rPr>
              <a:t>خطوات البحث: </a:t>
            </a:r>
          </a:p>
          <a:p>
            <a:pPr algn="just"/>
            <a:r>
              <a:rPr lang="ar-IQ" sz="2800" b="1" dirty="0" smtClean="0">
                <a:solidFill>
                  <a:srgbClr val="002060"/>
                </a:solidFill>
              </a:rPr>
              <a:t>1-	الشعور بالمشكلة –يجب ان يوجد الحافز لدى الباحث عن طريق الاحساس بمدى لمعاناة التي يواجها الباحثون او المجتمع نتيجة مشكلة ما ثم يبدا بحلها </a:t>
            </a:r>
          </a:p>
          <a:p>
            <a:pPr algn="just"/>
            <a:r>
              <a:rPr lang="ar-IQ" sz="2800" b="1" dirty="0" smtClean="0">
                <a:solidFill>
                  <a:srgbClr val="002060"/>
                </a:solidFill>
              </a:rPr>
              <a:t>2-	صياغة المشكلة –في صيغة سؤال او عدة أسئلة ثم يحاول الاجابة عنها في ابواب وفصول </a:t>
            </a:r>
          </a:p>
          <a:p>
            <a:pPr algn="just"/>
            <a:r>
              <a:rPr lang="ar-IQ" sz="2800" b="1" dirty="0" smtClean="0">
                <a:solidFill>
                  <a:srgbClr val="002060"/>
                </a:solidFill>
              </a:rPr>
              <a:t>3-	تدوين النتائج – وهي اهم م رحلة وتأتي بعد كتابة (المتن)</a:t>
            </a:r>
          </a:p>
          <a:p>
            <a:pPr algn="just"/>
            <a:r>
              <a:rPr lang="ar-IQ" sz="2800" b="1" dirty="0" smtClean="0">
                <a:solidFill>
                  <a:srgbClr val="002060"/>
                </a:solidFill>
              </a:rPr>
              <a:t>ادوات الباحث العلمي التي يستخدمها لتطبيق المنهج الوصفي :</a:t>
            </a:r>
          </a:p>
          <a:p>
            <a:pPr algn="just"/>
            <a:r>
              <a:rPr lang="ar-IQ" sz="2800" b="1" dirty="0" smtClean="0">
                <a:solidFill>
                  <a:srgbClr val="002060"/>
                </a:solidFill>
              </a:rPr>
              <a:t>1-	الاستبيان وهو في مقدمة الادوات .</a:t>
            </a:r>
          </a:p>
          <a:p>
            <a:pPr algn="just"/>
            <a:r>
              <a:rPr lang="ar-IQ" sz="2800" b="1" dirty="0" smtClean="0">
                <a:solidFill>
                  <a:srgbClr val="002060"/>
                </a:solidFill>
              </a:rPr>
              <a:t>وهي عبارة عن اسئلة ذات صلة بموضوع البحث يصيغها الباحث في استمارة تسمى (استمارة الاستبيان ). بغرض جمع المعلومات وتنقسم الى قسمين وهي </a:t>
            </a:r>
          </a:p>
          <a:p>
            <a:pPr algn="just"/>
            <a:r>
              <a:rPr lang="ar-IQ" sz="2800" b="1" dirty="0" smtClean="0">
                <a:solidFill>
                  <a:srgbClr val="002060"/>
                </a:solidFill>
              </a:rPr>
              <a:t>1	- استبيان مفتوح </a:t>
            </a:r>
          </a:p>
          <a:p>
            <a:pPr algn="just"/>
            <a:r>
              <a:rPr lang="ar-IQ" sz="2800" b="1" dirty="0" smtClean="0">
                <a:solidFill>
                  <a:srgbClr val="002060"/>
                </a:solidFill>
              </a:rPr>
              <a:t>3-	استبيان مغلق </a:t>
            </a:r>
          </a:p>
          <a:p>
            <a:pPr algn="just"/>
            <a:r>
              <a:rPr lang="ar-IQ" sz="2800" b="1" dirty="0" smtClean="0">
                <a:solidFill>
                  <a:srgbClr val="002060"/>
                </a:solidFill>
              </a:rPr>
              <a:t>4-	استبيان المفتوح المغلق </a:t>
            </a:r>
          </a:p>
          <a:p>
            <a:endParaRPr lang="ar-IQ" sz="2800" b="1" dirty="0" smtClean="0"/>
          </a:p>
          <a:p>
            <a:endParaRPr lang="ar-IQ" sz="2800" b="1" dirty="0"/>
          </a:p>
        </p:txBody>
      </p:sp>
    </p:spTree>
    <p:extLst>
      <p:ext uri="{BB962C8B-B14F-4D97-AF65-F5344CB8AC3E}">
        <p14:creationId xmlns="" xmlns:p14="http://schemas.microsoft.com/office/powerpoint/2010/main" val="2312939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62654" y="188640"/>
            <a:ext cx="8640960" cy="6294031"/>
          </a:xfrm>
          <a:prstGeom prst="rect">
            <a:avLst/>
          </a:prstGeom>
        </p:spPr>
        <p:txBody>
          <a:bodyPr wrap="square">
            <a:spAutoFit/>
          </a:bodyPr>
          <a:lstStyle/>
          <a:p>
            <a:endParaRPr lang="ar-IQ" sz="2700" b="1" dirty="0" smtClean="0">
              <a:solidFill>
                <a:srgbClr val="002060"/>
              </a:solidFill>
            </a:endParaRPr>
          </a:p>
          <a:p>
            <a:r>
              <a:rPr lang="ar-IQ" sz="2700" b="1" dirty="0" smtClean="0">
                <a:solidFill>
                  <a:srgbClr val="002060"/>
                </a:solidFill>
              </a:rPr>
              <a:t>1-	الاستبيان المفتوح – يضع الباحث اسئلة انشائية مفحوصين دون قيد </a:t>
            </a:r>
          </a:p>
          <a:p>
            <a:r>
              <a:rPr lang="ar-IQ" sz="2700" b="1" dirty="0" smtClean="0">
                <a:solidFill>
                  <a:srgbClr val="002060"/>
                </a:solidFill>
              </a:rPr>
              <a:t>2-	الاستبيان المغلق – يحدد الباحث اجابات معينة يختار المفحوص منها ما يناسبه .</a:t>
            </a:r>
          </a:p>
          <a:p>
            <a:r>
              <a:rPr lang="ar-IQ" sz="2700" b="1" dirty="0" smtClean="0">
                <a:solidFill>
                  <a:srgbClr val="002060"/>
                </a:solidFill>
              </a:rPr>
              <a:t>3-	الاستبيان المفتوح المعلق يجمع بين الاثنين .</a:t>
            </a:r>
          </a:p>
          <a:p>
            <a:r>
              <a:rPr lang="ar-IQ" sz="2700" b="1" dirty="0" smtClean="0">
                <a:solidFill>
                  <a:srgbClr val="002060"/>
                </a:solidFill>
              </a:rPr>
              <a:t>4-	المقابلات –لقاء مباشر لجمع الباحث وعينة الدراسة ويقوم با لقاء اسئلة ويتلقى الاجابة عن طريق الكتابة او التسجيل الصوتي او الصوري .</a:t>
            </a:r>
          </a:p>
          <a:p>
            <a:r>
              <a:rPr lang="ar-IQ" sz="2700" b="1" dirty="0" smtClean="0">
                <a:solidFill>
                  <a:srgbClr val="002060"/>
                </a:solidFill>
              </a:rPr>
              <a:t>5-	الملاحظات – عبارة عن مراقبة العينة  من خلال حواس الباحث باستخدام بطاقة الملاحظ </a:t>
            </a:r>
          </a:p>
          <a:p>
            <a:r>
              <a:rPr lang="ar-IQ" sz="2700" b="1" dirty="0" smtClean="0">
                <a:solidFill>
                  <a:srgbClr val="002060"/>
                </a:solidFill>
              </a:rPr>
              <a:t>مزاياه :-</a:t>
            </a:r>
          </a:p>
          <a:p>
            <a:r>
              <a:rPr lang="ar-IQ" sz="2700" b="1" dirty="0" smtClean="0">
                <a:solidFill>
                  <a:srgbClr val="002060"/>
                </a:solidFill>
              </a:rPr>
              <a:t>1-	يستخدم الاسلوب الكمي والكيفي .</a:t>
            </a:r>
          </a:p>
          <a:p>
            <a:r>
              <a:rPr lang="ar-IQ" sz="2700" b="1" dirty="0" smtClean="0">
                <a:solidFill>
                  <a:srgbClr val="002060"/>
                </a:solidFill>
              </a:rPr>
              <a:t>2-	يهتم بجمع معلومات كبيرة .</a:t>
            </a:r>
          </a:p>
          <a:p>
            <a:r>
              <a:rPr lang="ar-IQ" sz="2700" b="1" dirty="0" smtClean="0">
                <a:solidFill>
                  <a:srgbClr val="002060"/>
                </a:solidFill>
              </a:rPr>
              <a:t>3-	يعتمد على التحليل .</a:t>
            </a:r>
          </a:p>
          <a:p>
            <a:r>
              <a:rPr lang="ar-IQ" sz="2700" b="1" dirty="0" smtClean="0">
                <a:solidFill>
                  <a:srgbClr val="002060"/>
                </a:solidFill>
              </a:rPr>
              <a:t>4-	يستخدم كافة الادوات الممكنة في جمع البيانات .</a:t>
            </a:r>
          </a:p>
          <a:p>
            <a:endParaRPr lang="ar-IQ" sz="2500" b="1" dirty="0"/>
          </a:p>
        </p:txBody>
      </p:sp>
    </p:spTree>
    <p:extLst>
      <p:ext uri="{BB962C8B-B14F-4D97-AF65-F5344CB8AC3E}">
        <p14:creationId xmlns="" xmlns:p14="http://schemas.microsoft.com/office/powerpoint/2010/main" val="428949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51520" y="188640"/>
            <a:ext cx="8496944" cy="6001643"/>
          </a:xfrm>
          <a:prstGeom prst="rect">
            <a:avLst/>
          </a:prstGeom>
        </p:spPr>
        <p:txBody>
          <a:bodyPr wrap="square">
            <a:spAutoFit/>
          </a:bodyPr>
          <a:lstStyle/>
          <a:p>
            <a:endParaRPr lang="ar-IQ" sz="3200" b="1" dirty="0" smtClean="0">
              <a:solidFill>
                <a:srgbClr val="002060"/>
              </a:solidFill>
            </a:endParaRPr>
          </a:p>
          <a:p>
            <a:r>
              <a:rPr lang="ar-IQ" sz="3200" b="1" dirty="0" smtClean="0">
                <a:solidFill>
                  <a:srgbClr val="002060"/>
                </a:solidFill>
              </a:rPr>
              <a:t>سلبياته :-</a:t>
            </a:r>
          </a:p>
          <a:p>
            <a:r>
              <a:rPr lang="ar-IQ" sz="3200" b="1" dirty="0" smtClean="0">
                <a:solidFill>
                  <a:srgbClr val="002060"/>
                </a:solidFill>
              </a:rPr>
              <a:t>1-	صعوبة تعميم النتائج لان المشكلة مرتبطة بزمان ومكان.</a:t>
            </a:r>
          </a:p>
          <a:p>
            <a:r>
              <a:rPr lang="ar-IQ" sz="3200" b="1" dirty="0" smtClean="0">
                <a:solidFill>
                  <a:srgbClr val="002060"/>
                </a:solidFill>
              </a:rPr>
              <a:t>2-	النبؤ محدود لان المشكلة قد تتغير العوامل المؤثرة فيها .</a:t>
            </a:r>
          </a:p>
          <a:p>
            <a:r>
              <a:rPr lang="ar-IQ" sz="3200" b="1" dirty="0" smtClean="0">
                <a:solidFill>
                  <a:srgbClr val="002060"/>
                </a:solidFill>
              </a:rPr>
              <a:t>3-	قد يختبر الباحث عند اختباره مصادر البحث.</a:t>
            </a:r>
          </a:p>
          <a:p>
            <a:endParaRPr lang="ar-IQ" sz="3200" b="1" dirty="0">
              <a:solidFill>
                <a:srgbClr val="002060"/>
              </a:solidFill>
            </a:endParaRPr>
          </a:p>
          <a:p>
            <a:endParaRPr lang="ar-IQ" sz="3200" b="1" dirty="0" smtClean="0">
              <a:solidFill>
                <a:srgbClr val="002060"/>
              </a:solidFill>
            </a:endParaRPr>
          </a:p>
          <a:p>
            <a:r>
              <a:rPr lang="ar-IQ" sz="3200" b="1" dirty="0" smtClean="0">
                <a:solidFill>
                  <a:srgbClr val="002060"/>
                </a:solidFill>
              </a:rPr>
              <a:t>المصدر </a:t>
            </a:r>
          </a:p>
          <a:p>
            <a:r>
              <a:rPr lang="ar-IQ" sz="3200" b="1" dirty="0" smtClean="0">
                <a:solidFill>
                  <a:srgbClr val="002060"/>
                </a:solidFill>
              </a:rPr>
              <a:t>1-	 منهج البحث العلمي    (  بيداء عبد مهدي )</a:t>
            </a:r>
          </a:p>
          <a:p>
            <a:r>
              <a:rPr lang="ar-IQ" sz="3200" b="1" dirty="0" smtClean="0">
                <a:solidFill>
                  <a:srgbClr val="002060"/>
                </a:solidFill>
              </a:rPr>
              <a:t>2-	 اساسيات البحث العلمي   (موفق الحمداني واخرون)</a:t>
            </a:r>
          </a:p>
          <a:p>
            <a:r>
              <a:rPr lang="ar-IQ" sz="3200" b="1" dirty="0" smtClean="0">
                <a:solidFill>
                  <a:srgbClr val="002060"/>
                </a:solidFill>
              </a:rPr>
              <a:t>3-	مؤسسة الوراق للنشر والتوزيع عمان (1426 هجرية - 2006  ميلادية )</a:t>
            </a:r>
            <a:endParaRPr lang="ar-IQ" sz="3200" b="1" dirty="0">
              <a:solidFill>
                <a:srgbClr val="002060"/>
              </a:solidFill>
            </a:endParaRPr>
          </a:p>
        </p:txBody>
      </p:sp>
    </p:spTree>
    <p:extLst>
      <p:ext uri="{BB962C8B-B14F-4D97-AF65-F5344CB8AC3E}">
        <p14:creationId xmlns="" xmlns:p14="http://schemas.microsoft.com/office/powerpoint/2010/main" val="3898446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95536" y="188640"/>
            <a:ext cx="8550696" cy="6494085"/>
          </a:xfrm>
          <a:prstGeom prst="rect">
            <a:avLst/>
          </a:prstGeom>
        </p:spPr>
        <p:txBody>
          <a:bodyPr wrap="square">
            <a:spAutoFit/>
          </a:bodyPr>
          <a:lstStyle/>
          <a:p>
            <a:r>
              <a:rPr lang="ar-IQ" sz="3200" b="1" dirty="0" smtClean="0"/>
              <a:t>المنهج المقارن:</a:t>
            </a:r>
          </a:p>
          <a:p>
            <a:pPr algn="just"/>
            <a:r>
              <a:rPr lang="ar-IQ" sz="3200" b="1" dirty="0" smtClean="0"/>
              <a:t>هو المنهج الدي يستعمل المقارنة كأداة معرفية فيقارن بين ظاهرتين ؛ أو أكثر بهدف تقدير أوجه التشابه و الاختلاف فيما بينها.</a:t>
            </a:r>
          </a:p>
          <a:p>
            <a:pPr algn="just"/>
            <a:r>
              <a:rPr lang="ar-IQ" sz="3200" b="1" dirty="0" smtClean="0"/>
              <a:t>أما في الادب فالمنهج  المقارن يدرس التأثير والتأثر و مظاهرهما بين الادب سواء  فيما يتعلق بالأصول  الفنية العامة للأجناس والمذاهب الأدبية ؛أو التيارات الفكرية ؛ أو طبيعة الموضوعات والمواقف والأشخاص التي تعالج أو تحاكم  في الادب .</a:t>
            </a:r>
          </a:p>
          <a:p>
            <a:pPr algn="just"/>
            <a:r>
              <a:rPr lang="ar-IQ" sz="3200" b="1" dirty="0" smtClean="0"/>
              <a:t>هدف المنهج المقارن :</a:t>
            </a:r>
          </a:p>
          <a:p>
            <a:pPr algn="just"/>
            <a:r>
              <a:rPr lang="ar-IQ" sz="3200" b="1" dirty="0" smtClean="0"/>
              <a:t>معرفة التأثير والتأثر وأوجه الشبه والاختلاف ؛والبحث عن القواسم المشتركة بين الظواهر  والمواضيع التي تجري بينهما المقارنة .</a:t>
            </a:r>
            <a:endParaRPr lang="ar-IQ" sz="3200" b="1" dirty="0"/>
          </a:p>
        </p:txBody>
      </p:sp>
    </p:spTree>
    <p:extLst>
      <p:ext uri="{BB962C8B-B14F-4D97-AF65-F5344CB8AC3E}">
        <p14:creationId xmlns="" xmlns:p14="http://schemas.microsoft.com/office/powerpoint/2010/main" val="1418827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51520" y="260648"/>
            <a:ext cx="8460432" cy="6093976"/>
          </a:xfrm>
          <a:prstGeom prst="rect">
            <a:avLst/>
          </a:prstGeom>
        </p:spPr>
        <p:txBody>
          <a:bodyPr wrap="square">
            <a:spAutoFit/>
          </a:bodyPr>
          <a:lstStyle/>
          <a:p>
            <a:r>
              <a:rPr lang="ar-IQ" sz="2600" b="1" dirty="0" smtClean="0">
                <a:solidFill>
                  <a:srgbClr val="002060"/>
                </a:solidFill>
              </a:rPr>
              <a:t>سمات المنهج المقارن: </a:t>
            </a:r>
          </a:p>
          <a:p>
            <a:r>
              <a:rPr lang="ar-IQ" sz="2600" b="1" dirty="0" smtClean="0">
                <a:solidFill>
                  <a:srgbClr val="002060"/>
                </a:solidFill>
              </a:rPr>
              <a:t>1-دراسة ظاهرتين أو أكثر ؛ يعد المنهج الوحيد الذي ينفرد بدراسة ظاهرتين أو أكثر وذلك من خلال المقارنة بينهما.</a:t>
            </a:r>
          </a:p>
          <a:p>
            <a:r>
              <a:rPr lang="ar-IQ" sz="2600" b="1" dirty="0" smtClean="0">
                <a:solidFill>
                  <a:srgbClr val="002060"/>
                </a:solidFill>
              </a:rPr>
              <a:t>2- وجود صلة بين الظاهرتين : لا بد ان يكون بين الظاهرتين صلة لكنها يختلفان في عهد ما </a:t>
            </a:r>
          </a:p>
          <a:p>
            <a:r>
              <a:rPr lang="ar-IQ" sz="2600" b="1" dirty="0" smtClean="0">
                <a:solidFill>
                  <a:srgbClr val="002060"/>
                </a:solidFill>
              </a:rPr>
              <a:t>مثل : المقارنة بين أدبين مختلفين من حيث اللغة ؛ كالمقارنة بين الأدب العربي والأدب الكردي </a:t>
            </a:r>
          </a:p>
          <a:p>
            <a:r>
              <a:rPr lang="ar-IQ" sz="2600" b="1" dirty="0" smtClean="0">
                <a:solidFill>
                  <a:srgbClr val="002060"/>
                </a:solidFill>
              </a:rPr>
              <a:t>3-معرفة أوجه الشبه والاختلاف من الظواهر والموضوعات التي تقارنها .</a:t>
            </a:r>
          </a:p>
          <a:p>
            <a:r>
              <a:rPr lang="ar-IQ" sz="2600" b="1" dirty="0" smtClean="0">
                <a:solidFill>
                  <a:srgbClr val="002060"/>
                </a:solidFill>
              </a:rPr>
              <a:t>4-احتياجه الى المناهج الاخرى : يحتاج الاستعانة بالمناهج الاخرى كالوضعي و المعياري و التاريخي .</a:t>
            </a:r>
          </a:p>
          <a:p>
            <a:r>
              <a:rPr lang="ar-IQ" sz="2600" b="1" dirty="0" smtClean="0">
                <a:solidFill>
                  <a:srgbClr val="002060"/>
                </a:solidFill>
              </a:rPr>
              <a:t>5- يلتزم على الباحث ان يكون ذو معرفة تامة بخصائص وتفاصيل الى الظواهر التي تقارن مزايا وعيوب المنهج المقارن من المزايا يمكن عن طريقة دراسة العلاقة بين الكم من الظواهر والموضوعات ومنها الادب التقربه المسافات . ومن عيوبه صعوبة الحصول على مصادر كافية استغرق الكثير من الوقت للتحقق من الظاهرتين و دراستها بدقة .</a:t>
            </a:r>
            <a:endParaRPr lang="ar-IQ" sz="2600" b="1" dirty="0">
              <a:solidFill>
                <a:srgbClr val="002060"/>
              </a:solidFill>
            </a:endParaRPr>
          </a:p>
        </p:txBody>
      </p:sp>
    </p:spTree>
    <p:extLst>
      <p:ext uri="{BB962C8B-B14F-4D97-AF65-F5344CB8AC3E}">
        <p14:creationId xmlns="" xmlns:p14="http://schemas.microsoft.com/office/powerpoint/2010/main" val="887626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51520" y="260648"/>
            <a:ext cx="8568952" cy="6463308"/>
          </a:xfrm>
          <a:prstGeom prst="rect">
            <a:avLst/>
          </a:prstGeom>
        </p:spPr>
        <p:txBody>
          <a:bodyPr wrap="square">
            <a:spAutoFit/>
          </a:bodyPr>
          <a:lstStyle/>
          <a:p>
            <a:r>
              <a:rPr lang="ar-IQ" sz="2300" b="1" dirty="0" smtClean="0">
                <a:solidFill>
                  <a:srgbClr val="002060"/>
                </a:solidFill>
              </a:rPr>
              <a:t>خطوات المنهج المقارن: </a:t>
            </a:r>
          </a:p>
          <a:p>
            <a:r>
              <a:rPr lang="ar-IQ" sz="2300" b="1" dirty="0" smtClean="0">
                <a:solidFill>
                  <a:srgbClr val="002060"/>
                </a:solidFill>
              </a:rPr>
              <a:t>- تحديد موضوع المقارنة لابد عدد الباحث الموضوع الذي يود المقارنة فيه وان يقوم بدراسة بشكل كافي ووافي كما علية ان يعرف الموضوع المنهجي الذي يختار فيه العينة لدراستها ومقارنتها </a:t>
            </a:r>
          </a:p>
          <a:p>
            <a:r>
              <a:rPr lang="ar-IQ" sz="2300" b="1" dirty="0" smtClean="0">
                <a:solidFill>
                  <a:srgbClr val="002060"/>
                </a:solidFill>
              </a:rPr>
              <a:t>- وضع متغيرات المقارنة </a:t>
            </a:r>
          </a:p>
          <a:p>
            <a:r>
              <a:rPr lang="ar-IQ" sz="2300" b="1" dirty="0" smtClean="0">
                <a:solidFill>
                  <a:srgbClr val="002060"/>
                </a:solidFill>
              </a:rPr>
              <a:t>يقوم الباحث بصياغة علاقات افتراضية تحوي على نقاط التشابه والاختلاف بين المتغيرات الامر الذي يسهل دراستها </a:t>
            </a:r>
          </a:p>
          <a:p>
            <a:r>
              <a:rPr lang="ar-IQ" sz="2300" b="1" dirty="0" smtClean="0">
                <a:solidFill>
                  <a:srgbClr val="002060"/>
                </a:solidFill>
              </a:rPr>
              <a:t>-	تفسير  بيانات موضوع المقارنة </a:t>
            </a:r>
          </a:p>
          <a:p>
            <a:r>
              <a:rPr lang="ar-IQ" sz="2300" b="1" dirty="0" smtClean="0">
                <a:solidFill>
                  <a:srgbClr val="002060"/>
                </a:solidFill>
              </a:rPr>
              <a:t>يجب ان يكون الباحث واصل الى اطلع خلالها على كافة البيانات ومعلومات البحث وأتقنها لتسهيل علية المقارنة </a:t>
            </a:r>
          </a:p>
          <a:p>
            <a:r>
              <a:rPr lang="ar-IQ" sz="2300" b="1" dirty="0" smtClean="0">
                <a:solidFill>
                  <a:srgbClr val="002060"/>
                </a:solidFill>
              </a:rPr>
              <a:t>-	الحصول على نتائج المقارنة </a:t>
            </a:r>
          </a:p>
          <a:p>
            <a:r>
              <a:rPr lang="ar-IQ" sz="2300" b="1" dirty="0" smtClean="0">
                <a:solidFill>
                  <a:srgbClr val="002060"/>
                </a:solidFill>
              </a:rPr>
              <a:t>وهي النتائج التي يسهل اليها الباحث بعد ان ينتهي من  اجراء المقارنة بين الموضوع الذي يقوم بدراسته.</a:t>
            </a:r>
          </a:p>
          <a:p>
            <a:r>
              <a:rPr lang="ar-IQ" sz="2300" b="1" dirty="0" smtClean="0">
                <a:solidFill>
                  <a:srgbClr val="002060"/>
                </a:solidFill>
              </a:rPr>
              <a:t> طرق تطبيق المنهج المقارن: </a:t>
            </a:r>
          </a:p>
          <a:p>
            <a:r>
              <a:rPr lang="ar-IQ" sz="2300" b="1" dirty="0" smtClean="0">
                <a:solidFill>
                  <a:srgbClr val="002060"/>
                </a:solidFill>
              </a:rPr>
              <a:t>-	طريقة الاتفاق : يقوم الباحث بجمع كافة النقاط المتشابهة بين الموضوعين وبالتالي ينشى نقاط الاختلاف </a:t>
            </a:r>
          </a:p>
          <a:p>
            <a:r>
              <a:rPr lang="ar-IQ" sz="2300" b="1" dirty="0" smtClean="0">
                <a:solidFill>
                  <a:srgbClr val="002060"/>
                </a:solidFill>
              </a:rPr>
              <a:t>-	طريقة الاختلاف : وهي عكس الطريقة الاولى يقوم فيها الباحث بجمع النقاط والافكار المختلفة .</a:t>
            </a:r>
            <a:endParaRPr lang="ar-IQ" sz="2300" b="1" dirty="0">
              <a:solidFill>
                <a:srgbClr val="002060"/>
              </a:solidFill>
            </a:endParaRPr>
          </a:p>
        </p:txBody>
      </p:sp>
    </p:spTree>
    <p:extLst>
      <p:ext uri="{BB962C8B-B14F-4D97-AF65-F5344CB8AC3E}">
        <p14:creationId xmlns="" xmlns:p14="http://schemas.microsoft.com/office/powerpoint/2010/main" val="126573972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529</Words>
  <Application>Microsoft Office PowerPoint</Application>
  <PresentationFormat>On-screen Show (4:3)</PresentationFormat>
  <Paragraphs>82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نسق Office</vt:lpstr>
      <vt:lpstr>     وزارة التعليم العالي والبحث العلمي       جامعة ديالى   كلية التربية للعلوم الإنسانية   قسم اللغة العربية       </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ديالى      كلية التربية للعلوم الإنسانية            قسم اللغة العربية</dc:title>
  <dc:creator>المهندس للحاسبات</dc:creator>
  <cp:lastModifiedBy>DELL</cp:lastModifiedBy>
  <cp:revision>35</cp:revision>
  <dcterms:created xsi:type="dcterms:W3CDTF">2019-12-15T15:03:53Z</dcterms:created>
  <dcterms:modified xsi:type="dcterms:W3CDTF">2025-04-13T06:43:50Z</dcterms:modified>
</cp:coreProperties>
</file>