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400800" y="6355080"/>
            <a:ext cx="2286000" cy="365760"/>
          </a:xfrm>
        </p:spPr>
        <p:txBody>
          <a:bodyPr/>
          <a:lstStyle>
            <a:lvl1pPr>
              <a:defRPr sz="1400"/>
            </a:lvl1pPr>
          </a:lstStyle>
          <a:p>
            <a:fld id="{D393F56F-FE1B-4AF5-827C-1F554CCCDBF4}" type="datetimeFigureOut">
              <a:rPr lang="ar-IQ" smtClean="0"/>
              <a:pPr/>
              <a:t>15/10/1446</a:t>
            </a:fld>
            <a:endParaRPr lang="ar-IQ"/>
          </a:p>
        </p:txBody>
      </p:sp>
      <p:sp>
        <p:nvSpPr>
          <p:cNvPr id="17" name="عنصر نائب للتذييل 16"/>
          <p:cNvSpPr>
            <a:spLocks noGrp="1"/>
          </p:cNvSpPr>
          <p:nvPr>
            <p:ph type="ftr" sz="quarter" idx="11"/>
          </p:nvPr>
        </p:nvSpPr>
        <p:spPr>
          <a:xfrm>
            <a:off x="2898648" y="6355080"/>
            <a:ext cx="3474720" cy="365760"/>
          </a:xfrm>
        </p:spPr>
        <p:txBody>
          <a:bodyPr/>
          <a:lstStyle/>
          <a:p>
            <a:endParaRPr lang="ar-IQ"/>
          </a:p>
        </p:txBody>
      </p:sp>
      <p:sp>
        <p:nvSpPr>
          <p:cNvPr id="29" name="عنصر نائب لرقم الشريحة 28"/>
          <p:cNvSpPr>
            <a:spLocks noGrp="1"/>
          </p:cNvSpPr>
          <p:nvPr>
            <p:ph type="sldNum" sz="quarter" idx="12"/>
          </p:nvPr>
        </p:nvSpPr>
        <p:spPr>
          <a:xfrm>
            <a:off x="1216152" y="6355080"/>
            <a:ext cx="1219200" cy="365760"/>
          </a:xfrm>
        </p:spPr>
        <p:txBody>
          <a:bodyPr/>
          <a:lstStyle/>
          <a:p>
            <a:fld id="{C2AC0229-763B-4A1A-9045-17406DB34019}" type="slidenum">
              <a:rPr lang="ar-IQ" smtClean="0"/>
              <a:pPr/>
              <a:t>‹#›</a:t>
            </a:fld>
            <a:endParaRPr lang="ar-IQ"/>
          </a:p>
        </p:txBody>
      </p:sp>
      <p:sp>
        <p:nvSpPr>
          <p:cNvPr id="21" name="مستطيل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مستطيل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مستطيل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
        <p:nvSpPr>
          <p:cNvPr id="7" name="رابط مستقيم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مثلث متساوي الساقين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رابط مستقيم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
        <p:nvSpPr>
          <p:cNvPr id="8" name="عنصر نائب للمحتوى 7"/>
          <p:cNvSpPr>
            <a:spLocks noGrp="1"/>
          </p:cNvSpPr>
          <p:nvPr>
            <p:ph sz="quarter" idx="1"/>
          </p:nvPr>
        </p:nvSpPr>
        <p:spPr>
          <a:xfrm>
            <a:off x="457200" y="1219200"/>
            <a:ext cx="8229600"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6400800" y="6355080"/>
            <a:ext cx="2286000" cy="365760"/>
          </a:xfrm>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a:xfrm>
            <a:off x="2898648" y="6355080"/>
            <a:ext cx="3474720" cy="365760"/>
          </a:xfrm>
        </p:spPr>
        <p:txBody>
          <a:bodyPr/>
          <a:lstStyle/>
          <a:p>
            <a:endParaRPr lang="ar-IQ"/>
          </a:p>
        </p:txBody>
      </p:sp>
      <p:sp>
        <p:nvSpPr>
          <p:cNvPr id="6" name="عنصر نائب لرقم الشريحة 5"/>
          <p:cNvSpPr>
            <a:spLocks noGrp="1"/>
          </p:cNvSpPr>
          <p:nvPr>
            <p:ph type="sldNum" sz="quarter" idx="12"/>
          </p:nvPr>
        </p:nvSpPr>
        <p:spPr>
          <a:xfrm>
            <a:off x="1069848" y="6355080"/>
            <a:ext cx="1520952" cy="365760"/>
          </a:xfrm>
        </p:spPr>
        <p:txBody>
          <a:bodyPr/>
          <a:lstStyle/>
          <a:p>
            <a:fld id="{C2AC0229-763B-4A1A-9045-17406DB34019}" type="slidenum">
              <a:rPr lang="ar-IQ" smtClean="0"/>
              <a:pPr/>
              <a:t>‹#›</a:t>
            </a:fld>
            <a:endParaRPr lang="ar-IQ"/>
          </a:p>
        </p:txBody>
      </p:sp>
      <p:sp>
        <p:nvSpPr>
          <p:cNvPr id="7" name="مستطيل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9" name="عنصر نائب للمحتوى 8"/>
          <p:cNvSpPr>
            <a:spLocks noGrp="1"/>
          </p:cNvSpPr>
          <p:nvPr>
            <p:ph sz="quarter" idx="1"/>
          </p:nvPr>
        </p:nvSpPr>
        <p:spPr>
          <a:xfrm>
            <a:off x="457200" y="1219200"/>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632198" y="1216152"/>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2AC0229-763B-4A1A-9045-17406DB34019}" type="slidenum">
              <a:rPr lang="ar-IQ" smtClean="0"/>
              <a:pPr/>
              <a:t>‹#›</a:t>
            </a:fld>
            <a:endParaRPr lang="ar-IQ"/>
          </a:p>
        </p:txBody>
      </p:sp>
      <p:sp>
        <p:nvSpPr>
          <p:cNvPr id="11" name="عنصر نائب للمحتوى 10"/>
          <p:cNvSpPr>
            <a:spLocks noGrp="1"/>
          </p:cNvSpPr>
          <p:nvPr>
            <p:ph sz="quarter" idx="2"/>
          </p:nvPr>
        </p:nvSpPr>
        <p:spPr>
          <a:xfrm>
            <a:off x="457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648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2AC0229-763B-4A1A-9045-17406DB34019}" type="slidenum">
              <a:rPr lang="ar-IQ" smtClean="0"/>
              <a:pPr/>
              <a:t>‹#›</a:t>
            </a:fld>
            <a:endParaRPr lang="ar-IQ"/>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2AC0229-763B-4A1A-9045-17406DB34019}" type="slidenum">
              <a:rPr lang="ar-IQ" smtClean="0"/>
              <a:pPr/>
              <a:t>‹#›</a:t>
            </a:fld>
            <a:endParaRPr lang="ar-IQ"/>
          </a:p>
        </p:txBody>
      </p:sp>
      <p:sp>
        <p:nvSpPr>
          <p:cNvPr id="5" name="رابط مستقيم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رابط مستقيم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محتوى 11"/>
          <p:cNvSpPr>
            <a:spLocks noGrp="1"/>
          </p:cNvSpPr>
          <p:nvPr>
            <p:ph sz="quarter" idx="1"/>
          </p:nvPr>
        </p:nvSpPr>
        <p:spPr>
          <a:xfrm>
            <a:off x="304800" y="304800"/>
            <a:ext cx="57150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152400"/>
            <a:ext cx="8229600" cy="990600"/>
          </a:xfrm>
          <a:prstGeom prst="rect">
            <a:avLst/>
          </a:prstGeom>
        </p:spPr>
        <p:txBody>
          <a:bodyPr vert="horz"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393F56F-FE1B-4AF5-827C-1F554CCCDBF4}" type="datetimeFigureOut">
              <a:rPr lang="ar-IQ" smtClean="0"/>
              <a:pPr/>
              <a:t>15/10/1446</a:t>
            </a:fld>
            <a:endParaRPr lang="ar-IQ"/>
          </a:p>
        </p:txBody>
      </p:sp>
      <p:sp>
        <p:nvSpPr>
          <p:cNvPr id="3" name="عنصر نائب للتذييل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ar-IQ"/>
          </a:p>
        </p:txBody>
      </p:sp>
      <p:sp>
        <p:nvSpPr>
          <p:cNvPr id="23" name="عنصر نائب لرقم الشريحة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2AC0229-763B-4A1A-9045-17406DB34019}" type="slidenum">
              <a:rPr lang="ar-IQ" smtClean="0"/>
              <a:pPr/>
              <a:t>‹#›</a:t>
            </a:fld>
            <a:endParaRPr lang="ar-IQ"/>
          </a:p>
        </p:txBody>
      </p:sp>
      <p:sp>
        <p:nvSpPr>
          <p:cNvPr id="28" name="رابط مستقيم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رابط مستقيم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مثلث متساوي الساقين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620688"/>
            <a:ext cx="7772400" cy="2952328"/>
          </a:xfrm>
        </p:spPr>
        <p:txBody>
          <a:bodyPr>
            <a:noAutofit/>
          </a:bodyPr>
          <a:lstStyle/>
          <a:p>
            <a:pPr algn="ctr"/>
            <a:r>
              <a:rPr lang="ar-IQ" sz="2800" b="1" dirty="0" smtClean="0"/>
              <a:t>محاضرة</a:t>
            </a:r>
            <a:r>
              <a:rPr lang="ar-IQ" sz="2800" dirty="0" smtClean="0"/>
              <a:t>: </a:t>
            </a:r>
            <a:r>
              <a:rPr lang="ar-IQ" sz="2800" b="1" dirty="0" smtClean="0"/>
              <a:t>منهج </a:t>
            </a:r>
            <a:r>
              <a:rPr lang="ar-IQ" sz="2800" b="1" dirty="0"/>
              <a:t>البحث </a:t>
            </a:r>
            <a:r>
              <a:rPr lang="en-US" sz="2800" dirty="0"/>
              <a:t/>
            </a:r>
            <a:br>
              <a:rPr lang="en-US" sz="2800" dirty="0"/>
            </a:br>
            <a:r>
              <a:rPr lang="ar-IQ" sz="2800" b="1" dirty="0"/>
              <a:t>دراسة المصادر </a:t>
            </a:r>
            <a:r>
              <a:rPr lang="ar-IQ" sz="2800" b="1" dirty="0" smtClean="0"/>
              <a:t>وأولويات كتابة </a:t>
            </a:r>
            <a:r>
              <a:rPr lang="ar-IQ" sz="2800" b="1" dirty="0"/>
              <a:t>المسودة </a:t>
            </a:r>
            <a:r>
              <a:rPr lang="ar-IQ" sz="2800" b="1" dirty="0" smtClean="0"/>
              <a:t>والهوامش:الجزء 1</a:t>
            </a:r>
            <a:r>
              <a:rPr lang="en-US" sz="2800" b="1" dirty="0" smtClean="0"/>
              <a:t> </a:t>
            </a:r>
            <a:r>
              <a:rPr lang="en-US" sz="2800" dirty="0"/>
              <a:t/>
            </a:r>
            <a:br>
              <a:rPr lang="en-US" sz="2800" dirty="0"/>
            </a:br>
            <a:r>
              <a:rPr lang="ar-IQ" sz="2800" b="1" dirty="0"/>
              <a:t>الدراسات العليا</a:t>
            </a:r>
            <a:r>
              <a:rPr lang="en-US" sz="2800" dirty="0"/>
              <a:t/>
            </a:r>
            <a:br>
              <a:rPr lang="en-US" sz="2800" dirty="0"/>
            </a:br>
            <a:r>
              <a:rPr lang="ar-IQ" sz="2800" b="1" dirty="0" smtClean="0"/>
              <a:t>ماجستير </a:t>
            </a:r>
            <a:r>
              <a:rPr lang="ar-IQ" sz="2800" b="1" dirty="0"/>
              <a:t>/ </a:t>
            </a:r>
            <a:r>
              <a:rPr lang="ar-IQ" sz="2800" b="1" dirty="0" smtClean="0"/>
              <a:t>أدب</a:t>
            </a:r>
            <a:br>
              <a:rPr lang="ar-IQ" sz="2800" b="1" dirty="0" smtClean="0"/>
            </a:br>
            <a:r>
              <a:rPr lang="ar-IQ" sz="2800" b="1" dirty="0" smtClean="0"/>
              <a:t>جامعة ديالى</a:t>
            </a:r>
            <a:br>
              <a:rPr lang="ar-IQ" sz="2800" b="1" dirty="0" smtClean="0"/>
            </a:br>
            <a:r>
              <a:rPr lang="ar-IQ" sz="2800" b="1" dirty="0" smtClean="0"/>
              <a:t> كلية التربية للعلوم الانسانية / / قسم اللغة العربية </a:t>
            </a:r>
            <a:endParaRPr lang="en-US" sz="2800" dirty="0"/>
          </a:p>
        </p:txBody>
      </p:sp>
      <p:sp>
        <p:nvSpPr>
          <p:cNvPr id="3" name="عنوان فرعي 2"/>
          <p:cNvSpPr>
            <a:spLocks noGrp="1"/>
          </p:cNvSpPr>
          <p:nvPr>
            <p:ph type="subTitle" idx="1"/>
          </p:nvPr>
        </p:nvSpPr>
        <p:spPr>
          <a:xfrm>
            <a:off x="1449377" y="3933056"/>
            <a:ext cx="6336704" cy="864096"/>
          </a:xfrm>
        </p:spPr>
        <p:txBody>
          <a:bodyPr>
            <a:noAutofit/>
          </a:bodyPr>
          <a:lstStyle/>
          <a:p>
            <a:pPr algn="ctr"/>
            <a:r>
              <a:rPr lang="ar-IQ" sz="4000" b="1" dirty="0" err="1">
                <a:effectLst>
                  <a:outerShdw blurRad="38100" dist="38100" dir="2700000" algn="tl">
                    <a:srgbClr val="000000">
                      <a:alpha val="43137"/>
                    </a:srgbClr>
                  </a:outerShdw>
                </a:effectLst>
              </a:rPr>
              <a:t>أ.م.د</a:t>
            </a:r>
            <a:r>
              <a:rPr lang="ar-IQ" sz="4000" b="1" dirty="0">
                <a:effectLst>
                  <a:outerShdw blurRad="38100" dist="38100" dir="2700000" algn="tl">
                    <a:srgbClr val="000000">
                      <a:alpha val="43137"/>
                    </a:srgbClr>
                  </a:outerShdw>
                </a:effectLst>
              </a:rPr>
              <a:t>. لؤي </a:t>
            </a:r>
            <a:r>
              <a:rPr lang="ar-IQ" sz="4000" b="1" dirty="0" err="1">
                <a:effectLst>
                  <a:outerShdw blurRad="38100" dist="38100" dir="2700000" algn="tl">
                    <a:srgbClr val="000000">
                      <a:alpha val="43137"/>
                    </a:srgbClr>
                  </a:outerShdw>
                </a:effectLst>
              </a:rPr>
              <a:t>صيهود</a:t>
            </a:r>
            <a:r>
              <a:rPr lang="ar-IQ" sz="4000" b="1" dirty="0">
                <a:effectLst>
                  <a:outerShdw blurRad="38100" dist="38100" dir="2700000" algn="tl">
                    <a:srgbClr val="000000">
                      <a:alpha val="43137"/>
                    </a:srgbClr>
                  </a:outerShdw>
                </a:effectLst>
              </a:rPr>
              <a:t> </a:t>
            </a:r>
            <a:r>
              <a:rPr lang="ar-IQ" sz="3600" b="1" dirty="0">
                <a:effectLst>
                  <a:outerShdw blurRad="38100" dist="38100" dir="2700000" algn="tl">
                    <a:srgbClr val="000000">
                      <a:alpha val="43137"/>
                    </a:srgbClr>
                  </a:outerShdw>
                </a:effectLst>
              </a:rPr>
              <a:t>فواز </a:t>
            </a:r>
            <a:r>
              <a:rPr lang="ar-IQ" sz="4000" b="1" dirty="0" smtClean="0">
                <a:effectLst>
                  <a:outerShdw blurRad="38100" dist="38100" dir="2700000" algn="tl">
                    <a:srgbClr val="000000">
                      <a:alpha val="43137"/>
                    </a:srgbClr>
                  </a:outerShdw>
                </a:effectLst>
              </a:rPr>
              <a:t>التميمي</a:t>
            </a:r>
            <a:endParaRPr lang="en-US" sz="4000" dirty="0">
              <a:effectLst>
                <a:outerShdw blurRad="38100" dist="38100" dir="2700000" algn="tl">
                  <a:srgbClr val="000000">
                    <a:alpha val="43137"/>
                  </a:srgbClr>
                </a:outerShdw>
              </a:effectLst>
            </a:endParaRPr>
          </a:p>
        </p:txBody>
      </p:sp>
      <p:sp>
        <p:nvSpPr>
          <p:cNvPr id="4" name="عنوان فرعي 2"/>
          <p:cNvSpPr txBox="1">
            <a:spLocks/>
          </p:cNvSpPr>
          <p:nvPr/>
        </p:nvSpPr>
        <p:spPr>
          <a:xfrm>
            <a:off x="1619672" y="5013176"/>
            <a:ext cx="6336704" cy="864096"/>
          </a:xfrm>
          <a:prstGeom prst="rect">
            <a:avLst/>
          </a:prstGeom>
        </p:spPr>
        <p:txBody>
          <a:bodyPr vert="horz">
            <a:noAutofit/>
          </a:bodyPr>
          <a:lstStyle>
            <a:lvl1pPr marL="0" indent="0" algn="r" rtl="1"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1"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1"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1"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1"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1"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1"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1"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1"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r>
              <a:rPr lang="ar-IQ" sz="4400" b="1" dirty="0" smtClean="0">
                <a:effectLst>
                  <a:outerShdw blurRad="38100" dist="38100" dir="2700000" algn="tl">
                    <a:srgbClr val="000000">
                      <a:alpha val="43137"/>
                    </a:srgbClr>
                  </a:outerShdw>
                </a:effectLst>
              </a:rPr>
              <a:t>2019 - 2020</a:t>
            </a:r>
            <a:endParaRPr lang="en-US" sz="44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82607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8229600" cy="1188368"/>
          </a:xfrm>
        </p:spPr>
        <p:txBody>
          <a:bodyPr/>
          <a:lstStyle/>
          <a:p>
            <a:pPr algn="ctr"/>
            <a:r>
              <a:rPr lang="ar-IQ" dirty="0" smtClean="0">
                <a:solidFill>
                  <a:srgbClr val="FF0000"/>
                </a:solidFill>
                <a:cs typeface="A- Amir 3" pitchFamily="2" charset="-78"/>
              </a:rPr>
              <a:t>المصادر</a:t>
            </a:r>
            <a:endParaRPr lang="ar-IQ" dirty="0">
              <a:solidFill>
                <a:srgbClr val="FF0000"/>
              </a:solidFill>
              <a:cs typeface="A- Amir 3" pitchFamily="2" charset="-78"/>
            </a:endParaRPr>
          </a:p>
        </p:txBody>
      </p:sp>
      <p:sp>
        <p:nvSpPr>
          <p:cNvPr id="3" name="عنصر نائب للمحتوى 2"/>
          <p:cNvSpPr>
            <a:spLocks noGrp="1"/>
          </p:cNvSpPr>
          <p:nvPr>
            <p:ph sz="quarter" idx="1"/>
          </p:nvPr>
        </p:nvSpPr>
        <p:spPr>
          <a:xfrm>
            <a:off x="518864" y="1659592"/>
            <a:ext cx="8229600" cy="4937760"/>
          </a:xfrm>
        </p:spPr>
        <p:txBody>
          <a:bodyPr>
            <a:normAutofit fontScale="77500" lnSpcReduction="20000"/>
          </a:bodyPr>
          <a:lstStyle/>
          <a:p>
            <a:pPr algn="just"/>
            <a:r>
              <a:rPr lang="ar-IQ" dirty="0" smtClean="0"/>
              <a:t>ذكرنا </a:t>
            </a:r>
            <a:r>
              <a:rPr lang="ar-IQ" dirty="0"/>
              <a:t>في الخطة ان الباحث بمصادره ويسجل </a:t>
            </a:r>
            <a:r>
              <a:rPr lang="ar-IQ" dirty="0" smtClean="0"/>
              <a:t>جريدة </a:t>
            </a:r>
            <a:r>
              <a:rPr lang="ar-IQ" dirty="0"/>
              <a:t>بمصادر ومراجع بحثه ويقرأ كثيراً ليقف على ما يستجد من هذه المصادر ثم نرتبها ترتيباً زمنيا حسب قدم المصدر محددين زمن الكتاب من تاريخ وفاة المؤلف وفائدة الترتيب واهمية المصدر الاقدم فلها اسباب منها :</a:t>
            </a:r>
            <a:endParaRPr lang="en-US" dirty="0"/>
          </a:p>
          <a:p>
            <a:pPr lvl="0" algn="just"/>
            <a:r>
              <a:rPr lang="ar-IQ" dirty="0"/>
              <a:t>ان المصدر الاقرب الى عصر الموضوع وتكون اخباره اقرب الى الصحة فهو اقرب الى زمن الاحداث او يكون معاصراً لها وعلى هذا تكون روايته صحيحة </a:t>
            </a:r>
            <a:endParaRPr lang="en-US" dirty="0"/>
          </a:p>
          <a:p>
            <a:pPr lvl="0" algn="just"/>
            <a:r>
              <a:rPr lang="ar-IQ" dirty="0"/>
              <a:t>قد يرد الخبر في اكثر من كتاب ولكل منهم سند مختلف وحين تتكرر الاخبار من طرق مختلفة تكون دلاله على صحة الخبر وتوثيقه .</a:t>
            </a:r>
            <a:endParaRPr lang="en-US" dirty="0"/>
          </a:p>
          <a:p>
            <a:pPr lvl="0" algn="just"/>
            <a:r>
              <a:rPr lang="ar-IQ" dirty="0"/>
              <a:t>قد يرد في مصدر متأخر خبر عن مصدر متقدم وقد يكون المصدر الاول مذكوراً او مجهولاً وقد نجد في المتأخر اخبار فاتت المتقدم ومن المهم ان نقف على انتقال الخبر ونعرف الناقل عن المنقول عنه .</a:t>
            </a:r>
            <a:endParaRPr lang="en-US" dirty="0"/>
          </a:p>
          <a:p>
            <a:pPr lvl="0" algn="just"/>
            <a:r>
              <a:rPr lang="ar-IQ" dirty="0"/>
              <a:t>ان الرواية في المصدر الاقدم هي الأوثق والاجدر بالاعتماد ولكن قد تروي مصادر متأخرة اخبار عن مصدر متقدم مقود ويكون للمصدر المتأخر اهمية لأنه حفظ الضائع ونقل المفقود ويكون تاريخ الخبر هو تاريخ الكتاب الاول الذي فقد ويكون للمصدر الاخر فضل الحفظ والنقل .</a:t>
            </a:r>
            <a:endParaRPr lang="en-US" dirty="0"/>
          </a:p>
          <a:p>
            <a:pPr lvl="0" algn="just"/>
            <a:r>
              <a:rPr lang="ar-IQ" dirty="0"/>
              <a:t>بعد الترتيب الزمني للمصادر تدرس مادتها دراسة نقدية وقد نجد في المصادر المتأخرة اخبار اصح واكمل مما في المصدر المتقدمة او نجد في المتأخرة ما فات المتقدمين اوضاع من نسبهم .</a:t>
            </a:r>
            <a:endParaRPr lang="en-US" dirty="0"/>
          </a:p>
          <a:p>
            <a:endParaRPr lang="ar-IQ" dirty="0"/>
          </a:p>
        </p:txBody>
      </p:sp>
    </p:spTree>
    <p:extLst>
      <p:ext uri="{BB962C8B-B14F-4D97-AF65-F5344CB8AC3E}">
        <p14:creationId xmlns="" xmlns:p14="http://schemas.microsoft.com/office/powerpoint/2010/main" val="77817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6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60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6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60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60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60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76672"/>
            <a:ext cx="8229600" cy="594320"/>
          </a:xfrm>
        </p:spPr>
        <p:txBody>
          <a:bodyPr>
            <a:normAutofit/>
          </a:bodyPr>
          <a:lstStyle/>
          <a:p>
            <a:pPr algn="ctr"/>
            <a:r>
              <a:rPr lang="ar-IQ" b="1" dirty="0" smtClean="0">
                <a:solidFill>
                  <a:srgbClr val="FF0000"/>
                </a:solidFill>
              </a:rPr>
              <a:t>المصدر والمرجع</a:t>
            </a:r>
            <a:endParaRPr lang="ar-IQ" dirty="0">
              <a:solidFill>
                <a:srgbClr val="FF0000"/>
              </a:solidFill>
            </a:endParaRPr>
          </a:p>
        </p:txBody>
      </p:sp>
      <p:sp>
        <p:nvSpPr>
          <p:cNvPr id="3" name="عنصر نائب للمحتوى 2"/>
          <p:cNvSpPr>
            <a:spLocks noGrp="1"/>
          </p:cNvSpPr>
          <p:nvPr>
            <p:ph sz="quarter" idx="1"/>
          </p:nvPr>
        </p:nvSpPr>
        <p:spPr/>
        <p:txBody>
          <a:bodyPr>
            <a:normAutofit fontScale="92500" lnSpcReduction="20000"/>
          </a:bodyPr>
          <a:lstStyle/>
          <a:p>
            <a:pPr algn="just"/>
            <a:r>
              <a:rPr lang="ar-IQ" dirty="0" smtClean="0"/>
              <a:t>المصدر </a:t>
            </a:r>
            <a:r>
              <a:rPr lang="ar-IQ" dirty="0"/>
              <a:t>الكتاب الذي يحوي على اخبار ونصوص تفيد منها في ابحاثنا وغالباً ما تكون قديمة وقد تكون معاصرة ومنها نستمد المادة الخام كالنصوص الانشائية من شعر ونشر فني والمؤلفات التي انتجها الادباء ودواوين الشعراء ان كان البحث حول اديب او شاعر وكتب المعاصرين للشاعر ويدخل ايضا شروح الدواوين والروايات عنه وقد يميز بين الديوان وشرحه بأن الاول هو المصدر الأصلي والثاني هو المصدر الفرعي .</a:t>
            </a:r>
            <a:endParaRPr lang="en-US" dirty="0"/>
          </a:p>
          <a:p>
            <a:pPr algn="just"/>
            <a:r>
              <a:rPr lang="ar-IQ" dirty="0"/>
              <a:t>وهناك كتب حديثه ألّفها مؤلفون معاصرون في موضوعات قديمة وقد اصطلح على تسمية هذه الكتب ( مراجع ) تمييزا لها عن المصادر القديمة </a:t>
            </a:r>
            <a:endParaRPr lang="en-US" dirty="0"/>
          </a:p>
          <a:p>
            <a:pPr algn="just"/>
            <a:r>
              <a:rPr lang="ar-IQ" dirty="0"/>
              <a:t>لذلك لا يصح ان ننقل من المراجع الاخبار والروايات القديمة لان المرجع نقلها بدوره عن المصادر فينبغي الرجوع الى الاصل ، ونقيد من المراجع مما تذكره من مصادر ونتعلم منها طرق البحث وتفسير النصوص ونقدها ووجهات النظر والاستنباط ، فهي مفيدة نتعلم منها اشياء وتختصر لنا طرق البحث وتفتح لنا موضوعات وتنبهنا الى مواطن الضعف والزلل ولا ننسى ان فيها سلبيات ينبغي التنبه لها من ذلك سوء النقل او سوء التفسير او الميل والهوى والسهو وسوء الفهم فليس كل مرجع مرجعاً .</a:t>
            </a:r>
            <a:endParaRPr lang="en-US" dirty="0"/>
          </a:p>
          <a:p>
            <a:endParaRPr lang="ar-IQ" dirty="0"/>
          </a:p>
        </p:txBody>
      </p:sp>
    </p:spTree>
    <p:extLst>
      <p:ext uri="{BB962C8B-B14F-4D97-AF65-F5344CB8AC3E}">
        <p14:creationId xmlns="" xmlns:p14="http://schemas.microsoft.com/office/powerpoint/2010/main" val="244899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solidFill>
                  <a:srgbClr val="FF0000"/>
                </a:solidFill>
              </a:rPr>
              <a:t>دراسة المصادر </a:t>
            </a:r>
            <a:endParaRPr lang="ar-IQ" dirty="0">
              <a:solidFill>
                <a:srgbClr val="FF0000"/>
              </a:solidFill>
            </a:endParaRPr>
          </a:p>
        </p:txBody>
      </p:sp>
      <p:sp>
        <p:nvSpPr>
          <p:cNvPr id="3" name="عنصر نائب للمحتوى 2"/>
          <p:cNvSpPr>
            <a:spLocks noGrp="1"/>
          </p:cNvSpPr>
          <p:nvPr>
            <p:ph sz="quarter" idx="1"/>
          </p:nvPr>
        </p:nvSpPr>
        <p:spPr/>
        <p:txBody>
          <a:bodyPr>
            <a:normAutofit fontScale="85000" lnSpcReduction="10000"/>
          </a:bodyPr>
          <a:lstStyle/>
          <a:p>
            <a:r>
              <a:rPr lang="ar-IQ" dirty="0"/>
              <a:t>بعد ان تنجز جريدة المصادر ونرتبها وفق الترتيب الزمني لوفاة المؤلفين نبدأ بدراسة هذه المصادر وملخصها :- </a:t>
            </a:r>
            <a:endParaRPr lang="en-US" dirty="0"/>
          </a:p>
          <a:p>
            <a:r>
              <a:rPr lang="ar-IQ" dirty="0"/>
              <a:t>اذا كان للكتاب اكثر من طبعة فنختار الطبعة المحققة تحقيقا علميا ، فقد تكون كلمة التحقيق احياناً مضلله لان تجار الكتب كثيرا ما يطبعون طبعات رديئة او ناقصه ويلفقون لها بعض الشروح والمقدمات والفهارس فيظن الظان العجل انها محققة فالمراد بالتحقيق التحقيق العلمي الذي يبنى على علم وذمه .</a:t>
            </a:r>
            <a:endParaRPr lang="en-US" dirty="0"/>
          </a:p>
          <a:p>
            <a:r>
              <a:rPr lang="ar-IQ" dirty="0"/>
              <a:t>وخلاصة القول ان اعتماد الباحث على طبعة رديئة او غير محققة مع وجود الجيدة او المحققة لا يشفع له عذر ويدل على استهانه في البحث او جهل بأهمية الكتب .</a:t>
            </a:r>
            <a:endParaRPr lang="en-US" dirty="0"/>
          </a:p>
          <a:p>
            <a:r>
              <a:rPr lang="ar-IQ" dirty="0"/>
              <a:t>وقد تكون بين المصادر مصادر مخطوطة ويحسن ان يكون وعندها تدرس المخطوطة وتبين قيمتها ويشار الى رقمها ومكانها من المكتبة او دور الكتب وقد تستعين بمخطوطة مع وجود المطبوعة اذا وجدت نقصا في المطبوعة ويكون للباحث فضل التحقيق والتوثيق وزيادة العلم وليكون هذا الأب للباحث المتمرس الذي له خبره .</a:t>
            </a:r>
            <a:endParaRPr lang="en-US" dirty="0"/>
          </a:p>
          <a:p>
            <a:r>
              <a:rPr lang="ar-IQ" dirty="0"/>
              <a:t>لا تدع المصدر الى بعد ان تحيط بما له من صلة بموضوع البحث وتتعرف على مؤلفة وترجمته وعلمه ووفاته وتاريخ تأليف الكتاب وموضوعاته وفصوله وابوابه ومقدمته وفهارسه وأسلوبه ولا تعتمد تأجيل النظر فقد لا تِيسر لك الحصول عليه مره اخرى .</a:t>
            </a:r>
            <a:endParaRPr lang="en-US" dirty="0"/>
          </a:p>
          <a:p>
            <a:endParaRPr lang="ar-IQ" dirty="0"/>
          </a:p>
        </p:txBody>
      </p:sp>
    </p:spTree>
    <p:extLst>
      <p:ext uri="{BB962C8B-B14F-4D97-AF65-F5344CB8AC3E}">
        <p14:creationId xmlns="" xmlns:p14="http://schemas.microsoft.com/office/powerpoint/2010/main" val="148257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heel(1)">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heel(1)">
                                      <p:cBhvr>
                                        <p:cTn id="3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738336"/>
          </a:xfrm>
        </p:spPr>
        <p:txBody>
          <a:bodyPr>
            <a:normAutofit fontScale="90000"/>
          </a:bodyPr>
          <a:lstStyle/>
          <a:p>
            <a:pPr algn="ctr"/>
            <a:r>
              <a:rPr lang="ar-IQ" b="1" dirty="0">
                <a:solidFill>
                  <a:srgbClr val="FF0000"/>
                </a:solidFill>
              </a:rPr>
              <a:t>ان دراسة المصادر مهمة وهناك جمله ملحوظات يمكن الاستفادة </a:t>
            </a:r>
            <a:r>
              <a:rPr lang="ar-IQ" b="1" dirty="0" smtClean="0">
                <a:solidFill>
                  <a:srgbClr val="FF0000"/>
                </a:solidFill>
              </a:rPr>
              <a:t>منها</a:t>
            </a:r>
            <a:endParaRPr lang="ar-IQ" dirty="0">
              <a:solidFill>
                <a:srgbClr val="FF0000"/>
              </a:solidFill>
            </a:endParaRPr>
          </a:p>
        </p:txBody>
      </p:sp>
      <p:sp>
        <p:nvSpPr>
          <p:cNvPr id="3" name="عنصر نائب للمحتوى 2"/>
          <p:cNvSpPr>
            <a:spLocks noGrp="1"/>
          </p:cNvSpPr>
          <p:nvPr>
            <p:ph sz="quarter" idx="1"/>
          </p:nvPr>
        </p:nvSpPr>
        <p:spPr/>
        <p:txBody>
          <a:bodyPr>
            <a:normAutofit fontScale="92500" lnSpcReduction="20000"/>
          </a:bodyPr>
          <a:lstStyle/>
          <a:p>
            <a:pPr lvl="0"/>
            <a:r>
              <a:rPr lang="ar-IQ" dirty="0"/>
              <a:t>يحسن ان يكون للباحث مكتبة تحتوي الكتب الخاصة بموضوع بحثه لتوفير الوقت والجهد .</a:t>
            </a:r>
            <a:endParaRPr lang="en-US" dirty="0"/>
          </a:p>
          <a:p>
            <a:pPr lvl="0"/>
            <a:r>
              <a:rPr lang="ar-IQ" dirty="0"/>
              <a:t>احتفظ برقم الكتاب ومكان المكتبة ليسهل لك الرجوع اليه .</a:t>
            </a:r>
            <a:endParaRPr lang="en-US" dirty="0"/>
          </a:p>
          <a:p>
            <a:pPr lvl="0"/>
            <a:r>
              <a:rPr lang="ar-IQ" dirty="0"/>
              <a:t>خصص بطاقة او صفحة من دفترك المساعد لكل مصدر وسجل فيها المعلومات اسم الكتاب اسم المؤلف تاريخ وفاته اسم المحقق والناشر والمطبعة وتاريخ ومكان الطبع وعدد اجزاء الكتاب وما الى ذلك .</a:t>
            </a:r>
            <a:endParaRPr lang="en-US" dirty="0"/>
          </a:p>
          <a:p>
            <a:pPr lvl="0"/>
            <a:r>
              <a:rPr lang="ar-IQ" dirty="0"/>
              <a:t>العناية بالمراجع والنقل عنها تكون في مرحلة تاليه بعد اتمام البقيه من المصادر .</a:t>
            </a:r>
            <a:endParaRPr lang="en-US" dirty="0"/>
          </a:p>
          <a:p>
            <a:pPr lvl="0"/>
            <a:r>
              <a:rPr lang="ar-IQ" dirty="0"/>
              <a:t>يحسن ان يستفاد الباحث من دوائر المعارف العربية والأجنبية التي بذل المختصون جهودا كبيرة في اعدادها فقد تفتح ابوابا جديدة ومعلومات نافعه .</a:t>
            </a:r>
            <a:endParaRPr lang="en-US" dirty="0"/>
          </a:p>
          <a:p>
            <a:pPr lvl="0"/>
            <a:r>
              <a:rPr lang="ar-IQ" dirty="0"/>
              <a:t>ويستعين كذلك بالدراسات الحديثة والرسائل الجامعية وما في هوامشها من مصادر ومراجع .</a:t>
            </a:r>
            <a:endParaRPr lang="en-US" dirty="0"/>
          </a:p>
          <a:p>
            <a:pPr lvl="0"/>
            <a:r>
              <a:rPr lang="ar-IQ" dirty="0"/>
              <a:t>الافادة من ذوي الخبرة والباحثين المختصين بالعصر عن طريق المقابلة والمحادثة والمراسلة .</a:t>
            </a:r>
            <a:endParaRPr lang="en-US" dirty="0"/>
          </a:p>
          <a:p>
            <a:pPr lvl="0"/>
            <a:r>
              <a:rPr lang="ar-IQ" dirty="0"/>
              <a:t>ان يكون على صلة بفهارس المكتبات وما يجد فيه من جديد .</a:t>
            </a:r>
            <a:endParaRPr lang="en-US" dirty="0"/>
          </a:p>
          <a:p>
            <a:endParaRPr lang="ar-IQ" dirty="0"/>
          </a:p>
        </p:txBody>
      </p:sp>
    </p:spTree>
    <p:extLst>
      <p:ext uri="{BB962C8B-B14F-4D97-AF65-F5344CB8AC3E}">
        <p14:creationId xmlns="" xmlns:p14="http://schemas.microsoft.com/office/powerpoint/2010/main" val="46302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arn(inVertical)">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arn(inVertical)">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barn(inVertical)">
                                      <p:cBhvr>
                                        <p:cTn id="4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جمع المعلومات </a:t>
            </a:r>
            <a:endParaRPr lang="ar-IQ" dirty="0"/>
          </a:p>
        </p:txBody>
      </p:sp>
      <p:sp>
        <p:nvSpPr>
          <p:cNvPr id="3" name="عنصر نائب للمحتوى 2"/>
          <p:cNvSpPr>
            <a:spLocks noGrp="1"/>
          </p:cNvSpPr>
          <p:nvPr>
            <p:ph sz="quarter" idx="1"/>
          </p:nvPr>
        </p:nvSpPr>
        <p:spPr>
          <a:xfrm>
            <a:off x="457200" y="1219200"/>
            <a:ext cx="8229600" cy="5162128"/>
          </a:xfrm>
        </p:spPr>
        <p:txBody>
          <a:bodyPr>
            <a:normAutofit fontScale="47500" lnSpcReduction="20000"/>
          </a:bodyPr>
          <a:lstStyle/>
          <a:p>
            <a:r>
              <a:rPr lang="ar-IQ" sz="3400" dirty="0"/>
              <a:t>هناك طريقتان لنقل المعلومات:- طريقة الاوراق وطريقة الجذاذات . والطريقة الاولى هي طريقة (</a:t>
            </a:r>
            <a:r>
              <a:rPr lang="ar-IQ" sz="3400" dirty="0" err="1"/>
              <a:t>الدوسيه</a:t>
            </a:r>
            <a:r>
              <a:rPr lang="ar-IQ" sz="3400" dirty="0"/>
              <a:t>) الملف المقسم وهي الاوراق التي يمكن تحريكها وحفظها في ملف معد لهذا الغرض فيكتب على وجه واحد من الورقة يترك في اعلى الصفحة مسافة يسجل فيها اسم المصدر الذي ينقل عنه ورقم الصفحة واسم المؤلف ووفاته وتاريخ الطبع في الناحية اليسرى , اما الطريقة الثانية وهي الاسهل طريقة ( الجذاذات ) وهي الاسهل في تحريك الاوراق وحفضها وترتيبها .</a:t>
            </a:r>
            <a:endParaRPr lang="en-US" sz="3400" dirty="0"/>
          </a:p>
          <a:p>
            <a:r>
              <a:rPr lang="ar-IQ" sz="3400" dirty="0"/>
              <a:t>طريقة التدوين والاقتباس :</a:t>
            </a:r>
            <a:endParaRPr lang="en-US" sz="3400" dirty="0"/>
          </a:p>
          <a:p>
            <a:r>
              <a:rPr lang="ar-IQ" sz="3400" dirty="0"/>
              <a:t>تبدأ بأقدم المصادر فتنقل منه المعلومات المتعلقة بالبحث وفق الخطة التي اعدت تكتب اسم المؤلف والكتاب بصورة مختصرة مثلا كتاب البيان والتبين للجاحظ تكتب في الزاوية العليا اليسرى ( الجاحظ – بيان 1/120) وهكذا عند قراءة المصدر استعن بالفهارس ولا تكتب بالجذاذة اكثر من خبر واذا كان الخبر طويلاً فاجعله في جذاذتين مثلا ( جرير - ) ثم ( جرير ) وليكن النقل دقيق وواضح وحجم الجذاذات واضح اذا كان الخبر في صفحتين يذكر الرقمين 25/26 , وهكذا يحسن العناية بعلامات الترقيم وبعد انتهاؤك من جمع المادة في المصدر الاول تنتقل للمصدر الذي بعده وتعمل ما عملته .</a:t>
            </a:r>
            <a:endParaRPr lang="en-US" sz="3400" dirty="0"/>
          </a:p>
          <a:p>
            <a:r>
              <a:rPr lang="ar-IQ" sz="3400" b="1" dirty="0"/>
              <a:t>توزيع المادة ( التفريق ) :</a:t>
            </a:r>
            <a:endParaRPr lang="en-US" sz="3400" dirty="0"/>
          </a:p>
          <a:p>
            <a:r>
              <a:rPr lang="ar-IQ" sz="3400" dirty="0"/>
              <a:t>بعد الانتهاء من جمع المادة في جذاذات نبدأ عندئذ بفرز هذه الجذاذات وتوزيعها حسب ابواب الخطة وفصولها فاذا كانت ابواب البحث اربعة تقسم الجذاذات وفقها اربع مجموعات ويكتب على كل مجموعة اسم الباب وبمقابلة المادة المجموعة المصنفة وعرضها على الخطة سيجد الحاجة الى تعديل الخطة او تحويلها او تغيير بعض فصولها او اضافة فصل وعندئذ يمكن تعديل الخطة بصورة رسمية قبل البدء بالكتابة وقد يحدث التعديل اثناء الكتابة فطبيعة المادة المجموعة هي التي تحدد مسار الخطة .</a:t>
            </a:r>
            <a:endParaRPr lang="en-US" sz="3400" dirty="0"/>
          </a:p>
          <a:p>
            <a:r>
              <a:rPr lang="ar-IQ" sz="3400" b="1" dirty="0"/>
              <a:t>كتابة البحث ( مسودة ) :</a:t>
            </a:r>
            <a:endParaRPr lang="en-US" sz="3400" dirty="0"/>
          </a:p>
          <a:p>
            <a:r>
              <a:rPr lang="ar-IQ" sz="3400" dirty="0"/>
              <a:t>ان جمع المادة امر ميسور يستطيع اي شخص ان يقوم به ولكن الاستفادة من هذه المادة وكتابة البحث المطلوب يتطلب مهارات خاصة وموهبة وذكاء ووضعها في مكانها المناسب وهي مرحلة الترتيب والصياغة وليس شرطاً ان يدرج الباحث كل مادة جمعها اذ يقلل هذا من قيمة البحث . يأخذ الباحث الجذاذات ويقرأ قراءة متأنية كل ما فيها ثم يكتب مراعياً الترتيب الزمني واذا كانت لها علاقة بالزمن من يتناول النصوص ويقارن بينها ويربط بين الافكار ويبدي رأيه . </a:t>
            </a:r>
            <a:endParaRPr lang="en-US" sz="3400" dirty="0"/>
          </a:p>
          <a:p>
            <a:r>
              <a:rPr lang="ar-IQ" sz="3400" dirty="0"/>
              <a:t>وقد يجد الباحث ضرورة في مقدمة قصيرة يمهد فيها للفصل يبين فيها </a:t>
            </a:r>
            <a:r>
              <a:rPr lang="ar-IQ" sz="3400" dirty="0" smtClean="0"/>
              <a:t>منهجه </a:t>
            </a:r>
            <a:r>
              <a:rPr lang="ar-IQ" sz="3400" dirty="0"/>
              <a:t>وان يجعل لكل باب خاتمة يوجز فيها النتائج التي توصل لها ... ويمضي في الكتابة </a:t>
            </a:r>
            <a:r>
              <a:rPr lang="ar-IQ" sz="3400" dirty="0" smtClean="0"/>
              <a:t>ولا يخرج </a:t>
            </a:r>
            <a:r>
              <a:rPr lang="ar-IQ" sz="3400" dirty="0"/>
              <a:t>للاستطراد لأنه يذهب بوحدة الموضوع ويغير مسار البحث وتفككه .</a:t>
            </a:r>
            <a:endParaRPr lang="en-US" sz="3400" dirty="0"/>
          </a:p>
          <a:p>
            <a:endParaRPr lang="ar-IQ" dirty="0"/>
          </a:p>
        </p:txBody>
      </p:sp>
    </p:spTree>
    <p:extLst>
      <p:ext uri="{BB962C8B-B14F-4D97-AF65-F5344CB8AC3E}">
        <p14:creationId xmlns="" xmlns:p14="http://schemas.microsoft.com/office/powerpoint/2010/main" val="238162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7" dur="500"/>
                                        <p:tgtEl>
                                          <p:spTgt spid="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p:cTn id="6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صل">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135</TotalTime>
  <Words>1106</Words>
  <Application>Microsoft Office PowerPoint</Application>
  <PresentationFormat>On-screen Show (4:3)</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أصل</vt:lpstr>
      <vt:lpstr>محاضرة: منهج البحث  دراسة المصادر وأولويات كتابة المسودة والهوامش:الجزء 1  الدراسات العليا ماجستير / أدب جامعة ديالى  كلية التربية للعلوم الانسانية / / قسم اللغة العربية </vt:lpstr>
      <vt:lpstr>المصادر</vt:lpstr>
      <vt:lpstr>المصدر والمرجع</vt:lpstr>
      <vt:lpstr>دراسة المصادر </vt:lpstr>
      <vt:lpstr>ان دراسة المصادر مهمة وهناك جمله ملحوظات يمكن الاستفادة منها</vt:lpstr>
      <vt:lpstr>جمع المعلومات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محاضره منهج البحث وتحقيق النصوص الدراسات العليا ماجستير / آداب</dc:title>
  <dc:creator>SMART</dc:creator>
  <cp:lastModifiedBy>DELL</cp:lastModifiedBy>
  <cp:revision>12</cp:revision>
  <dcterms:created xsi:type="dcterms:W3CDTF">2019-11-16T08:56:45Z</dcterms:created>
  <dcterms:modified xsi:type="dcterms:W3CDTF">2025-04-13T08:14:26Z</dcterms:modified>
</cp:coreProperties>
</file>