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2" r:id="rId3"/>
    <p:sldId id="263" r:id="rId4"/>
    <p:sldId id="264" r:id="rId5"/>
    <p:sldId id="265" r:id="rId6"/>
    <p:sldId id="266" r:id="rId7"/>
    <p:sldId id="267" r:id="rId8"/>
    <p:sldId id="268"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400800" y="6355080"/>
            <a:ext cx="2286000" cy="365760"/>
          </a:xfrm>
        </p:spPr>
        <p:txBody>
          <a:bodyPr/>
          <a:lstStyle>
            <a:lvl1pPr>
              <a:defRPr sz="1400"/>
            </a:lvl1pPr>
          </a:lstStyle>
          <a:p>
            <a:fld id="{D393F56F-FE1B-4AF5-827C-1F554CCCDBF4}" type="datetimeFigureOut">
              <a:rPr lang="ar-IQ" smtClean="0"/>
              <a:pPr/>
              <a:t>15/10/1446</a:t>
            </a:fld>
            <a:endParaRPr lang="ar-IQ"/>
          </a:p>
        </p:txBody>
      </p:sp>
      <p:sp>
        <p:nvSpPr>
          <p:cNvPr id="17" name="عنصر نائب للتذييل 16"/>
          <p:cNvSpPr>
            <a:spLocks noGrp="1"/>
          </p:cNvSpPr>
          <p:nvPr>
            <p:ph type="ftr" sz="quarter" idx="11"/>
          </p:nvPr>
        </p:nvSpPr>
        <p:spPr>
          <a:xfrm>
            <a:off x="2898648" y="6355080"/>
            <a:ext cx="3474720" cy="365760"/>
          </a:xfrm>
        </p:spPr>
        <p:txBody>
          <a:bodyPr/>
          <a:lstStyle/>
          <a:p>
            <a:endParaRPr lang="ar-IQ"/>
          </a:p>
        </p:txBody>
      </p:sp>
      <p:sp>
        <p:nvSpPr>
          <p:cNvPr id="29" name="عنصر نائب لرقم الشريحة 28"/>
          <p:cNvSpPr>
            <a:spLocks noGrp="1"/>
          </p:cNvSpPr>
          <p:nvPr>
            <p:ph type="sldNum" sz="quarter" idx="12"/>
          </p:nvPr>
        </p:nvSpPr>
        <p:spPr>
          <a:xfrm>
            <a:off x="1216152" y="6355080"/>
            <a:ext cx="1219200" cy="365760"/>
          </a:xfrm>
        </p:spPr>
        <p:txBody>
          <a:bodyPr/>
          <a:lstStyle/>
          <a:p>
            <a:fld id="{C2AC0229-763B-4A1A-9045-17406DB34019}" type="slidenum">
              <a:rPr lang="ar-IQ" smtClean="0"/>
              <a:pPr/>
              <a:t>‹#›</a:t>
            </a:fld>
            <a:endParaRPr lang="ar-IQ"/>
          </a:p>
        </p:txBody>
      </p:sp>
      <p:sp>
        <p:nvSpPr>
          <p:cNvPr id="21" name="مستطيل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مستطيل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مستطيل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AC0229-763B-4A1A-9045-17406DB3401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AC0229-763B-4A1A-9045-17406DB34019}" type="slidenum">
              <a:rPr lang="ar-IQ" smtClean="0"/>
              <a:pPr/>
              <a:t>‹#›</a:t>
            </a:fld>
            <a:endParaRPr lang="ar-IQ"/>
          </a:p>
        </p:txBody>
      </p:sp>
      <p:sp>
        <p:nvSpPr>
          <p:cNvPr id="7" name="رابط مستقيم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مثلث متساوي الساقين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رابط مستقيم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AC0229-763B-4A1A-9045-17406DB34019}" type="slidenum">
              <a:rPr lang="ar-IQ" smtClean="0"/>
              <a:pPr/>
              <a:t>‹#›</a:t>
            </a:fld>
            <a:endParaRPr lang="ar-IQ"/>
          </a:p>
        </p:txBody>
      </p:sp>
      <p:sp>
        <p:nvSpPr>
          <p:cNvPr id="8" name="عنصر نائب للمحتوى 7"/>
          <p:cNvSpPr>
            <a:spLocks noGrp="1"/>
          </p:cNvSpPr>
          <p:nvPr>
            <p:ph sz="quarter" idx="1"/>
          </p:nvPr>
        </p:nvSpPr>
        <p:spPr>
          <a:xfrm>
            <a:off x="457200" y="1219200"/>
            <a:ext cx="8229600"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6400800" y="6355080"/>
            <a:ext cx="2286000" cy="365760"/>
          </a:xfrm>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a:xfrm>
            <a:off x="2898648" y="6355080"/>
            <a:ext cx="3474720" cy="365760"/>
          </a:xfrm>
        </p:spPr>
        <p:txBody>
          <a:bodyPr/>
          <a:lstStyle/>
          <a:p>
            <a:endParaRPr lang="ar-IQ"/>
          </a:p>
        </p:txBody>
      </p:sp>
      <p:sp>
        <p:nvSpPr>
          <p:cNvPr id="6" name="عنصر نائب لرقم الشريحة 5"/>
          <p:cNvSpPr>
            <a:spLocks noGrp="1"/>
          </p:cNvSpPr>
          <p:nvPr>
            <p:ph type="sldNum" sz="quarter" idx="12"/>
          </p:nvPr>
        </p:nvSpPr>
        <p:spPr>
          <a:xfrm>
            <a:off x="1069848" y="6355080"/>
            <a:ext cx="1520952" cy="365760"/>
          </a:xfrm>
        </p:spPr>
        <p:txBody>
          <a:bodyPr/>
          <a:lstStyle/>
          <a:p>
            <a:fld id="{C2AC0229-763B-4A1A-9045-17406DB34019}" type="slidenum">
              <a:rPr lang="ar-IQ" smtClean="0"/>
              <a:pPr/>
              <a:t>‹#›</a:t>
            </a:fld>
            <a:endParaRPr lang="ar-IQ"/>
          </a:p>
        </p:txBody>
      </p:sp>
      <p:sp>
        <p:nvSpPr>
          <p:cNvPr id="7" name="مستطيل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AC0229-763B-4A1A-9045-17406DB34019}" type="slidenum">
              <a:rPr lang="ar-IQ" smtClean="0"/>
              <a:pPr/>
              <a:t>‹#›</a:t>
            </a:fld>
            <a:endParaRPr lang="ar-IQ"/>
          </a:p>
        </p:txBody>
      </p:sp>
      <p:sp>
        <p:nvSpPr>
          <p:cNvPr id="9" name="عنصر نائب للمحتوى 8"/>
          <p:cNvSpPr>
            <a:spLocks noGrp="1"/>
          </p:cNvSpPr>
          <p:nvPr>
            <p:ph sz="quarter" idx="1"/>
          </p:nvPr>
        </p:nvSpPr>
        <p:spPr>
          <a:xfrm>
            <a:off x="457200" y="1219200"/>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632198" y="1216152"/>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2AC0229-763B-4A1A-9045-17406DB34019}" type="slidenum">
              <a:rPr lang="ar-IQ" smtClean="0"/>
              <a:pPr/>
              <a:t>‹#›</a:t>
            </a:fld>
            <a:endParaRPr lang="ar-IQ"/>
          </a:p>
        </p:txBody>
      </p:sp>
      <p:sp>
        <p:nvSpPr>
          <p:cNvPr id="11" name="عنصر نائب للمحتوى 10"/>
          <p:cNvSpPr>
            <a:spLocks noGrp="1"/>
          </p:cNvSpPr>
          <p:nvPr>
            <p:ph sz="quarter" idx="2"/>
          </p:nvPr>
        </p:nvSpPr>
        <p:spPr>
          <a:xfrm>
            <a:off x="457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648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2AC0229-763B-4A1A-9045-17406DB34019}" type="slidenum">
              <a:rPr lang="ar-IQ" smtClean="0"/>
              <a:pPr/>
              <a:t>‹#›</a:t>
            </a:fld>
            <a:endParaRPr lang="ar-IQ"/>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2AC0229-763B-4A1A-9045-17406DB34019}" type="slidenum">
              <a:rPr lang="ar-IQ" smtClean="0"/>
              <a:pPr/>
              <a:t>‹#›</a:t>
            </a:fld>
            <a:endParaRPr lang="ar-IQ"/>
          </a:p>
        </p:txBody>
      </p:sp>
      <p:sp>
        <p:nvSpPr>
          <p:cNvPr id="5" name="رابط مستقيم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AC0229-763B-4A1A-9045-17406DB34019}" type="slidenum">
              <a:rPr lang="ar-IQ" smtClean="0"/>
              <a:pPr/>
              <a:t>‹#›</a:t>
            </a:fld>
            <a:endParaRPr lang="ar-IQ"/>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رابط مستقيم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محتوى 11"/>
          <p:cNvSpPr>
            <a:spLocks noGrp="1"/>
          </p:cNvSpPr>
          <p:nvPr>
            <p:ph sz="quarter" idx="1"/>
          </p:nvPr>
        </p:nvSpPr>
        <p:spPr>
          <a:xfrm>
            <a:off x="304800" y="304800"/>
            <a:ext cx="5715000" cy="5715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AC0229-763B-4A1A-9045-17406DB34019}" type="slidenum">
              <a:rPr lang="ar-IQ" smtClean="0"/>
              <a:pPr/>
              <a:t>‹#›</a:t>
            </a:fld>
            <a:endParaRPr lang="ar-IQ"/>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152400"/>
            <a:ext cx="8229600" cy="990600"/>
          </a:xfrm>
          <a:prstGeom prst="rect">
            <a:avLst/>
          </a:prstGeom>
        </p:spPr>
        <p:txBody>
          <a:bodyPr vert="horz"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393F56F-FE1B-4AF5-827C-1F554CCCDBF4}" type="datetimeFigureOut">
              <a:rPr lang="ar-IQ" smtClean="0"/>
              <a:pPr/>
              <a:t>15/10/1446</a:t>
            </a:fld>
            <a:endParaRPr lang="ar-IQ"/>
          </a:p>
        </p:txBody>
      </p:sp>
      <p:sp>
        <p:nvSpPr>
          <p:cNvPr id="3" name="عنصر نائب للتذييل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ar-IQ"/>
          </a:p>
        </p:txBody>
      </p:sp>
      <p:sp>
        <p:nvSpPr>
          <p:cNvPr id="23" name="عنصر نائب لرقم الشريحة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2AC0229-763B-4A1A-9045-17406DB34019}" type="slidenum">
              <a:rPr lang="ar-IQ" smtClean="0"/>
              <a:pPr/>
              <a:t>‹#›</a:t>
            </a:fld>
            <a:endParaRPr lang="ar-IQ"/>
          </a:p>
        </p:txBody>
      </p:sp>
      <p:sp>
        <p:nvSpPr>
          <p:cNvPr id="28" name="رابط مستقيم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رابط مستقيم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مثلث متساوي الساقين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200" kern="120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r" rtl="1"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r" rtl="1"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r" rtl="1"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r" rtl="1"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r" rtl="1"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r" rtl="1"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r" rtl="1"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r" rtl="1"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548680"/>
            <a:ext cx="7772400" cy="2952328"/>
          </a:xfrm>
        </p:spPr>
        <p:txBody>
          <a:bodyPr>
            <a:noAutofit/>
          </a:bodyPr>
          <a:lstStyle/>
          <a:p>
            <a:pPr algn="ctr"/>
            <a:r>
              <a:rPr lang="ar-IQ" sz="2800" b="1" dirty="0"/>
              <a:t>محاضرة</a:t>
            </a:r>
            <a:r>
              <a:rPr lang="en-US" sz="2800" dirty="0"/>
              <a:t/>
            </a:r>
            <a:br>
              <a:rPr lang="en-US" sz="2800" dirty="0"/>
            </a:br>
            <a:r>
              <a:rPr lang="ar-IQ" sz="2800" b="1" dirty="0"/>
              <a:t>منهج البحث </a:t>
            </a:r>
            <a:r>
              <a:rPr lang="en-US" sz="2800" dirty="0"/>
              <a:t/>
            </a:r>
            <a:br>
              <a:rPr lang="en-US" sz="2800" dirty="0"/>
            </a:br>
            <a:r>
              <a:rPr lang="ar-IQ" sz="2800" b="1" dirty="0"/>
              <a:t>دراسة المصادر </a:t>
            </a:r>
            <a:r>
              <a:rPr lang="ar-IQ" sz="2800" b="1" dirty="0" smtClean="0"/>
              <a:t>وأولويات كتابة </a:t>
            </a:r>
            <a:r>
              <a:rPr lang="ar-IQ" sz="2800" b="1" dirty="0"/>
              <a:t>المسودة </a:t>
            </a:r>
            <a:r>
              <a:rPr lang="ar-IQ" sz="2800" b="1" dirty="0" smtClean="0"/>
              <a:t>والهوامش</a:t>
            </a:r>
            <a:r>
              <a:rPr lang="en-US" sz="2800" b="1" dirty="0" smtClean="0"/>
              <a:t> : </a:t>
            </a:r>
            <a:r>
              <a:rPr lang="ar-IQ" sz="2800" b="1" dirty="0" smtClean="0"/>
              <a:t>الجزء 2</a:t>
            </a:r>
            <a:r>
              <a:rPr lang="en-US" sz="2800" dirty="0"/>
              <a:t/>
            </a:r>
            <a:br>
              <a:rPr lang="en-US" sz="2800" dirty="0"/>
            </a:br>
            <a:r>
              <a:rPr lang="ar-IQ" sz="2800" b="1" dirty="0"/>
              <a:t>الدراسات </a:t>
            </a:r>
            <a:r>
              <a:rPr lang="ar-IQ" sz="2800" b="1" dirty="0" smtClean="0"/>
              <a:t>العليا</a:t>
            </a:r>
            <a:r>
              <a:rPr lang="ar-IQ" sz="2800" dirty="0" smtClean="0"/>
              <a:t>/ </a:t>
            </a:r>
            <a:r>
              <a:rPr lang="ar-IQ" sz="2800" b="1" dirty="0" smtClean="0"/>
              <a:t>ماجستير </a:t>
            </a:r>
            <a:r>
              <a:rPr lang="ar-IQ" sz="2800" b="1" dirty="0"/>
              <a:t>/ </a:t>
            </a:r>
            <a:r>
              <a:rPr lang="ar-IQ" sz="2800" b="1" dirty="0" smtClean="0"/>
              <a:t>أدب</a:t>
            </a:r>
            <a:br>
              <a:rPr lang="ar-IQ" sz="2800" b="1" dirty="0" smtClean="0"/>
            </a:br>
            <a:r>
              <a:rPr lang="ar-IQ" sz="2800" b="1" dirty="0" smtClean="0"/>
              <a:t>جامعة ديالى /كلية التربية للعلوم الانسانية / قسم الغة العربية </a:t>
            </a:r>
            <a:endParaRPr lang="en-US" sz="2800" dirty="0"/>
          </a:p>
        </p:txBody>
      </p:sp>
      <p:sp>
        <p:nvSpPr>
          <p:cNvPr id="3" name="عنوان فرعي 2"/>
          <p:cNvSpPr>
            <a:spLocks noGrp="1"/>
          </p:cNvSpPr>
          <p:nvPr>
            <p:ph type="subTitle" idx="1"/>
          </p:nvPr>
        </p:nvSpPr>
        <p:spPr>
          <a:xfrm>
            <a:off x="1449377" y="3933056"/>
            <a:ext cx="6336704" cy="864096"/>
          </a:xfrm>
        </p:spPr>
        <p:txBody>
          <a:bodyPr>
            <a:noAutofit/>
          </a:bodyPr>
          <a:lstStyle/>
          <a:p>
            <a:r>
              <a:rPr lang="ar-IQ" sz="4400" b="1" dirty="0" err="1">
                <a:effectLst>
                  <a:outerShdw blurRad="38100" dist="38100" dir="2700000" algn="tl">
                    <a:srgbClr val="000000">
                      <a:alpha val="43137"/>
                    </a:srgbClr>
                  </a:outerShdw>
                </a:effectLst>
              </a:rPr>
              <a:t>أ.م.د</a:t>
            </a:r>
            <a:r>
              <a:rPr lang="ar-IQ" sz="4400" b="1" dirty="0">
                <a:effectLst>
                  <a:outerShdw blurRad="38100" dist="38100" dir="2700000" algn="tl">
                    <a:srgbClr val="000000">
                      <a:alpha val="43137"/>
                    </a:srgbClr>
                  </a:outerShdw>
                </a:effectLst>
              </a:rPr>
              <a:t>. لؤي </a:t>
            </a:r>
            <a:r>
              <a:rPr lang="ar-IQ" sz="4400" b="1" dirty="0" err="1">
                <a:effectLst>
                  <a:outerShdw blurRad="38100" dist="38100" dir="2700000" algn="tl">
                    <a:srgbClr val="000000">
                      <a:alpha val="43137"/>
                    </a:srgbClr>
                  </a:outerShdw>
                </a:effectLst>
              </a:rPr>
              <a:t>صيهود</a:t>
            </a:r>
            <a:r>
              <a:rPr lang="ar-IQ" sz="4400" b="1" dirty="0">
                <a:effectLst>
                  <a:outerShdw blurRad="38100" dist="38100" dir="2700000" algn="tl">
                    <a:srgbClr val="000000">
                      <a:alpha val="43137"/>
                    </a:srgbClr>
                  </a:outerShdw>
                </a:effectLst>
              </a:rPr>
              <a:t> فواز </a:t>
            </a:r>
            <a:r>
              <a:rPr lang="ar-IQ" sz="4400" b="1" dirty="0" smtClean="0">
                <a:effectLst>
                  <a:outerShdw blurRad="38100" dist="38100" dir="2700000" algn="tl">
                    <a:srgbClr val="000000">
                      <a:alpha val="43137"/>
                    </a:srgbClr>
                  </a:outerShdw>
                </a:effectLst>
              </a:rPr>
              <a:t>التميمي</a:t>
            </a:r>
            <a:endParaRPr lang="en-US" sz="4400" dirty="0">
              <a:effectLst>
                <a:outerShdw blurRad="38100" dist="38100" dir="2700000" algn="tl">
                  <a:srgbClr val="000000">
                    <a:alpha val="43137"/>
                  </a:srgbClr>
                </a:outerShdw>
              </a:effectLst>
            </a:endParaRPr>
          </a:p>
        </p:txBody>
      </p:sp>
      <p:sp>
        <p:nvSpPr>
          <p:cNvPr id="4" name="عنوان فرعي 2"/>
          <p:cNvSpPr txBox="1">
            <a:spLocks/>
          </p:cNvSpPr>
          <p:nvPr/>
        </p:nvSpPr>
        <p:spPr>
          <a:xfrm>
            <a:off x="1619672" y="5013176"/>
            <a:ext cx="6336704" cy="864096"/>
          </a:xfrm>
          <a:prstGeom prst="rect">
            <a:avLst/>
          </a:prstGeom>
        </p:spPr>
        <p:txBody>
          <a:bodyPr vert="horz">
            <a:noAutofit/>
          </a:bodyPr>
          <a:lstStyle>
            <a:lvl1pPr marL="0" indent="0" algn="r" rtl="1"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1"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1"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1"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1"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1"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1"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1"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1"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algn="ctr"/>
            <a:r>
              <a:rPr lang="ar-IQ" sz="4400" b="1" dirty="0" smtClean="0">
                <a:effectLst>
                  <a:outerShdw blurRad="38100" dist="38100" dir="2700000" algn="tl">
                    <a:srgbClr val="000000">
                      <a:alpha val="43137"/>
                    </a:srgbClr>
                  </a:outerShdw>
                </a:effectLst>
              </a:rPr>
              <a:t>2019 - 2020</a:t>
            </a:r>
            <a:endParaRPr lang="en-US" sz="4400"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82607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شكل </a:t>
            </a:r>
            <a:r>
              <a:rPr lang="ar-IQ" b="1" dirty="0" smtClean="0"/>
              <a:t>البحث</a:t>
            </a:r>
            <a:endParaRPr lang="en-US" dirty="0"/>
          </a:p>
        </p:txBody>
      </p:sp>
      <p:sp>
        <p:nvSpPr>
          <p:cNvPr id="3" name="عنصر نائب للمحتوى 2"/>
          <p:cNvSpPr>
            <a:spLocks noGrp="1"/>
          </p:cNvSpPr>
          <p:nvPr>
            <p:ph sz="quarter" idx="1"/>
          </p:nvPr>
        </p:nvSpPr>
        <p:spPr/>
        <p:txBody>
          <a:bodyPr>
            <a:normAutofit fontScale="70000" lnSpcReduction="20000"/>
          </a:bodyPr>
          <a:lstStyle/>
          <a:p>
            <a:r>
              <a:rPr lang="ar-IQ" dirty="0"/>
              <a:t>يحسن ان تكون الكتابة على ورق مسطر , يترك حاشية كبيرة على الجانب الايمن , ويكتب على وجه واحد من الورقة ويترك مسافة كافية في اسفل الصفحة لذكر الحواشي , ولابد ان يكون الخط واضحاً , ويترك مسافة بين الكلمة والاخرى , ويكتب على سطر ويترك السطر الذي يليه , وان ترك الفراغات والمسافات هنا امر محمود في الورق غير مطلوب , فقد تحتاج لكتابة سطر بين السطرين او كلمة بين الكلمات , واشارة هنا واضافة هناك , يحسن ان تكون الكتابة في دفتر على شكل ملف على ورق مسطر منفرد , كل ورقة حرة يمكن نقلها من مكانها تقديماً وتأخيراً , او اضافة اوراق اليها , ويحسن ان يبدأ كل فقرة او فكرة جديدة بورقة جديدة .</a:t>
            </a:r>
            <a:endParaRPr lang="en-US" dirty="0"/>
          </a:p>
          <a:p>
            <a:r>
              <a:rPr lang="ar-IQ" dirty="0"/>
              <a:t> </a:t>
            </a:r>
            <a:endParaRPr lang="en-US" dirty="0"/>
          </a:p>
          <a:p>
            <a:r>
              <a:rPr lang="ar-IQ" b="1" dirty="0"/>
              <a:t>النصوص والاشارة الى المصدر :</a:t>
            </a:r>
            <a:endParaRPr lang="en-US" dirty="0"/>
          </a:p>
          <a:p>
            <a:r>
              <a:rPr lang="ar-IQ" dirty="0"/>
              <a:t>عند نقل نص من مصدر تضعه بين علامتي التنصيص , وهي اربعة اقواس صغيرة (( )) تكون مرتفعة قليلاً عن السطر , وعند انتهاء النص تضع رقماً بين قوسين مرتفعاً عن السطر , وعند انتهاء النص تضع مثله في الهامش , وتشير الى المصدر مختصراً , تذكر اسم المصدر ثم اسم المؤلف والجزء والصفحة , وكان تقول : الطبري 5/60 , اي ان الخبر مأخوذ من تاريخ الطبري والجزء الخامس والصفحة 60 0 ومن الباحثين من يذكر الطبعة ومكان الطبع وزمانه لأول مرة من ورود اسم المصدر . ومنهم من يضع اسم المؤلف والكتاب ورقم الجزء والصفحة , بعد النص المنقول مباشرة , وعلى اسطر نفسه في المتن وليس في الهامش , وهذه الطريقة قد تحسن عند كتابة المسودة او في الابحاث الصغيرة , ولكن الطريقة الاوضح والافضل ان يشار الى المصدر في الهامش .</a:t>
            </a:r>
            <a:endParaRPr lang="en-US" dirty="0"/>
          </a:p>
          <a:p>
            <a:r>
              <a:rPr lang="ar-IQ" dirty="0"/>
              <a:t>واذا كان للمؤلف اكثر من كتاب , فلا تذكر اسم الكتاب المهم في بحثك مع اسم المؤلف في كل مرة , بل تكتفي بالمؤلف . </a:t>
            </a:r>
            <a:endParaRPr lang="en-US" dirty="0"/>
          </a:p>
          <a:p>
            <a:endParaRPr lang="ar-IQ" dirty="0"/>
          </a:p>
        </p:txBody>
      </p:sp>
    </p:spTree>
    <p:extLst>
      <p:ext uri="{BB962C8B-B14F-4D97-AF65-F5344CB8AC3E}">
        <p14:creationId xmlns="" xmlns:p14="http://schemas.microsoft.com/office/powerpoint/2010/main" val="2856879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b="1" dirty="0"/>
              <a:t>وهناك جملة ملاحظات حول الاشارة في الهامش من ذلك </a:t>
            </a:r>
            <a:r>
              <a:rPr lang="ar-IQ" b="1" dirty="0" smtClean="0"/>
              <a:t>:</a:t>
            </a:r>
            <a:endParaRPr lang="ar-IQ" dirty="0"/>
          </a:p>
        </p:txBody>
      </p:sp>
      <p:sp>
        <p:nvSpPr>
          <p:cNvPr id="3" name="عنصر نائب للمحتوى 2"/>
          <p:cNvSpPr>
            <a:spLocks noGrp="1"/>
          </p:cNvSpPr>
          <p:nvPr>
            <p:ph sz="quarter" idx="1"/>
          </p:nvPr>
        </p:nvSpPr>
        <p:spPr/>
        <p:txBody>
          <a:bodyPr>
            <a:normAutofit fontScale="70000" lnSpcReduction="20000"/>
          </a:bodyPr>
          <a:lstStyle/>
          <a:p>
            <a:pPr lvl="0"/>
            <a:r>
              <a:rPr lang="ar-IQ" dirty="0"/>
              <a:t>ان اشترك مؤلف واحد او ثلاثة في تأليف كتاب , ينبغي ان يذكر اسمائهم جميعاً وليكتفي بواحد منهم , وقد يكون هذا الذي ذكرته احد المسلطين – لم يكن له جهد في الكتاب , اما اذا كثرت اسماء المشتركين فيكتفي بذكر اشهرهم في مجال التأليف وتشار للباقين بقولك : (فلان واخرون) .</a:t>
            </a:r>
            <a:endParaRPr lang="en-US" dirty="0"/>
          </a:p>
          <a:p>
            <a:pPr lvl="0"/>
            <a:r>
              <a:rPr lang="ar-IQ" dirty="0"/>
              <a:t>اذا ذكر اسم المؤلف في صلب البحث , فلا داعي لتكراره في الهامش ويكتفي بذكر اسم المصدر فقط كأن تقول ذكر الجاحظ ... وتشير الى الكتاب في الهامش دون تكرار اسم المؤلف تقول الحيوان 2/30 , واذا ذكرت اسم الكتاب والمؤلف في صلب البحث فيكتفي بذكر الصفحة في الهامش دون تكرار اسم الكتاب والمؤلف , فاذا قلت ويرى الجاحظ في كتابه الحيوان ... تذكر في الهامش الاتي : 2/54 , فقط</a:t>
            </a:r>
            <a:endParaRPr lang="en-US" dirty="0"/>
          </a:p>
          <a:p>
            <a:pPr lvl="0"/>
            <a:r>
              <a:rPr lang="ar-IQ" dirty="0"/>
              <a:t>اذا كان الاقتباس من كتاب مترجم ورجعت الى الترجمة دون الاصل فتشير الى الكتاب الاصلي وتذكر رقم الصفحة ,ثم تقول : ترجمة فلان ص كذا . وكذلك اذا نقلت خبراً عن كتاب لم تطلع عليه بسبب تعذر وجوده ونقلته عن كتاب اخر , تذكر الخبر من الكتاب الاول ورقم الصفحة , ثم تقول : عن كتاب فلان صفحة كذا . مثل : الدمياطي – فضل الخيل ص 40 , نقلاً عن الرسولي – الاقوال الكافية ص 70 .</a:t>
            </a:r>
            <a:endParaRPr lang="en-US" dirty="0"/>
          </a:p>
          <a:p>
            <a:pPr lvl="0"/>
            <a:r>
              <a:rPr lang="ar-IQ" dirty="0"/>
              <a:t>واذا كان الاقتباس من مجلة او صحيفة فينبغي ان تكون الاشارة الى عنوان المقال واسم الكتاب واسم المجلة ورقم العدد وتاريخه ومكان صدور المجلة او الصحيفة مثلاً اجازات السماع في المخطوطات القديمة *- صلاح الدين مجلة معهد المخطوطات العربية , القاهرة , المجلد الاول سنة 1955 ص 232 .</a:t>
            </a:r>
            <a:endParaRPr lang="en-US" dirty="0"/>
          </a:p>
          <a:p>
            <a:pPr lvl="0"/>
            <a:r>
              <a:rPr lang="ar-IQ" dirty="0"/>
              <a:t>اذا كان المصدر مخطوطاً يذكر انه مخطوط ويذكر اسم مؤلفه ومكانه في المكتبات ورقمه مثلاً : كتاب الردة – الواقدي محمد بن عمر بن وقد ( ت 207 هـ ) مخطوط مكتبة خدا بخش , بانتا – الهند رقم 2290 .</a:t>
            </a:r>
            <a:endParaRPr lang="en-US" dirty="0"/>
          </a:p>
          <a:p>
            <a:pPr lvl="0"/>
            <a:r>
              <a:rPr lang="ar-IQ" dirty="0"/>
              <a:t>اما المحادثات الشفوية او المحاضرات غير المنشورة فيشار اليها بأنها حديث شخصي مع المعني بتاريخ كذا على ان يستأذن صاحب الحديث الشفوي بذلك , وكذلك اذا كانت محاضرة عامة يذكر اسمها وتاريخها , والإذن بالإشارة .</a:t>
            </a:r>
            <a:endParaRPr lang="en-US" dirty="0"/>
          </a:p>
          <a:p>
            <a:endParaRPr lang="ar-IQ" dirty="0"/>
          </a:p>
        </p:txBody>
      </p:sp>
    </p:spTree>
    <p:extLst>
      <p:ext uri="{BB962C8B-B14F-4D97-AF65-F5344CB8AC3E}">
        <p14:creationId xmlns="" xmlns:p14="http://schemas.microsoft.com/office/powerpoint/2010/main" val="92277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b="1" dirty="0">
                <a:effectLst>
                  <a:outerShdw blurRad="38100" dist="38100" dir="2700000" algn="tl">
                    <a:srgbClr val="000000">
                      <a:alpha val="43137"/>
                    </a:srgbClr>
                  </a:outerShdw>
                </a:effectLst>
              </a:rPr>
              <a:t>الاسلوب </a:t>
            </a:r>
            <a:r>
              <a:rPr lang="ar-IQ" b="1" dirty="0" smtClean="0">
                <a:effectLst>
                  <a:outerShdw blurRad="38100" dist="38100" dir="2700000" algn="tl">
                    <a:srgbClr val="000000">
                      <a:alpha val="43137"/>
                    </a:srgbClr>
                  </a:outerShdw>
                </a:effectLst>
              </a:rPr>
              <a:t>واللغة</a:t>
            </a:r>
            <a:endParaRPr lang="ar-IQ" b="1" dirty="0">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p:txBody>
          <a:bodyPr/>
          <a:lstStyle/>
          <a:p>
            <a:r>
              <a:rPr lang="ar-IQ" dirty="0"/>
              <a:t>لابد في الابحاث الادبية او العلمية من سلامة اللغة , اما جمال الاسلوب فمطلوب من غير اسراف في الابحاث الادبية وهو محمود غير مطلوب في الابحاث العلمية كالطب والهندسة والعلوم . ويحسن ان يكون الاسلوب واضحاً واللغة سليمة والأخير ان يستعين الباحث الذي لم يتمكن من اللغة بمن يعنيهُ في تقويم لغته وسلامتها . اما في الموضوعات الادبية فيحسن ان تكتب بأسلوب جميل ولغة فصيحة سليمة تبدأ من العامية والسقط واللحن ولا يراد بجمال الاسلوب الجنوح الى الزخرفة اللفظية واستعمال الغريب مما يكون اتكاء على اللفظ على حساب المعنى بل المراد بالأسلوب الجميل ان تكون الالفاظ والعبارات معبرة بوضوح ومؤدبة المعنى دون لبس في لغة سليمة والفاظ فصحية منتقاة .</a:t>
            </a:r>
            <a:endParaRPr lang="en-US" dirty="0"/>
          </a:p>
          <a:p>
            <a:endParaRPr lang="ar-IQ" dirty="0"/>
          </a:p>
        </p:txBody>
      </p:sp>
    </p:spTree>
    <p:extLst>
      <p:ext uri="{BB962C8B-B14F-4D97-AF65-F5344CB8AC3E}">
        <p14:creationId xmlns="" xmlns:p14="http://schemas.microsoft.com/office/powerpoint/2010/main" val="282551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الاقتباس</a:t>
            </a: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ar-IQ" dirty="0"/>
              <a:t>يعتبر الاقتباس من الامور الاساسية في البحث وله ضوابط واصول من ذلك : ان يكون الاقتباس من المصادر الاصلية في الموضوع والا يكون المصدر او المرجع ينقل عن غيره والرجوع الى الاصل هو الاصل وان يكون المؤلفون ممن يعتد برأيهم ويوثق بعلمهم فلا تقتبس خبراً تاريخياً قديماً من متأخر نقل عن المصادر فقد يكون تصرف بالنص او اساء فهمه او تلاعب به ولا عذراً للباحث بأن المصدر الاصلي ليس في تناول يديه عند اقتباس نص ان يكون النقل دقيقاً أمينا لا تتصرف بعبارته ولأتقدم او تؤخر فيه . الا يتجاوز طول الاقتباس  عن ستة اسطر وفي هذه الحالة يوضع النص المقتبس بين علامتي تنصيص (( )) اما اذا تجاوز النص المقتبس ستة اسطر الى صفحة فأنه لا يوضع في هذه الحالة بين علامتي التنصيص ولكنه يكتب بطريقة مميزة يكتب بحجم اصغر واضيق من بقية الكتابة اما اذا تجاوز الاقتباس صفحة فلا يجوز في هذه الحالة الاقتباس الحرفي وانما يصوغ الباحث الفكرة بأسلوبه ويشير في الهامش الى المصدر او المرجع الذي اقتبس منه هذه الافكار . وعلى الباحث ان يراعي الانسجام في النصوص المقتبسة ويربط ما قبلها وما بعدها بحيث لا يكون هناك فجوات او تناثر في السياق ويجب ان يكون هناك تنسيق بين المقتبسات وان تسبق بتقديم او تعليق او مقارنة وفق مقتضيات الحال . وان لا تكثر الاقتباسات بحيث تطغى على البحث وتلغي شخصية الباحث . اكثر ما يكون الاقتباس من الكتب مخطوطة او مطبوعة مصادر ومراجع او مجلات ولكن </a:t>
            </a:r>
            <a:r>
              <a:rPr lang="ar-IQ" dirty="0" err="1"/>
              <a:t>لايقف</a:t>
            </a:r>
            <a:r>
              <a:rPr lang="ar-IQ" dirty="0"/>
              <a:t> الامر عند هذا بل يتجاوزه الى المحاضرات العامة او المحادثات الشفوية ومادامت هذه الامور غير منشورة في كتاب او مجلة فيحسن في هذه الحال ان يستأذن صاحب الرأي او المحادثة  او الحوار او اللقاء . وكثيراً ما يحدث ان المؤلف يعدل عن رأيه في طبعه ثابته او يغير فيه او يصدر ابحاثاً اخرى يتخلى منها عن رأيه السابق فعلى الباحث المقتبس ان يلاحظ ذلك ويعتمد على اخر طبعة من الكتاب او اخر ما صدر له من ابحاث . قد يضطر الباحث ان يضيف كلمة او كلمات الى النص المقتبس ليوضح الفكرة او يبين عودة الضمير او نحو ذلك وفي هذه الحالة يضع الزيادة بين عضادتين هكذا  [    ] .واذا اراد ان يستغنى عن كلمة او جملة لا يحتاج اليها فعليه ان يضع مكان المحذوف ثلاث نقاط افقية في موضوع  ( ...) الحذف اما اذا كان المحذوف فقرة فيضع مكانها سطراً كاملاً من النقاط على ان لا يضر هذا المحذوف بالمعنى الذي يريده المؤلف الاصلي المقتبس . </a:t>
            </a:r>
          </a:p>
        </p:txBody>
      </p:sp>
    </p:spTree>
    <p:extLst>
      <p:ext uri="{BB962C8B-B14F-4D97-AF65-F5344CB8AC3E}">
        <p14:creationId xmlns="" xmlns:p14="http://schemas.microsoft.com/office/powerpoint/2010/main" val="795839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b="1" dirty="0"/>
              <a:t>وعلى الباحث ان يضع في حسابه جملة من الملاحظات منها </a:t>
            </a:r>
            <a:r>
              <a:rPr lang="ar-IQ" b="1" dirty="0" smtClean="0"/>
              <a:t>:</a:t>
            </a:r>
            <a:endParaRPr lang="ar-IQ" dirty="0"/>
          </a:p>
        </p:txBody>
      </p:sp>
      <p:sp>
        <p:nvSpPr>
          <p:cNvPr id="3" name="عنصر نائب للمحتوى 2"/>
          <p:cNvSpPr>
            <a:spLocks noGrp="1"/>
          </p:cNvSpPr>
          <p:nvPr>
            <p:ph sz="quarter" idx="1"/>
          </p:nvPr>
        </p:nvSpPr>
        <p:spPr/>
        <p:txBody>
          <a:bodyPr>
            <a:normAutofit fontScale="62500" lnSpcReduction="20000"/>
          </a:bodyPr>
          <a:lstStyle/>
          <a:p>
            <a:pPr lvl="0"/>
            <a:r>
              <a:rPr lang="ar-IQ" dirty="0"/>
              <a:t>ان يتجنب تكرار الالفاظ والجمل وذلك باستعمال المترادف على ان لا يكون هذا على حساب المعنى فأن الغاية دائماً التعبير عن المعنى بدقة ووضوح .</a:t>
            </a:r>
            <a:endParaRPr lang="en-US" dirty="0"/>
          </a:p>
          <a:p>
            <a:pPr lvl="0"/>
            <a:r>
              <a:rPr lang="ar-IQ" dirty="0"/>
              <a:t>ان يستعمل الكلمات المعاصرة الواضحة ويتجنب الغريب و الكلمات المعجمية وكذلك يتجنب الكلمات الحديثة الظهور والعبارات الجاهزة والمستهلكة واذا كان البحث حول شاعر او كاتب قديم فلا بأس من الاستعانة بألفاظه وعباراته .</a:t>
            </a:r>
            <a:endParaRPr lang="en-US" dirty="0"/>
          </a:p>
          <a:p>
            <a:pPr lvl="0"/>
            <a:r>
              <a:rPr lang="ar-IQ" dirty="0"/>
              <a:t>ولا بد من الابتعاد عن الكلمات والعبارات الاجنبية الا اذا كانت العبارات اصطلاحية وان يرجع في المصطلحات الاجنبية الى ما يقابلها في العربية وفق ما اقره اللغويين وما شاع على السن الفصحاء .</a:t>
            </a:r>
            <a:endParaRPr lang="en-US" dirty="0"/>
          </a:p>
          <a:p>
            <a:pPr lvl="0"/>
            <a:r>
              <a:rPr lang="ar-IQ" dirty="0"/>
              <a:t>وعند مناقشة فكرة او الرد على رأي ان يكون ملتزماً بأدب النقاش ولا يجنح للسخرية والتحكم ويبتعد عن العبارات الجارحة والاساءة الى الاخرين والا يجادل حباً في الجدل فأن رأى نقطة ما تستحق النقاش او النقض فليتناولها بأسلوب متواضع يسوق الادلة والبراهين المقنعة دون ان يجعل من الموضوعات الصغيرة قضية كبيرة فأن الوثائق من علمه وفكره لا يحتاج الى اثارة العجاج والصراخ من خلاله .</a:t>
            </a:r>
            <a:endParaRPr lang="en-US" dirty="0"/>
          </a:p>
          <a:p>
            <a:pPr lvl="0"/>
            <a:r>
              <a:rPr lang="ar-IQ" dirty="0"/>
              <a:t>ان يتجنب في اسلوبه استعمال ضمير متكلم سواء اكان مفرداً ام جمعاً ومن الباحثين من يكثر استعمال انا واني وارى ووجهه نظري وفي تقديري وقد توصلت او نحن واننا نرى ووجهه نظرنا وفي تقديرنا وقد توصلنا وكذلك مثل قولهم : ويرى المؤلف </a:t>
            </a:r>
            <a:r>
              <a:rPr lang="ar-IQ" dirty="0" err="1"/>
              <a:t>ولايوافق</a:t>
            </a:r>
            <a:r>
              <a:rPr lang="ar-IQ" dirty="0"/>
              <a:t> الكاتب ويميل الباحث وتوصل المؤلف وغير ذلك والباحث الجيد وغير ذلك , والباحث الجيد من يستطيع ان يتجاوز هذه الاستعمالات الى اسلوب اخر بعيد عن ( الانا ) والاعتداد بالنفس والى نوع من التعبير الذي فيه بساطة وتكرار الذات فقد يستطيع ان يعبر عما سبق بأمثال العبارات ويظهر مما سبق ويسدد انه قد توصل البحث الى والمعروف في هذا انه ويتضح من ذلك ونحو هذا مما يترك انطباعاً لدى القارئ بأنانية الكاتب والفخر بنفسه وقد يضطر الباحث الى استعمال الضمير للمفرد او الجمع ولابأس اذا جاء عفواً وفي قلة على ان لا يشعر ذلك بالتظاهر والاعجاب بالنفس .</a:t>
            </a:r>
            <a:endParaRPr lang="en-US" dirty="0"/>
          </a:p>
          <a:p>
            <a:pPr lvl="0"/>
            <a:r>
              <a:rPr lang="ar-IQ" dirty="0"/>
              <a:t>وقد دأب بعض المؤلفين في الاثارة والاشارة بمؤلفاتهم والاحالة عليها في كل صغيرة وكبيرة وهذا ما يقلل من شأن الكاتب ويصغره في نفوس القارئين .</a:t>
            </a:r>
            <a:endParaRPr lang="en-US" dirty="0"/>
          </a:p>
          <a:p>
            <a:pPr marL="514350" indent="-514350">
              <a:buFont typeface="+mj-lt"/>
              <a:buAutoNum type="arabicPeriod"/>
            </a:pPr>
            <a:endParaRPr lang="ar-IQ" dirty="0"/>
          </a:p>
        </p:txBody>
      </p:sp>
    </p:spTree>
    <p:extLst>
      <p:ext uri="{BB962C8B-B14F-4D97-AF65-F5344CB8AC3E}">
        <p14:creationId xmlns="" xmlns:p14="http://schemas.microsoft.com/office/powerpoint/2010/main" val="299177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علامات الترقيم </a:t>
            </a:r>
            <a:endParaRPr lang="ar-IQ" dirty="0"/>
          </a:p>
        </p:txBody>
      </p:sp>
      <p:sp>
        <p:nvSpPr>
          <p:cNvPr id="3" name="عنصر نائب للمحتوى 2"/>
          <p:cNvSpPr>
            <a:spLocks noGrp="1"/>
          </p:cNvSpPr>
          <p:nvPr>
            <p:ph sz="quarter" idx="1"/>
          </p:nvPr>
        </p:nvSpPr>
        <p:spPr/>
        <p:txBody>
          <a:bodyPr>
            <a:normAutofit fontScale="77500" lnSpcReduction="20000"/>
          </a:bodyPr>
          <a:lstStyle/>
          <a:p>
            <a:r>
              <a:rPr lang="ar-IQ" dirty="0"/>
              <a:t>الترقيم : هو وضع رموز خاصة في اثناء الكتابة لتعيين مواقع الفصل والوقف والابتداء وانواع النبرات الصوتية والاغراض الكلامية في اثناء القراءة . </a:t>
            </a:r>
            <a:endParaRPr lang="en-US" dirty="0"/>
          </a:p>
          <a:p>
            <a:pPr lvl="0"/>
            <a:r>
              <a:rPr lang="ar-IQ" dirty="0"/>
              <a:t>النقطة ( . ) :                                                                                                      وتوضع في نهاية الجملة التي انتهت بها الفكرة الجزئية او الكلية وتوضع في نهاية الجملة التامة المعنى المستوفية كل مكملاتها اللفظية . وتوضع عند انتهاء الكلام . </a:t>
            </a:r>
            <a:endParaRPr lang="en-US" dirty="0"/>
          </a:p>
          <a:p>
            <a:pPr lvl="0"/>
            <a:r>
              <a:rPr lang="ar-IQ" dirty="0"/>
              <a:t>الفاصلة ( , ) : </a:t>
            </a:r>
            <a:endParaRPr lang="en-US" dirty="0"/>
          </a:p>
          <a:p>
            <a:pPr lvl="0"/>
            <a:r>
              <a:rPr lang="ar-IQ" dirty="0"/>
              <a:t>توضع بين الجمل التي تتصل بفكرة جزئية واحدة . </a:t>
            </a:r>
            <a:endParaRPr lang="en-US" dirty="0"/>
          </a:p>
          <a:p>
            <a:pPr lvl="0"/>
            <a:r>
              <a:rPr lang="ar-IQ" dirty="0"/>
              <a:t>يعد لفظ المنادى : يا أبا زيد , أجلس مكانك</a:t>
            </a:r>
            <a:endParaRPr lang="en-US" dirty="0"/>
          </a:p>
          <a:p>
            <a:pPr lvl="0"/>
            <a:r>
              <a:rPr lang="ar-IQ" dirty="0"/>
              <a:t>توضع في مواضع السكنة المؤقتة , وخاصة في الشعر , مثل : يا رفيقي , نحن من نور الى نور مضينا .</a:t>
            </a:r>
            <a:endParaRPr lang="en-US" dirty="0"/>
          </a:p>
          <a:p>
            <a:pPr lvl="0"/>
            <a:r>
              <a:rPr lang="ar-IQ" dirty="0"/>
              <a:t>بين الشرط والجزاء وبين القسم وجوابه .</a:t>
            </a:r>
            <a:endParaRPr lang="en-US" dirty="0"/>
          </a:p>
          <a:p>
            <a:pPr lvl="0"/>
            <a:r>
              <a:rPr lang="ar-IQ" dirty="0"/>
              <a:t>ويجوز وضع الفاصلة بعد الحرف لمنع اللبس , مثل : سألته ان كان يريد مساعدة , فقال : لا , </a:t>
            </a:r>
            <a:r>
              <a:rPr lang="ar-IQ" dirty="0" err="1"/>
              <a:t>أكرامك</a:t>
            </a:r>
            <a:r>
              <a:rPr lang="ar-IQ" dirty="0"/>
              <a:t> الله . </a:t>
            </a:r>
            <a:endParaRPr lang="en-US" dirty="0"/>
          </a:p>
          <a:p>
            <a:pPr lvl="0"/>
            <a:r>
              <a:rPr lang="ar-IQ" dirty="0"/>
              <a:t>الفاصلة المنقوطة : ( ؛ ) : وتوضع بعد جملة ما بعدها سبب فيها : وتأتي عادة بعد الفاصلة المنقوطة ألفاظ مثل لان , ذلك أن , من أجل أن , حيث أن .</a:t>
            </a:r>
            <a:endParaRPr lang="en-US" dirty="0"/>
          </a:p>
          <a:p>
            <a:pPr lvl="0"/>
            <a:r>
              <a:rPr lang="ar-IQ" dirty="0"/>
              <a:t>النقطتان ( : ) : 1-وتوضع بين الشي واقسام  2-بين كلمة قال او يقول والكلام المقول . قبل الامثلة التي توضع قاعدة مثل : الكلام : اسم , فعل , حرف . </a:t>
            </a:r>
            <a:endParaRPr lang="en-US" dirty="0"/>
          </a:p>
          <a:p>
            <a:endParaRPr lang="ar-IQ" dirty="0"/>
          </a:p>
        </p:txBody>
      </p:sp>
    </p:spTree>
    <p:extLst>
      <p:ext uri="{BB962C8B-B14F-4D97-AF65-F5344CB8AC3E}">
        <p14:creationId xmlns="" xmlns:p14="http://schemas.microsoft.com/office/powerpoint/2010/main" val="295894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additive="base">
                                        <p:cTn id="6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additive="base">
                                        <p:cTn id="6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بعد العناوين الفرعية التي توضع في اول السطر </a:t>
            </a:r>
            <a:endParaRPr lang="ar-IQ" dirty="0"/>
          </a:p>
        </p:txBody>
      </p:sp>
      <p:sp>
        <p:nvSpPr>
          <p:cNvPr id="3" name="عنصر نائب للمحتوى 2"/>
          <p:cNvSpPr>
            <a:spLocks noGrp="1"/>
          </p:cNvSpPr>
          <p:nvPr>
            <p:ph sz="quarter" idx="1"/>
          </p:nvPr>
        </p:nvSpPr>
        <p:spPr/>
        <p:txBody>
          <a:bodyPr>
            <a:normAutofit fontScale="77500" lnSpcReduction="20000"/>
          </a:bodyPr>
          <a:lstStyle/>
          <a:p>
            <a:pPr lvl="0"/>
            <a:r>
              <a:rPr lang="ar-IQ" dirty="0"/>
              <a:t>علامة الاستفهام ( ؟ ) : توضع بعد جملة الاستفهام سواء أكانت أداتهُ ظاهرة أم مقدرة مثل : هل جاء أخوك ؟ </a:t>
            </a:r>
            <a:endParaRPr lang="en-US" dirty="0"/>
          </a:p>
          <a:p>
            <a:pPr lvl="0"/>
            <a:r>
              <a:rPr lang="ar-IQ" dirty="0"/>
              <a:t>علامة التعجب او التأثر ( ! ) توضع في اخر جملة يعبر بها عن فرح , او حزن , او تعجب , او استغاثة , او تأسف . مثل / </a:t>
            </a:r>
            <a:r>
              <a:rPr lang="ar-IQ" dirty="0" err="1"/>
              <a:t>ياللعجب</a:t>
            </a:r>
            <a:r>
              <a:rPr lang="ar-IQ" dirty="0"/>
              <a:t> ! </a:t>
            </a:r>
            <a:r>
              <a:rPr lang="ar-IQ" dirty="0" err="1"/>
              <a:t>يافرحتاه</a:t>
            </a:r>
            <a:r>
              <a:rPr lang="ar-IQ" dirty="0"/>
              <a:t> ! </a:t>
            </a:r>
            <a:endParaRPr lang="en-US" dirty="0"/>
          </a:p>
          <a:p>
            <a:pPr lvl="0"/>
            <a:r>
              <a:rPr lang="ar-IQ" dirty="0"/>
              <a:t>الشرطة ( ــــ ) وتسمى احياناً العارضة : </a:t>
            </a:r>
            <a:endParaRPr lang="en-US" dirty="0"/>
          </a:p>
          <a:p>
            <a:pPr lvl="0"/>
            <a:r>
              <a:rPr lang="ar-IQ" dirty="0"/>
              <a:t>وتوضع قبل الجمل الاعتراضية وبعدها .</a:t>
            </a:r>
            <a:endParaRPr lang="en-US" dirty="0"/>
          </a:p>
          <a:p>
            <a:pPr lvl="0"/>
            <a:r>
              <a:rPr lang="ar-IQ" dirty="0"/>
              <a:t>وتكون الشرطة في اول سطر في المحاورة بين اثنين , اذا استغنى الكاتب عن ذكر اسميها .</a:t>
            </a:r>
            <a:endParaRPr lang="en-US" dirty="0"/>
          </a:p>
          <a:p>
            <a:pPr lvl="0"/>
            <a:r>
              <a:rPr lang="ar-IQ" dirty="0"/>
              <a:t>تكون الشرطة بين العدد والمعدود اذا وقعا عنواناً في اول السطر . اولاً _ ثانيا _ </a:t>
            </a:r>
            <a:endParaRPr lang="en-US" dirty="0"/>
          </a:p>
          <a:p>
            <a:pPr lvl="0"/>
            <a:r>
              <a:rPr lang="ar-IQ" dirty="0"/>
              <a:t>علامة التنصيص ((   )) . وهي العلامة التي نحصر بها نصاً نقلناه حرفياً من غيرنا وتسمى أحياناً علامة الاقتباس .</a:t>
            </a:r>
            <a:endParaRPr lang="en-US" dirty="0"/>
          </a:p>
          <a:p>
            <a:pPr lvl="0"/>
            <a:r>
              <a:rPr lang="ar-IQ" dirty="0"/>
              <a:t>القوسان (     ) : توضع بينهما عبارات التفسير والدعاء , فالتفسير كشرح كلمة صعبة وردت في ثنايا الكلام وتستعمل لحصر الارقام </a:t>
            </a:r>
            <a:endParaRPr lang="en-US" dirty="0"/>
          </a:p>
          <a:p>
            <a:pPr lvl="0"/>
            <a:r>
              <a:rPr lang="ar-IQ" dirty="0"/>
              <a:t>علامة الحصر او </a:t>
            </a:r>
            <a:r>
              <a:rPr lang="ar-IQ" dirty="0" err="1"/>
              <a:t>المعقوقتان</a:t>
            </a:r>
            <a:r>
              <a:rPr lang="ar-IQ" dirty="0"/>
              <a:t>  [     ] : ويوضع بينما نضيفه الى المقتبس . </a:t>
            </a:r>
            <a:endParaRPr lang="en-US" dirty="0"/>
          </a:p>
          <a:p>
            <a:pPr lvl="0"/>
            <a:r>
              <a:rPr lang="ar-IQ" dirty="0"/>
              <a:t>علامة الحذف ( ... ) : وهي نقط افقية اقلها ثلاث توضع مكان المحذوف من الكلام المقتبس .</a:t>
            </a:r>
            <a:endParaRPr lang="en-US" dirty="0"/>
          </a:p>
          <a:p>
            <a:endParaRPr lang="ar-IQ" dirty="0"/>
          </a:p>
        </p:txBody>
      </p:sp>
    </p:spTree>
    <p:extLst>
      <p:ext uri="{BB962C8B-B14F-4D97-AF65-F5344CB8AC3E}">
        <p14:creationId xmlns="" xmlns:p14="http://schemas.microsoft.com/office/powerpoint/2010/main" val="324496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additive="base">
                                        <p:cTn id="6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additive="base">
                                        <p:cTn id="6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صل">
  <a:themeElements>
    <a:clrScheme name="أصل">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أصل">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صل">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136</TotalTime>
  <Words>1687</Words>
  <Application>Microsoft Office PowerPoint</Application>
  <PresentationFormat>On-screen Show (4:3)</PresentationFormat>
  <Paragraphs>49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أصل</vt:lpstr>
      <vt:lpstr>محاضرة منهج البحث  دراسة المصادر وأولويات كتابة المسودة والهوامش : الجزء 2 الدراسات العليا/ ماجستير / أدب جامعة ديالى /كلية التربية للعلوم الانسانية / قسم الغة العربية </vt:lpstr>
      <vt:lpstr>شكل البحث</vt:lpstr>
      <vt:lpstr>وهناك جملة ملاحظات حول الاشارة في الهامش من ذلك :</vt:lpstr>
      <vt:lpstr>الاسلوب واللغة</vt:lpstr>
      <vt:lpstr>الاقتباس</vt:lpstr>
      <vt:lpstr>وعلى الباحث ان يضع في حسابه جملة من الملاحظات منها :</vt:lpstr>
      <vt:lpstr>علامات الترقيم </vt:lpstr>
      <vt:lpstr>بعد العناوين الفرعية التي توضع في اول السطر </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محاضره منهج البحث وتحقيق النصوص الدراسات العليا ماجستير / آداب</dc:title>
  <dc:creator>SMART</dc:creator>
  <cp:lastModifiedBy>DELL</cp:lastModifiedBy>
  <cp:revision>12</cp:revision>
  <dcterms:created xsi:type="dcterms:W3CDTF">2019-11-16T08:56:45Z</dcterms:created>
  <dcterms:modified xsi:type="dcterms:W3CDTF">2025-04-13T08:13:27Z</dcterms:modified>
</cp:coreProperties>
</file>