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9" r:id="rId3"/>
    <p:sldId id="270" r:id="rId4"/>
    <p:sldId id="271" r:id="rId5"/>
    <p:sldId id="273" r:id="rId6"/>
    <p:sldId id="276" r:id="rId7"/>
    <p:sldId id="274" r:id="rId8"/>
    <p:sldId id="275" r:id="rId9"/>
    <p:sldId id="277" r:id="rId10"/>
    <p:sldId id="278" r:id="rId11"/>
    <p:sldId id="279"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400800" y="6355080"/>
            <a:ext cx="2286000" cy="365760"/>
          </a:xfrm>
        </p:spPr>
        <p:txBody>
          <a:bodyPr/>
          <a:lstStyle>
            <a:lvl1pPr>
              <a:defRPr sz="1400"/>
            </a:lvl1pPr>
          </a:lstStyle>
          <a:p>
            <a:fld id="{D393F56F-FE1B-4AF5-827C-1F554CCCDBF4}" type="datetimeFigureOut">
              <a:rPr lang="ar-IQ" smtClean="0"/>
              <a:pPr/>
              <a:t>15/10/1446</a:t>
            </a:fld>
            <a:endParaRPr lang="ar-IQ"/>
          </a:p>
        </p:txBody>
      </p:sp>
      <p:sp>
        <p:nvSpPr>
          <p:cNvPr id="17" name="عنصر نائب للتذييل 16"/>
          <p:cNvSpPr>
            <a:spLocks noGrp="1"/>
          </p:cNvSpPr>
          <p:nvPr>
            <p:ph type="ftr" sz="quarter" idx="11"/>
          </p:nvPr>
        </p:nvSpPr>
        <p:spPr>
          <a:xfrm>
            <a:off x="2898648" y="6355080"/>
            <a:ext cx="3474720" cy="365760"/>
          </a:xfrm>
        </p:spPr>
        <p:txBody>
          <a:bodyPr/>
          <a:lstStyle/>
          <a:p>
            <a:endParaRPr lang="ar-IQ"/>
          </a:p>
        </p:txBody>
      </p:sp>
      <p:sp>
        <p:nvSpPr>
          <p:cNvPr id="29" name="عنصر نائب لرقم الشريحة 28"/>
          <p:cNvSpPr>
            <a:spLocks noGrp="1"/>
          </p:cNvSpPr>
          <p:nvPr>
            <p:ph type="sldNum" sz="quarter" idx="12"/>
          </p:nvPr>
        </p:nvSpPr>
        <p:spPr>
          <a:xfrm>
            <a:off x="1216152" y="6355080"/>
            <a:ext cx="1219200" cy="365760"/>
          </a:xfrm>
        </p:spPr>
        <p:txBody>
          <a:bodyPr/>
          <a:lstStyle/>
          <a:p>
            <a:fld id="{C2AC0229-763B-4A1A-9045-17406DB34019}" type="slidenum">
              <a:rPr lang="ar-IQ" smtClean="0"/>
              <a:pPr/>
              <a:t>‹#›</a:t>
            </a:fld>
            <a:endParaRPr lang="ar-IQ"/>
          </a:p>
        </p:txBody>
      </p:sp>
      <p:sp>
        <p:nvSpPr>
          <p:cNvPr id="21" name="مستطيل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مستطيل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مستطيل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
        <p:nvSpPr>
          <p:cNvPr id="7" name="رابط مستقيم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مثلث متساوي الساقين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رابط مستقيم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2AC0229-763B-4A1A-9045-17406DB34019}" type="slidenum">
              <a:rPr lang="ar-IQ" smtClean="0"/>
              <a:pPr/>
              <a:t>‹#›</a:t>
            </a:fld>
            <a:endParaRPr lang="ar-IQ"/>
          </a:p>
        </p:txBody>
      </p:sp>
      <p:sp>
        <p:nvSpPr>
          <p:cNvPr id="8" name="عنصر نائب للمحتوى 7"/>
          <p:cNvSpPr>
            <a:spLocks noGrp="1"/>
          </p:cNvSpPr>
          <p:nvPr>
            <p:ph sz="quarter" idx="1"/>
          </p:nvPr>
        </p:nvSpPr>
        <p:spPr>
          <a:xfrm>
            <a:off x="457200" y="1219200"/>
            <a:ext cx="8229600"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6400800" y="6355080"/>
            <a:ext cx="2286000" cy="365760"/>
          </a:xfrm>
        </p:spPr>
        <p:txBody>
          <a:bodyPr/>
          <a:lstStyle/>
          <a:p>
            <a:fld id="{D393F56F-FE1B-4AF5-827C-1F554CCCDBF4}" type="datetimeFigureOut">
              <a:rPr lang="ar-IQ" smtClean="0"/>
              <a:pPr/>
              <a:t>15/10/1446</a:t>
            </a:fld>
            <a:endParaRPr lang="ar-IQ"/>
          </a:p>
        </p:txBody>
      </p:sp>
      <p:sp>
        <p:nvSpPr>
          <p:cNvPr id="5" name="عنصر نائب للتذييل 4"/>
          <p:cNvSpPr>
            <a:spLocks noGrp="1"/>
          </p:cNvSpPr>
          <p:nvPr>
            <p:ph type="ftr" sz="quarter" idx="11"/>
          </p:nvPr>
        </p:nvSpPr>
        <p:spPr>
          <a:xfrm>
            <a:off x="2898648" y="6355080"/>
            <a:ext cx="3474720" cy="365760"/>
          </a:xfrm>
        </p:spPr>
        <p:txBody>
          <a:bodyPr/>
          <a:lstStyle/>
          <a:p>
            <a:endParaRPr lang="ar-IQ"/>
          </a:p>
        </p:txBody>
      </p:sp>
      <p:sp>
        <p:nvSpPr>
          <p:cNvPr id="6" name="عنصر نائب لرقم الشريحة 5"/>
          <p:cNvSpPr>
            <a:spLocks noGrp="1"/>
          </p:cNvSpPr>
          <p:nvPr>
            <p:ph type="sldNum" sz="quarter" idx="12"/>
          </p:nvPr>
        </p:nvSpPr>
        <p:spPr>
          <a:xfrm>
            <a:off x="1069848" y="6355080"/>
            <a:ext cx="1520952" cy="365760"/>
          </a:xfrm>
        </p:spPr>
        <p:txBody>
          <a:bodyPr/>
          <a:lstStyle/>
          <a:p>
            <a:fld id="{C2AC0229-763B-4A1A-9045-17406DB34019}" type="slidenum">
              <a:rPr lang="ar-IQ" smtClean="0"/>
              <a:pPr/>
              <a:t>‹#›</a:t>
            </a:fld>
            <a:endParaRPr lang="ar-IQ"/>
          </a:p>
        </p:txBody>
      </p:sp>
      <p:sp>
        <p:nvSpPr>
          <p:cNvPr id="7" name="مستطيل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9" name="عنصر نائب للمحتوى 8"/>
          <p:cNvSpPr>
            <a:spLocks noGrp="1"/>
          </p:cNvSpPr>
          <p:nvPr>
            <p:ph sz="quarter" idx="1"/>
          </p:nvPr>
        </p:nvSpPr>
        <p:spPr>
          <a:xfrm>
            <a:off x="457200" y="1219200"/>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632198" y="1216152"/>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2AC0229-763B-4A1A-9045-17406DB34019}" type="slidenum">
              <a:rPr lang="ar-IQ" smtClean="0"/>
              <a:pPr/>
              <a:t>‹#›</a:t>
            </a:fld>
            <a:endParaRPr lang="ar-IQ"/>
          </a:p>
        </p:txBody>
      </p:sp>
      <p:sp>
        <p:nvSpPr>
          <p:cNvPr id="11" name="عنصر نائب للمحتوى 10"/>
          <p:cNvSpPr>
            <a:spLocks noGrp="1"/>
          </p:cNvSpPr>
          <p:nvPr>
            <p:ph sz="quarter" idx="2"/>
          </p:nvPr>
        </p:nvSpPr>
        <p:spPr>
          <a:xfrm>
            <a:off x="457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648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2AC0229-763B-4A1A-9045-17406DB34019}" type="slidenum">
              <a:rPr lang="ar-IQ" smtClean="0"/>
              <a:pPr/>
              <a:t>‹#›</a:t>
            </a:fld>
            <a:endParaRPr lang="ar-IQ"/>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2AC0229-763B-4A1A-9045-17406DB34019}" type="slidenum">
              <a:rPr lang="ar-IQ" smtClean="0"/>
              <a:pPr/>
              <a:t>‹#›</a:t>
            </a:fld>
            <a:endParaRPr lang="ar-IQ"/>
          </a:p>
        </p:txBody>
      </p:sp>
      <p:sp>
        <p:nvSpPr>
          <p:cNvPr id="5" name="رابط مستقيم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رابط مستقيم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محتوى 11"/>
          <p:cNvSpPr>
            <a:spLocks noGrp="1"/>
          </p:cNvSpPr>
          <p:nvPr>
            <p:ph sz="quarter" idx="1"/>
          </p:nvPr>
        </p:nvSpPr>
        <p:spPr>
          <a:xfrm>
            <a:off x="304800" y="304800"/>
            <a:ext cx="57150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393F56F-FE1B-4AF5-827C-1F554CCCDBF4}" type="datetimeFigureOut">
              <a:rPr lang="ar-IQ" smtClean="0"/>
              <a:pPr/>
              <a:t>15/10/1446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2AC0229-763B-4A1A-9045-17406DB34019}" type="slidenum">
              <a:rPr lang="ar-IQ" smtClean="0"/>
              <a:pPr/>
              <a:t>‹#›</a:t>
            </a:fld>
            <a:endParaRPr lang="ar-IQ"/>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152400"/>
            <a:ext cx="8229600" cy="990600"/>
          </a:xfrm>
          <a:prstGeom prst="rect">
            <a:avLst/>
          </a:prstGeom>
        </p:spPr>
        <p:txBody>
          <a:bodyPr vert="horz"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393F56F-FE1B-4AF5-827C-1F554CCCDBF4}" type="datetimeFigureOut">
              <a:rPr lang="ar-IQ" smtClean="0"/>
              <a:pPr/>
              <a:t>15/10/1446</a:t>
            </a:fld>
            <a:endParaRPr lang="ar-IQ"/>
          </a:p>
        </p:txBody>
      </p:sp>
      <p:sp>
        <p:nvSpPr>
          <p:cNvPr id="3" name="عنصر نائب للتذييل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IQ"/>
          </a:p>
        </p:txBody>
      </p:sp>
      <p:sp>
        <p:nvSpPr>
          <p:cNvPr id="23" name="عنصر نائب لرقم الشريحة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2AC0229-763B-4A1A-9045-17406DB34019}" type="slidenum">
              <a:rPr lang="ar-IQ" smtClean="0"/>
              <a:pPr/>
              <a:t>‹#›</a:t>
            </a:fld>
            <a:endParaRPr lang="ar-IQ"/>
          </a:p>
        </p:txBody>
      </p:sp>
      <p:sp>
        <p:nvSpPr>
          <p:cNvPr id="28" name="رابط مستقيم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رابط مستقيم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مثلث متساوي الساقين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548680"/>
            <a:ext cx="7772400" cy="2952328"/>
          </a:xfrm>
        </p:spPr>
        <p:txBody>
          <a:bodyPr>
            <a:noAutofit/>
          </a:bodyPr>
          <a:lstStyle/>
          <a:p>
            <a:pPr algn="ctr"/>
            <a:r>
              <a:rPr lang="ar-IQ" sz="2800" b="1" dirty="0"/>
              <a:t>محاضرة</a:t>
            </a:r>
            <a:r>
              <a:rPr lang="en-US" sz="2800" dirty="0"/>
              <a:t/>
            </a:r>
            <a:br>
              <a:rPr lang="en-US" sz="2800" dirty="0"/>
            </a:br>
            <a:r>
              <a:rPr lang="ar-IQ" sz="2800" b="1" dirty="0"/>
              <a:t>منهج البحث </a:t>
            </a:r>
            <a:r>
              <a:rPr lang="en-US" sz="2800" dirty="0"/>
              <a:t/>
            </a:r>
            <a:br>
              <a:rPr lang="en-US" sz="2800" dirty="0"/>
            </a:br>
            <a:r>
              <a:rPr lang="ar-IQ" sz="2800" b="1" dirty="0"/>
              <a:t>دراسة المصادر </a:t>
            </a:r>
            <a:r>
              <a:rPr lang="ar-IQ" sz="2800" b="1" dirty="0" smtClean="0"/>
              <a:t>وأولويات كتابة </a:t>
            </a:r>
            <a:r>
              <a:rPr lang="ar-IQ" sz="2800" b="1" dirty="0"/>
              <a:t>المسودة </a:t>
            </a:r>
            <a:r>
              <a:rPr lang="ar-IQ" sz="2800" b="1" dirty="0" smtClean="0"/>
              <a:t>والهوامش: الجزء 3</a:t>
            </a:r>
            <a:r>
              <a:rPr lang="en-US" sz="2800" dirty="0"/>
              <a:t/>
            </a:r>
            <a:br>
              <a:rPr lang="en-US" sz="2800" dirty="0"/>
            </a:br>
            <a:r>
              <a:rPr lang="ar-IQ" sz="2800" b="1" dirty="0"/>
              <a:t>الدراسات </a:t>
            </a:r>
            <a:r>
              <a:rPr lang="ar-IQ" sz="2800" b="1" dirty="0" smtClean="0"/>
              <a:t>العليا</a:t>
            </a:r>
            <a:r>
              <a:rPr lang="ar-IQ" sz="2800" dirty="0"/>
              <a:t>/</a:t>
            </a:r>
            <a:r>
              <a:rPr lang="ar-IQ" sz="2800" b="1" dirty="0" smtClean="0"/>
              <a:t>ماجستير </a:t>
            </a:r>
            <a:r>
              <a:rPr lang="ar-IQ" sz="2800" b="1" dirty="0"/>
              <a:t>/ </a:t>
            </a:r>
            <a:r>
              <a:rPr lang="ar-IQ" sz="2800" b="1" dirty="0" smtClean="0"/>
              <a:t>أدب</a:t>
            </a:r>
            <a:br>
              <a:rPr lang="ar-IQ" sz="2800" b="1" dirty="0" smtClean="0"/>
            </a:br>
            <a:r>
              <a:rPr lang="ar-IQ" sz="2800" b="1" dirty="0" smtClean="0"/>
              <a:t>جامعة ديالى كلية التربية للعلوم الانسانية / قسم اللغة العربية </a:t>
            </a:r>
            <a:endParaRPr lang="en-US" sz="2800" dirty="0"/>
          </a:p>
        </p:txBody>
      </p:sp>
      <p:sp>
        <p:nvSpPr>
          <p:cNvPr id="3" name="عنوان فرعي 2"/>
          <p:cNvSpPr>
            <a:spLocks noGrp="1"/>
          </p:cNvSpPr>
          <p:nvPr>
            <p:ph type="subTitle" idx="1"/>
          </p:nvPr>
        </p:nvSpPr>
        <p:spPr>
          <a:xfrm>
            <a:off x="1449377" y="3933056"/>
            <a:ext cx="6336704" cy="864096"/>
          </a:xfrm>
        </p:spPr>
        <p:txBody>
          <a:bodyPr>
            <a:noAutofit/>
          </a:bodyPr>
          <a:lstStyle/>
          <a:p>
            <a:r>
              <a:rPr lang="ar-IQ" sz="4400" b="1" dirty="0" err="1">
                <a:effectLst>
                  <a:outerShdw blurRad="38100" dist="38100" dir="2700000" algn="tl">
                    <a:srgbClr val="000000">
                      <a:alpha val="43137"/>
                    </a:srgbClr>
                  </a:outerShdw>
                </a:effectLst>
              </a:rPr>
              <a:t>أ.م.د</a:t>
            </a:r>
            <a:r>
              <a:rPr lang="ar-IQ" sz="4400" b="1" dirty="0">
                <a:effectLst>
                  <a:outerShdw blurRad="38100" dist="38100" dir="2700000" algn="tl">
                    <a:srgbClr val="000000">
                      <a:alpha val="43137"/>
                    </a:srgbClr>
                  </a:outerShdw>
                </a:effectLst>
              </a:rPr>
              <a:t>. لؤي </a:t>
            </a:r>
            <a:r>
              <a:rPr lang="ar-IQ" sz="4400" b="1" dirty="0" err="1">
                <a:effectLst>
                  <a:outerShdw blurRad="38100" dist="38100" dir="2700000" algn="tl">
                    <a:srgbClr val="000000">
                      <a:alpha val="43137"/>
                    </a:srgbClr>
                  </a:outerShdw>
                </a:effectLst>
              </a:rPr>
              <a:t>صيهود</a:t>
            </a:r>
            <a:r>
              <a:rPr lang="ar-IQ" sz="4400" b="1" dirty="0">
                <a:effectLst>
                  <a:outerShdw blurRad="38100" dist="38100" dir="2700000" algn="tl">
                    <a:srgbClr val="000000">
                      <a:alpha val="43137"/>
                    </a:srgbClr>
                  </a:outerShdw>
                </a:effectLst>
              </a:rPr>
              <a:t> فواز </a:t>
            </a:r>
            <a:r>
              <a:rPr lang="ar-IQ" sz="4400" b="1" dirty="0" smtClean="0">
                <a:effectLst>
                  <a:outerShdw blurRad="38100" dist="38100" dir="2700000" algn="tl">
                    <a:srgbClr val="000000">
                      <a:alpha val="43137"/>
                    </a:srgbClr>
                  </a:outerShdw>
                </a:effectLst>
              </a:rPr>
              <a:t>التميمي</a:t>
            </a:r>
            <a:endParaRPr lang="en-US" sz="4400" dirty="0">
              <a:effectLst>
                <a:outerShdw blurRad="38100" dist="38100" dir="2700000" algn="tl">
                  <a:srgbClr val="000000">
                    <a:alpha val="43137"/>
                  </a:srgbClr>
                </a:outerShdw>
              </a:effectLst>
            </a:endParaRPr>
          </a:p>
        </p:txBody>
      </p:sp>
      <p:sp>
        <p:nvSpPr>
          <p:cNvPr id="4" name="عنوان فرعي 2"/>
          <p:cNvSpPr txBox="1">
            <a:spLocks/>
          </p:cNvSpPr>
          <p:nvPr/>
        </p:nvSpPr>
        <p:spPr>
          <a:xfrm>
            <a:off x="1619672" y="5013176"/>
            <a:ext cx="6336704" cy="864096"/>
          </a:xfrm>
          <a:prstGeom prst="rect">
            <a:avLst/>
          </a:prstGeom>
        </p:spPr>
        <p:txBody>
          <a:bodyPr vert="horz">
            <a:noAutofit/>
          </a:bodyPr>
          <a:lstStyle>
            <a:lvl1pPr marL="0" indent="0" algn="r" rtl="1"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1"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1"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1"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1"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1"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1"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1"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1"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ar-IQ" sz="4400" b="1" dirty="0" smtClean="0">
                <a:effectLst>
                  <a:outerShdw blurRad="38100" dist="38100" dir="2700000" algn="tl">
                    <a:srgbClr val="000000">
                      <a:alpha val="43137"/>
                    </a:srgbClr>
                  </a:outerShdw>
                </a:effectLst>
              </a:rPr>
              <a:t>2019 - 2020</a:t>
            </a:r>
            <a:endParaRPr lang="en-US" sz="4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82607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2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فهرس المصادر </a:t>
            </a:r>
            <a:r>
              <a:rPr lang="ar-IQ" b="1" dirty="0" smtClean="0"/>
              <a:t>والمراجع</a:t>
            </a:r>
            <a:endParaRPr lang="ar-IQ" dirty="0"/>
          </a:p>
        </p:txBody>
      </p:sp>
      <p:sp>
        <p:nvSpPr>
          <p:cNvPr id="3" name="عنصر نائب للمحتوى 2"/>
          <p:cNvSpPr>
            <a:spLocks noGrp="1"/>
          </p:cNvSpPr>
          <p:nvPr>
            <p:ph sz="quarter" idx="1"/>
          </p:nvPr>
        </p:nvSpPr>
        <p:spPr/>
        <p:txBody>
          <a:bodyPr>
            <a:normAutofit/>
          </a:bodyPr>
          <a:lstStyle/>
          <a:p>
            <a:pPr algn="just"/>
            <a:r>
              <a:rPr lang="ar-IQ" dirty="0" smtClean="0"/>
              <a:t>جرى </a:t>
            </a:r>
            <a:r>
              <a:rPr lang="ar-IQ" dirty="0"/>
              <a:t>بعض الباحثين على تدوين كل الكتب التي قرأوا فيها واطلعوا عليها او جاء ذكرها عرضاً في البحث أو في فهرس المصادر والمراجع وبذلك تكثر المصادر بشكل مبالغ فيه فقد يذكر معظمهم كتبا اطلعوا عليها او لم يفيدوا منها واسوأ ما يتعرض له الباحث من نقد دون كتابة في فهرسه لم يعرفه يجب ان يكون الباحث على نية في كل مصدر يتطلع عليه او مرجع يذكره وقد يكون الم بمادته وعرف قيمة الكتاب بين اشباهه من الكتب وطريقة التأليف وعرف ذلك مؤلفة وزمانه علمه وميوله اذ ينبغي ان يذكر فهرس الكتب التي افاد منها واسهمت في تكوين البحث . ان الباحثين ينقلون من مراجع وينقلون منها افكار واستنتاجات ووجهات نظر ويغفلون ذكر ذلك المرجع واليقين ثم يذكر كتاب البحث والمراجع العامة ويرتب الفهرس ترتيبا هجائيا وفق اسماء المؤلفين اذا كان البحث قد التزم في الاشارة الى المصادر في الهوامش واسم المؤلف.</a:t>
            </a:r>
            <a:endParaRPr lang="en-US" dirty="0"/>
          </a:p>
          <a:p>
            <a:endParaRPr lang="ar-IQ" dirty="0"/>
          </a:p>
        </p:txBody>
      </p:sp>
    </p:spTree>
    <p:extLst>
      <p:ext uri="{BB962C8B-B14F-4D97-AF65-F5344CB8AC3E}">
        <p14:creationId xmlns:p14="http://schemas.microsoft.com/office/powerpoint/2010/main" xmlns="" val="275454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b="1" dirty="0" smtClean="0"/>
              <a:t>المصادر</a:t>
            </a:r>
            <a:endParaRPr lang="ar-IQ" b="1" dirty="0"/>
          </a:p>
        </p:txBody>
      </p:sp>
      <p:sp>
        <p:nvSpPr>
          <p:cNvPr id="3" name="عنصر نائب للمحتوى 2"/>
          <p:cNvSpPr>
            <a:spLocks noGrp="1"/>
          </p:cNvSpPr>
          <p:nvPr>
            <p:ph sz="quarter" idx="1"/>
          </p:nvPr>
        </p:nvSpPr>
        <p:spPr/>
        <p:txBody>
          <a:bodyPr/>
          <a:lstStyle/>
          <a:p>
            <a:r>
              <a:rPr lang="ar-IQ" dirty="0" smtClean="0"/>
              <a:t>1</a:t>
            </a:r>
            <a:r>
              <a:rPr lang="ar-IQ" dirty="0"/>
              <a:t>.	منهج البحث وتحقيق النصوص – الدكتور وهيب الجبوري .</a:t>
            </a:r>
          </a:p>
          <a:p>
            <a:r>
              <a:rPr lang="ar-IQ" dirty="0"/>
              <a:t>2.	الاملاء والترقيم في كتابة العربية – للدكتور عبدالعليم ابراهيم .</a:t>
            </a:r>
          </a:p>
          <a:p>
            <a:r>
              <a:rPr lang="ar-IQ" dirty="0"/>
              <a:t>3.	عبدالوهاب – كتابة البحث العلمي.</a:t>
            </a:r>
          </a:p>
          <a:p>
            <a:endParaRPr lang="ar-IQ" dirty="0"/>
          </a:p>
        </p:txBody>
      </p:sp>
    </p:spTree>
    <p:extLst>
      <p:ext uri="{BB962C8B-B14F-4D97-AF65-F5344CB8AC3E}">
        <p14:creationId xmlns:p14="http://schemas.microsoft.com/office/powerpoint/2010/main" xmlns="" val="234068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b="1" dirty="0"/>
              <a:t>الكتابة النهائية والضبط بالشكل </a:t>
            </a:r>
          </a:p>
        </p:txBody>
      </p:sp>
      <p:sp>
        <p:nvSpPr>
          <p:cNvPr id="3" name="عنصر نائب للمحتوى 2"/>
          <p:cNvSpPr>
            <a:spLocks noGrp="1"/>
          </p:cNvSpPr>
          <p:nvPr>
            <p:ph sz="quarter" idx="1"/>
          </p:nvPr>
        </p:nvSpPr>
        <p:spPr/>
        <p:txBody>
          <a:bodyPr/>
          <a:lstStyle/>
          <a:p>
            <a:pPr algn="just"/>
            <a:r>
              <a:rPr lang="ar-IQ" dirty="0" smtClean="0"/>
              <a:t>يحسن </a:t>
            </a:r>
            <a:r>
              <a:rPr lang="ar-IQ" dirty="0"/>
              <a:t>ان تكون الكتابة على ورق مسطر تيرك حاشية كبيرة على الجانب الايمن ويكتب على وجه واحد من الورقة ويترك مسافة ثانية في اسفل الصفحة لذكر الحواشي ولابد ان يكون الخط واضحاً ويترك مسافة بين الكلمة والاخرى ويكتب على سطر ويترك السطر الذي يليه ان ترك الفراغات والمسافات هنا امر محدود والاقتصاد في الورق غير المطلوب فقد تحتاج لكتابة سطر بين السطرين وكلمة بين الكلمات واشارة هنا واضافة هناك ويحسن ان تكون الكتابة في دفتر على شكل ملف وعلى ورق مسطر منفرد كل ورقة حرة يمكن نقلها من مكانها تقديماً وتأخيراً واضافة اوراق اليها ويحسن ان يبدأ كل فقرة او فكرة جديدة بورقة جديدة .</a:t>
            </a:r>
            <a:endParaRPr lang="en-US" dirty="0"/>
          </a:p>
          <a:p>
            <a:endParaRPr lang="ar-IQ" dirty="0"/>
          </a:p>
        </p:txBody>
      </p:sp>
    </p:spTree>
    <p:extLst>
      <p:ext uri="{BB962C8B-B14F-4D97-AF65-F5344CB8AC3E}">
        <p14:creationId xmlns:p14="http://schemas.microsoft.com/office/powerpoint/2010/main" xmlns="" val="43685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الضبط بالشكل </a:t>
            </a: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لابد من وضع المعنى في البحث وسلامة العبارة وازالة اللبس الذي قد يعتري بعض الالفاظ ويضبطها بالشكل وان تشكيل كلمات البحث غير مطلوب الا اذا كانت لبعض عبارته والفاظه يضمن معناها ويلتبس بغيرها فعندئذ يزال هذا اللبس والوهم بضبط الكلمة او جزء منها بالشكل ويضبط من الكلام في الدراسات الادبية الخاصة الآيات القرآنية والاحاديث النبوية والنصوص الشعرية والنصوص النثرية كالخطب والامثال وما تنقله من اقوال من اقوال القدامى ولا يشترط ان يكون الضبط شاملا لكل حرف حركة وانما يضبط ما هو ضروري ولابأس ان يضبط الشعر كله اذا كان العمل تحقيق . </a:t>
            </a:r>
            <a:endParaRPr lang="en-US" dirty="0"/>
          </a:p>
          <a:p>
            <a:pPr lvl="0"/>
            <a:r>
              <a:rPr lang="ar-IQ" dirty="0"/>
              <a:t>اما ما يضبط من كلمات البحث التي يراد ايضاحها وعدم التباسها فيحسب ان يضمنها .</a:t>
            </a:r>
            <a:endParaRPr lang="en-US" dirty="0"/>
          </a:p>
          <a:p>
            <a:pPr lvl="0"/>
            <a:r>
              <a:rPr lang="ar-IQ" dirty="0"/>
              <a:t>الافعال المبنية للمجهول للتفريق بين المعلوم والمجهول مثل كتب وكُتِب</a:t>
            </a:r>
            <a:endParaRPr lang="en-US" dirty="0"/>
          </a:p>
          <a:p>
            <a:pPr lvl="0"/>
            <a:r>
              <a:rPr lang="ar-IQ" dirty="0"/>
              <a:t>الكلمات التي فيها حروف مشددة وان عدم تشديدها يؤدي الى اللبس الكِتِاب  </a:t>
            </a:r>
            <a:r>
              <a:rPr lang="ar-IQ" dirty="0" err="1"/>
              <a:t>الكُتاّبُ</a:t>
            </a:r>
            <a:endParaRPr lang="en-US" dirty="0"/>
          </a:p>
          <a:p>
            <a:pPr lvl="0"/>
            <a:r>
              <a:rPr lang="ar-IQ" dirty="0"/>
              <a:t>الكلمات التي فيها حروف ساكنة ومتحركة ويؤدي عدم ضبطها الى اللبس القِدْر </a:t>
            </a:r>
            <a:r>
              <a:rPr lang="ar-IQ" dirty="0" err="1"/>
              <a:t>القَدَر</a:t>
            </a:r>
            <a:r>
              <a:rPr lang="ar-IQ" dirty="0"/>
              <a:t> .</a:t>
            </a:r>
            <a:endParaRPr lang="en-US" dirty="0"/>
          </a:p>
          <a:p>
            <a:pPr lvl="0"/>
            <a:r>
              <a:rPr lang="ar-IQ" dirty="0"/>
              <a:t>اسم الفاعل واسم المفعول الذي اوله ميم , المكتِسب وَ المكتسبُ  .</a:t>
            </a:r>
            <a:endParaRPr lang="en-US" dirty="0"/>
          </a:p>
          <a:p>
            <a:pPr lvl="0"/>
            <a:r>
              <a:rPr lang="ar-IQ" dirty="0"/>
              <a:t>ولابد الباحث ان يراعي قواعد الاملاء وقد يرى الطالب ان بعضها هين يتساهل فيه اولا بعبره اهتماما وقد شاعت في الكتب وبعض الرسائل تجاوزت بحسب ان يبرأ البحث منها .</a:t>
            </a:r>
            <a:endParaRPr lang="en-US" dirty="0"/>
          </a:p>
          <a:p>
            <a:pPr lvl="0"/>
            <a:r>
              <a:rPr lang="ar-IQ" dirty="0"/>
              <a:t>ضرورة وضع نقطتين الباء لئلا تلتبس بالألف المقصورة علي , على </a:t>
            </a:r>
            <a:endParaRPr lang="en-US" dirty="0"/>
          </a:p>
          <a:p>
            <a:pPr lvl="0"/>
            <a:r>
              <a:rPr lang="ar-IQ" dirty="0"/>
              <a:t>ويحسن الاشارة هنا الى ان بعض من الكُتاب من يعمل وضع نقطتين التاء المربوطة فقد تلتبس بالضمير الهاء اقامة واقامه</a:t>
            </a:r>
            <a:endParaRPr lang="en-US" dirty="0"/>
          </a:p>
          <a:p>
            <a:pPr lvl="0"/>
            <a:r>
              <a:rPr lang="ar-IQ" dirty="0"/>
              <a:t>العناية بكتابة الهمزة ومعرفة مواصفاتها من حيث كتابتها مفردة مثل شيء , عبئ , هدوء , بناء , وفاء , ضوء او على ياء , ظمئ /  او على واو : لؤلؤ </a:t>
            </a:r>
            <a:endParaRPr lang="en-US" dirty="0"/>
          </a:p>
        </p:txBody>
      </p:sp>
    </p:spTree>
    <p:extLst>
      <p:ext uri="{BB962C8B-B14F-4D97-AF65-F5344CB8AC3E}">
        <p14:creationId xmlns:p14="http://schemas.microsoft.com/office/powerpoint/2010/main" xmlns="" val="698410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70000" lnSpcReduction="20000"/>
          </a:bodyPr>
          <a:lstStyle/>
          <a:p>
            <a:r>
              <a:rPr lang="ar-IQ" dirty="0"/>
              <a:t>واذا كانت متوسطة او حركة ما قبلها كسرة او ياء تكتب على نبرة بيئة , بيئة , سئلً واذا كانت حركتها او حركة ما قبلها ضمة تكتب على حرف الواو مؤلم مؤثر </a:t>
            </a:r>
            <a:endParaRPr lang="en-US" dirty="0"/>
          </a:p>
          <a:p>
            <a:r>
              <a:rPr lang="ar-IQ" dirty="0"/>
              <a:t>واذا كانت حركتها فتحة او ما قبلها مفتوح تكتب على الالف مثل بنائي رأس</a:t>
            </a:r>
            <a:endParaRPr lang="en-US" dirty="0"/>
          </a:p>
          <a:p>
            <a:pPr lvl="0"/>
            <a:r>
              <a:rPr lang="ar-IQ" dirty="0"/>
              <a:t>صنف بعضها الحروف من كتابة حذف الالف من كلمة اسم في السلمية ( بسم الله الرحمن الرحيم ) </a:t>
            </a:r>
            <a:endParaRPr lang="en-US" dirty="0"/>
          </a:p>
          <a:p>
            <a:r>
              <a:rPr lang="ar-IQ" dirty="0"/>
              <a:t>حذف همزة الوصل من كلمة اين اذا وقعت بين كلمتين محمد بن </a:t>
            </a:r>
            <a:r>
              <a:rPr lang="ar-IQ" dirty="0" err="1"/>
              <a:t>عبدلله</a:t>
            </a:r>
            <a:r>
              <a:rPr lang="ar-IQ" dirty="0"/>
              <a:t> _ وتثبت الالف اذا جاءت في اول السطر – سعيد بن جبير , وتثبت ايضاً اذا وقعت بين اسمين ليسا علمين الرجل انت الرجل  او بين العلمين بفاصل , سعيد هو انت جبير .</a:t>
            </a:r>
            <a:endParaRPr lang="en-US" dirty="0"/>
          </a:p>
          <a:p>
            <a:pPr lvl="0"/>
            <a:r>
              <a:rPr lang="ar-IQ" dirty="0"/>
              <a:t>زيادة بعض الحروف :</a:t>
            </a:r>
            <a:endParaRPr lang="en-US" dirty="0"/>
          </a:p>
          <a:p>
            <a:pPr lvl="0"/>
            <a:r>
              <a:rPr lang="ar-IQ" dirty="0"/>
              <a:t>تزداد حروف في الكتابة كلمة ( مائة ) مفردة او مركبة مائتان ثلاث مئة ويصح ان نكتبها دون الف .</a:t>
            </a:r>
            <a:endParaRPr lang="en-US" dirty="0"/>
          </a:p>
          <a:p>
            <a:pPr lvl="0"/>
            <a:r>
              <a:rPr lang="ar-IQ" dirty="0"/>
              <a:t>تزداد الالف بعد واو الجماعة مثل ذهبوا – كتبوا – لم يحضروا – لن يفشلوا اما اذا لم تكن واو الجماعة فلا تراد الالف  هو الى المعالي ويعلو قدره يدعوا الى الخير </a:t>
            </a:r>
            <a:endParaRPr lang="en-US" dirty="0"/>
          </a:p>
          <a:p>
            <a:pPr lvl="0"/>
            <a:r>
              <a:rPr lang="ar-IQ" dirty="0"/>
              <a:t>هناك فترات لغوية يخطئ فيها الباحثين ولا يفرقون بينها مثلاً:-</a:t>
            </a:r>
            <a:endParaRPr lang="en-US" dirty="0"/>
          </a:p>
          <a:p>
            <a:r>
              <a:rPr lang="ar-IQ" dirty="0"/>
              <a:t>العشاء – اول ظلام الليل , وهو وقت صلاة العشاء</a:t>
            </a:r>
            <a:endParaRPr lang="en-US" dirty="0"/>
          </a:p>
          <a:p>
            <a:r>
              <a:rPr lang="ar-IQ" dirty="0"/>
              <a:t>العشاء – طعام العشاء وقت المساء </a:t>
            </a:r>
            <a:endParaRPr lang="en-US" dirty="0"/>
          </a:p>
          <a:p>
            <a:pPr lvl="0"/>
            <a:r>
              <a:rPr lang="ar-IQ" dirty="0"/>
              <a:t>هناك افعال لا تأتي الى على صورة المثنى المجهول :</a:t>
            </a:r>
            <a:endParaRPr lang="en-US" dirty="0"/>
          </a:p>
          <a:p>
            <a:r>
              <a:rPr lang="ar-IQ" dirty="0"/>
              <a:t>عني الامر – اهتم به </a:t>
            </a:r>
            <a:endParaRPr lang="en-US" dirty="0"/>
          </a:p>
          <a:p>
            <a:r>
              <a:rPr lang="ar-IQ" dirty="0"/>
              <a:t>اغمي عليه – غشى عليه</a:t>
            </a:r>
          </a:p>
          <a:p>
            <a:endParaRPr lang="ar-IQ" dirty="0"/>
          </a:p>
        </p:txBody>
      </p:sp>
    </p:spTree>
    <p:extLst>
      <p:ext uri="{BB962C8B-B14F-4D97-AF65-F5344CB8AC3E}">
        <p14:creationId xmlns:p14="http://schemas.microsoft.com/office/powerpoint/2010/main" xmlns="" val="211576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سادساً : </a:t>
            </a:r>
            <a:r>
              <a:rPr lang="ar-IQ" b="1" dirty="0" smtClean="0"/>
              <a:t>الخاتمة</a:t>
            </a:r>
            <a:endParaRPr lang="ar-IQ" dirty="0"/>
          </a:p>
        </p:txBody>
      </p:sp>
      <p:sp>
        <p:nvSpPr>
          <p:cNvPr id="3" name="عنصر نائب للمحتوى 2"/>
          <p:cNvSpPr>
            <a:spLocks noGrp="1"/>
          </p:cNvSpPr>
          <p:nvPr>
            <p:ph sz="quarter" idx="1"/>
          </p:nvPr>
        </p:nvSpPr>
        <p:spPr/>
        <p:txBody>
          <a:bodyPr>
            <a:normAutofit/>
          </a:bodyPr>
          <a:lstStyle/>
          <a:p>
            <a:pPr marL="0" indent="0" algn="just">
              <a:buNone/>
            </a:pPr>
            <a:r>
              <a:rPr lang="ar-IQ" dirty="0" smtClean="0"/>
              <a:t>يحرص </a:t>
            </a:r>
            <a:r>
              <a:rPr lang="ar-IQ" dirty="0"/>
              <a:t>الباحث ان تكون الخاتمة هي الصورة المصغرة للبحث بشكل </a:t>
            </a:r>
            <a:r>
              <a:rPr lang="ar-IQ" dirty="0" smtClean="0"/>
              <a:t>لا يزيد </a:t>
            </a:r>
            <a:r>
              <a:rPr lang="ar-IQ" dirty="0"/>
              <a:t>عن حجم المقدمة ( 8 – 10 ) يضمنها ملخصا للبحث والرسالة موضحاً النقاط الاساسية ومن الباحثين من الابواب في المقدمة الجديد في بحثه من نتائج  وكذلك ما يرى من توصيات من المهم ان تصاغ الخاتمة بأسلوب جذاب ابراز اهم المعلومات والنتائج والحديث وتكون الخاتمة منفذاً للقارئ ليقرأ فيه سريعاً على الرسالة فيقبل عليها او يصد عنها او قد يضمن الباحث الخاتمة نقاطاً تفتح مجالات جديدة لا بحاث اخرى منطلعة مما توصل اليه ينبغي ان تكون الخاتمة من الطول والتكرار والادعاء والمبالغة انما تمثل شخصية الكاتب ولابد ان يكون عرضها ذكياً خفيفاً على النفس والقلب . </a:t>
            </a:r>
            <a:endParaRPr lang="en-US" dirty="0"/>
          </a:p>
          <a:p>
            <a:pPr marL="0" indent="0">
              <a:buNone/>
            </a:pPr>
            <a:endParaRPr lang="ar-IQ" dirty="0"/>
          </a:p>
        </p:txBody>
      </p:sp>
    </p:spTree>
    <p:extLst>
      <p:ext uri="{BB962C8B-B14F-4D97-AF65-F5344CB8AC3E}">
        <p14:creationId xmlns:p14="http://schemas.microsoft.com/office/powerpoint/2010/main" xmlns="" val="96810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المبيضة</a:t>
            </a:r>
            <a:endParaRPr lang="ar-IQ" b="1" dirty="0"/>
          </a:p>
        </p:txBody>
      </p:sp>
      <p:sp>
        <p:nvSpPr>
          <p:cNvPr id="3" name="عنصر نائب للمحتوى 2"/>
          <p:cNvSpPr>
            <a:spLocks noGrp="1"/>
          </p:cNvSpPr>
          <p:nvPr>
            <p:ph sz="quarter" idx="1"/>
          </p:nvPr>
        </p:nvSpPr>
        <p:spPr>
          <a:xfrm>
            <a:off x="457200" y="1219200"/>
            <a:ext cx="8229600" cy="5306144"/>
          </a:xfrm>
        </p:spPr>
        <p:txBody>
          <a:bodyPr>
            <a:normAutofit fontScale="47500" lnSpcReduction="20000"/>
          </a:bodyPr>
          <a:lstStyle/>
          <a:p>
            <a:r>
              <a:rPr lang="ar-IQ" sz="3400" dirty="0" smtClean="0"/>
              <a:t>بعد </a:t>
            </a:r>
            <a:r>
              <a:rPr lang="ar-IQ" sz="3400" dirty="0"/>
              <a:t>ان نظرت وهذبت وشذيت وعدلت وبدلت وأعدت صياغة مالا يعجبك وبعد أن اطمأننت بأنك لم تترك فيها نقصاً او ما خذا أو شيئاً مؤجلا بعد ذلك تبدا بتبيض المسودة تكتب بخط واضح على سطر وتترك اخر وتترك مسافة من اليمين واخرى من اليسار تلتزم بعلامات الترقيم والهوامش وتترك مسافة بداية السطر وترتيب الارقام يكون متناسقا وفق هندسة وذوق وعناية بالخط وكتابة العناوين بخط كبير ويكون ترتيب البحث . </a:t>
            </a:r>
          </a:p>
          <a:p>
            <a:r>
              <a:rPr lang="ar-IQ" sz="3400" dirty="0"/>
              <a:t>1-	صفحة العنوان : تكون اول ورقة يكتب على وجهها : 1- عنوان الرسالة 2- اسم الطالب مقدمها 3- الدرجة العلمية 4- اسم الكلية او المعهد 5- العام الدراسي تترك ورقة بيضاء قبل العنوان الداخلي</a:t>
            </a:r>
          </a:p>
          <a:p>
            <a:r>
              <a:rPr lang="ar-IQ" sz="3400" dirty="0"/>
              <a:t>2-	محتويات الرسالة : وتشمل / 1- المقدمة 2- فهرس المادة العلمية الابواب والفصول 3- فهرس الملاحق والوثائق والجداول والرسوم ان وجدت ويمكن ان الطالب المخطوطة او المطبوعة . </a:t>
            </a:r>
          </a:p>
          <a:p>
            <a:r>
              <a:rPr lang="ar-IQ" sz="3400" dirty="0"/>
              <a:t>3-	المقدمة / تتضمن بعض النقاط الاساسية ان مادة المقدمة هي اصلا موجودة في الاذهان من خلال جمع المادة في الجذاذات واثناء الكتابة في المسودة وتكون المقدمة مركزة وموجزة تناسب حجم الرسالة بحيث لا تزيد عن خمس او بين صفحات وتناول النقاط الاتية :</a:t>
            </a:r>
          </a:p>
          <a:p>
            <a:r>
              <a:rPr lang="ar-IQ" sz="3400" dirty="0"/>
              <a:t>أ‌-	تحديد الموضوع وبيان اهمية وطبيعته في حدوده في الزمان والمكان</a:t>
            </a:r>
          </a:p>
          <a:p>
            <a:r>
              <a:rPr lang="ar-IQ" sz="3400" dirty="0"/>
              <a:t>ب‌-	صلتك بالموضوع واسباب اختباره </a:t>
            </a:r>
          </a:p>
          <a:p>
            <a:r>
              <a:rPr lang="ar-IQ" sz="3400" dirty="0"/>
              <a:t>ت‌-	من سبقك الى دراسة هذا البحث او قيمة الابحاث السابقة وصلتها ببحثك .</a:t>
            </a:r>
          </a:p>
          <a:p>
            <a:r>
              <a:rPr lang="ar-IQ" sz="3400" dirty="0"/>
              <a:t>ث‌-	استعراضنا للخطة : الموضوعات التي عالجتها ولابأس للتعرض للمشكلات التي تواجهك بشيء من الايجاز .</a:t>
            </a:r>
          </a:p>
          <a:p>
            <a:r>
              <a:rPr lang="ar-IQ" sz="3400" dirty="0"/>
              <a:t>4-	دراسة عن المصادر الاساسية التي اخذت منها ولها دور في الرسالة تقسيم المصادر الى مجموعات تبين فيها المادة العلمية التي انتفعت بها وتنوع المادة وتربط بين كل مجموعة وبين كل جانب من جوانب البحث كما يقال عن المراجع التي لها توجيه البحث وتكوينه .</a:t>
            </a:r>
          </a:p>
          <a:p>
            <a:r>
              <a:rPr lang="ar-IQ" sz="3400" dirty="0"/>
              <a:t>5-	تذكر من قدم عوناً لا نجاز من اساتذة ومشرفين وافراد الى مراجع او اعدو مخطوطة او يسروا احرار وتكون فيه مبالغة واعطاء الحقوق الاخرين تكون ارقام المقدمة بالحروف الابجدية او تكتب في الارقام تخالف الارقام قيمة الرسالة لان المقدمة اخر ما يكتب في الرسالة ولا يدري ولا يدري ما سيكون عدد صفحاتها وتذيل المقدمة بعنوان الباحث مع ذكر التاريخ الهجري ثم الميلادي.</a:t>
            </a:r>
          </a:p>
          <a:p>
            <a:endParaRPr lang="ar-IQ" dirty="0"/>
          </a:p>
        </p:txBody>
      </p:sp>
    </p:spTree>
    <p:extLst>
      <p:ext uri="{BB962C8B-B14F-4D97-AF65-F5344CB8AC3E}">
        <p14:creationId xmlns:p14="http://schemas.microsoft.com/office/powerpoint/2010/main" xmlns="" val="91577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9" end="9"/>
                                            </p:txEl>
                                          </p:spTgt>
                                        </p:tgtEl>
                                        <p:attrNameLst>
                                          <p:attrName>style.visibility</p:attrName>
                                        </p:attrNameLst>
                                      </p:cBhvr>
                                      <p:to>
                                        <p:strVal val="visible"/>
                                      </p:to>
                                    </p:set>
                                    <p:animEffect transition="in" filter="fade">
                                      <p:cBhvr>
                                        <p:cTn id="76" dur="1000"/>
                                        <p:tgtEl>
                                          <p:spTgt spid="3">
                                            <p:txEl>
                                              <p:pRg st="9" end="9"/>
                                            </p:txEl>
                                          </p:spTgt>
                                        </p:tgtEl>
                                      </p:cBhvr>
                                    </p:animEffect>
                                    <p:anim calcmode="lin" valueType="num">
                                      <p:cBhvr>
                                        <p:cTn id="7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فهرس المصادر والمراجع</a:t>
            </a:r>
            <a:endParaRPr lang="ar-IQ" dirty="0"/>
          </a:p>
        </p:txBody>
      </p:sp>
      <p:sp>
        <p:nvSpPr>
          <p:cNvPr id="3" name="عنصر نائب للمحتوى 2"/>
          <p:cNvSpPr>
            <a:spLocks noGrp="1"/>
          </p:cNvSpPr>
          <p:nvPr>
            <p:ph sz="quarter" idx="1"/>
          </p:nvPr>
        </p:nvSpPr>
        <p:spPr/>
        <p:txBody>
          <a:bodyPr/>
          <a:lstStyle/>
          <a:p>
            <a:r>
              <a:rPr lang="ar-IQ" dirty="0"/>
              <a:t>صدى بعض الباحثين الكتب التي واطلعوا عليها او جاء في البحث في فهرس المصادر والمراجع وبذلك تكثر المصادر بشكل مبالغ فيه فقد ينثر معظم كتبا اطلعوا عليها او لم يقدروا منها واسوأ ما يتعرض له الباحث من نقد دون كتابة في فهرسه لم يعرفه يجب ان يكون الباحث على نية في كل مصدر يتطلع عليه او مرجع يذكره وقد تكون الم بمادته عرف قيمة الكتاب بين </a:t>
            </a:r>
            <a:r>
              <a:rPr lang="ar-IQ" dirty="0" err="1"/>
              <a:t>اشياهه</a:t>
            </a:r>
            <a:r>
              <a:rPr lang="ar-IQ" dirty="0"/>
              <a:t> من الكتب وطريقة التأليف مؤلفة زمانه علمه ميوله ينثر في فهرس الكتب التي اقامتها واسهمت في تكوين البحث . ان الباحثين ينقلون من مراجع وينقلون منها افكار واستنتاجات ووجهات نظر ويفعلون ذكر ذلك المراجع واليقين من نضع مصادر ومراجع افضل لهم الباب او الفصل ثم يذكر كتابة البحث المراجع العامة ترتب الفهرس ترتيبا هجائيا وفق اسماء المؤلفين البحث قد التزام في الاسادة الى المصادر في الهوامش الى اسم المؤلف .</a:t>
            </a:r>
          </a:p>
        </p:txBody>
      </p:sp>
    </p:spTree>
    <p:extLst>
      <p:ext uri="{BB962C8B-B14F-4D97-AF65-F5344CB8AC3E}">
        <p14:creationId xmlns:p14="http://schemas.microsoft.com/office/powerpoint/2010/main" xmlns="" val="26500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pPr algn="just"/>
            <a:r>
              <a:rPr lang="ar-IQ" b="1" u="sng" dirty="0"/>
              <a:t>رابعاً : التمهيد /</a:t>
            </a:r>
            <a:r>
              <a:rPr lang="ar-IQ" dirty="0"/>
              <a:t> ليس بحث يحتاج الى تمهيد . وهناك ابحاث يكون فيها التمهيد ضرورياً ان التمهيد يتناول القضايا التي لا تصح ان تكون اما فصلا او باب وهي ضرورية لإعطاء فكرة تمهيدية عن الموضوع بعامة وتجيب عن التساؤلات التي قد تنشأ هنا وهناك اما حجم التمهيد فتقررهُ طبيعة النقاد التي يتطرق اليها ولكن في الاحوال لا يزيد على حجم فصل من فصول الرسالة ويكون بحدود (15 – 20 ) صفحه. </a:t>
            </a:r>
            <a:endParaRPr lang="en-US" dirty="0"/>
          </a:p>
          <a:p>
            <a:pPr algn="just"/>
            <a:r>
              <a:rPr lang="ar-IQ" b="1" u="sng" dirty="0"/>
              <a:t>خامساً : صلب البحث او الرسالة /</a:t>
            </a:r>
            <a:r>
              <a:rPr lang="ar-IQ" dirty="0"/>
              <a:t>  اذا كنت قد قسمت الرسالة الى ابواب وفصول او فصول فقط فهناك عرف متبع في التنظيم واخراج شكل الرسالة تكتب الباب الاول في صفحة مستقلة بحجم كبير وتكتب في ورقة ثانية الفصل الاول بحرف اصغر من حرف الباب وتحت الفصل اسمه واحياناً الموضوعات التي تندرج تحته ثم تبدأ الفقرة الاولى من الفصل في ورقة جديدة تاركاً مسافة من بداية السطر وتبدأ التبييض بخط واضح ويجب ان تتذكر دائماً انت تكتب ليقرأ غيرك من يكتب على الاله الكاتبة او عامل المطبعة ويجب ان تكتب بأرقام متسلسلة من اول الفصل الى اخره ومن فوائد هذه الطريقة ان الارقام لا تتغير اذا تغيرت الصفحات عند الطبع . </a:t>
            </a:r>
            <a:endParaRPr lang="en-US" dirty="0"/>
          </a:p>
          <a:p>
            <a:endParaRPr lang="ar-IQ" dirty="0"/>
          </a:p>
        </p:txBody>
      </p:sp>
    </p:spTree>
    <p:extLst>
      <p:ext uri="{BB962C8B-B14F-4D97-AF65-F5344CB8AC3E}">
        <p14:creationId xmlns:p14="http://schemas.microsoft.com/office/powerpoint/2010/main" xmlns="" val="396689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سادساً</a:t>
            </a:r>
            <a:r>
              <a:rPr lang="ar-IQ" dirty="0"/>
              <a:t> : </a:t>
            </a:r>
            <a:r>
              <a:rPr lang="ar-IQ" b="1" dirty="0"/>
              <a:t>الخاتمة</a:t>
            </a:r>
            <a:r>
              <a:rPr lang="ar-IQ" dirty="0"/>
              <a:t> </a:t>
            </a:r>
          </a:p>
        </p:txBody>
      </p:sp>
      <p:sp>
        <p:nvSpPr>
          <p:cNvPr id="3" name="عنصر نائب للمحتوى 2"/>
          <p:cNvSpPr>
            <a:spLocks noGrp="1"/>
          </p:cNvSpPr>
          <p:nvPr>
            <p:ph sz="quarter" idx="1"/>
          </p:nvPr>
        </p:nvSpPr>
        <p:spPr/>
        <p:txBody>
          <a:bodyPr/>
          <a:lstStyle/>
          <a:p>
            <a:pPr algn="just"/>
            <a:r>
              <a:rPr lang="ar-IQ" dirty="0" smtClean="0"/>
              <a:t>يحرص </a:t>
            </a:r>
            <a:r>
              <a:rPr lang="ar-IQ" dirty="0"/>
              <a:t>الباحث ان تكون الخاتمة هي الصورة المصغرة للبحث بشكل لا يزيد عن حجم المقدمة ( 8 – 10 ) يضمنها ملخصا للبحث والرسالة موضحاً النقاط الاساسية ومن الباحثين من يستعرض الابواب والفصول وهو عمل غير محمود لان ذلك مره ذكره في المقدمة بل الأفضل ان يبرز النقاط الاساسية ويظهر الجديد في بحثة من نتائج  وكذلك ما يرى من توصيات من المهم ان تصاغ الخاتمة بأسلوب جذاب يبرز اهم المعلومات والنتائج والجديد وتكون الخاتمة منقذاً للقارئ ليقرأ فيه سريعاً على الرسالة فيقبل عليها او يصد عنها او قد يضمن الباحث الخاتمة نقاطاً تفتح مجالات جديدة لا بحاث اخرى منطلقة مما توصل اليه ينبغي ان تكون الخاتمة مبرأة من الطول والتكرار والادعاء والمبالغة انما تمثل شخصية الكاتب ولابد ان يكون عرضها ذكياً خفيفاً على النفس والقلب . </a:t>
            </a:r>
            <a:endParaRPr lang="en-US" dirty="0"/>
          </a:p>
          <a:p>
            <a:endParaRPr lang="ar-IQ" dirty="0"/>
          </a:p>
        </p:txBody>
      </p:sp>
    </p:spTree>
    <p:extLst>
      <p:ext uri="{BB962C8B-B14F-4D97-AF65-F5344CB8AC3E}">
        <p14:creationId xmlns:p14="http://schemas.microsoft.com/office/powerpoint/2010/main" xmlns="" val="252618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صل">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135</TotalTime>
  <Words>1368</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أصل</vt:lpstr>
      <vt:lpstr>محاضرة منهج البحث  دراسة المصادر وأولويات كتابة المسودة والهوامش: الجزء 3 الدراسات العليا/ماجستير / أدب جامعة ديالى كلية التربية للعلوم الانسانية / قسم اللغة العربية </vt:lpstr>
      <vt:lpstr>الكتابة النهائية والضبط بالشكل </vt:lpstr>
      <vt:lpstr>الضبط بالشكل </vt:lpstr>
      <vt:lpstr>Slide 4</vt:lpstr>
      <vt:lpstr>سادساً : الخاتمة</vt:lpstr>
      <vt:lpstr>المبيضة</vt:lpstr>
      <vt:lpstr>فهرس المصادر والمراجع</vt:lpstr>
      <vt:lpstr>Slide 8</vt:lpstr>
      <vt:lpstr>سادساً : الخاتمة </vt:lpstr>
      <vt:lpstr>فهرس المصادر والمراجع</vt:lpstr>
      <vt:lpstr>المصادر</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محاضره منهج البحث وتحقيق النصوص الدراسات العليا ماجستير / آداب</dc:title>
  <dc:creator>SMART</dc:creator>
  <cp:lastModifiedBy>DELL</cp:lastModifiedBy>
  <cp:revision>11</cp:revision>
  <dcterms:created xsi:type="dcterms:W3CDTF">2019-11-16T08:56:45Z</dcterms:created>
  <dcterms:modified xsi:type="dcterms:W3CDTF">2025-04-13T08:15:34Z</dcterms:modified>
</cp:coreProperties>
</file>