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44" r:id="rId1"/>
  </p:sldMasterIdLst>
  <p:notesMasterIdLst>
    <p:notesMasterId r:id="rId11"/>
  </p:notesMasterIdLst>
  <p:sldIdLst>
    <p:sldId id="256" r:id="rId2"/>
    <p:sldId id="272" r:id="rId3"/>
    <p:sldId id="271" r:id="rId4"/>
    <p:sldId id="269" r:id="rId5"/>
    <p:sldId id="273" r:id="rId6"/>
    <p:sldId id="268" r:id="rId7"/>
    <p:sldId id="267" r:id="rId8"/>
    <p:sldId id="266" r:id="rId9"/>
    <p:sldId id="265" r:id="rId10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aximized" horzBarState="maximized">
    <p:restoredLeft sz="84380"/>
    <p:restoredTop sz="94660"/>
  </p:normalViewPr>
  <p:slideViewPr>
    <p:cSldViewPr>
      <p:cViewPr>
        <p:scale>
          <a:sx n="80" d="100"/>
          <a:sy n="80" d="100"/>
        </p:scale>
        <p:origin x="-158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32745294-B657-4D5F-9D7B-CCF431CED4F9}" type="datetimeFigureOut">
              <a:rPr lang="ar-IQ" smtClean="0"/>
              <a:pPr/>
              <a:t>15/10/1446</a:t>
            </a:fld>
            <a:endParaRPr lang="ar-IQ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IQ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9DE993F4-71B6-4B2F-A2DA-5EC0353251D7}" type="slidenum">
              <a:rPr lang="ar-IQ" smtClean="0"/>
              <a:pPr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عنوان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2" name="عنوان فرعي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48366B5-0C01-4E50-9EFD-AB3B079C1B8F}" type="datetimeFigureOut">
              <a:rPr lang="ar-SA" smtClean="0"/>
              <a:pPr/>
              <a:t>15/10/1446</a:t>
            </a:fld>
            <a:endParaRPr lang="ar-SA"/>
          </a:p>
        </p:txBody>
      </p:sp>
      <p:sp>
        <p:nvSpPr>
          <p:cNvPr id="20" name="عنصر نائب للتذييل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10" name="عنصر نائب لرقم الشريحة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68BCFA-D4BD-449F-8D76-60AC50FACFBE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8" name="شكل بيضاوي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48366B5-0C01-4E50-9EFD-AB3B079C1B8F}" type="datetimeFigureOut">
              <a:rPr lang="ar-SA" smtClean="0"/>
              <a:pPr/>
              <a:t>15/10/1446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68BCFA-D4BD-449F-8D76-60AC50FACFBE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48366B5-0C01-4E50-9EFD-AB3B079C1B8F}" type="datetimeFigureOut">
              <a:rPr lang="ar-SA" smtClean="0"/>
              <a:pPr/>
              <a:t>15/10/1446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68BCFA-D4BD-449F-8D76-60AC50FACFBE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48366B5-0C01-4E50-9EFD-AB3B079C1B8F}" type="datetimeFigureOut">
              <a:rPr lang="ar-SA" smtClean="0"/>
              <a:pPr/>
              <a:t>15/10/1446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68BCFA-D4BD-449F-8D76-60AC50FACFBE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48366B5-0C01-4E50-9EFD-AB3B079C1B8F}" type="datetimeFigureOut">
              <a:rPr lang="ar-SA" smtClean="0"/>
              <a:pPr/>
              <a:t>15/10/1446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68BCFA-D4BD-449F-8D76-60AC50FACFBE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0" name="مستطيل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48366B5-0C01-4E50-9EFD-AB3B079C1B8F}" type="datetimeFigureOut">
              <a:rPr lang="ar-SA" smtClean="0"/>
              <a:pPr/>
              <a:t>15/10/1446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68BCFA-D4BD-449F-8D76-60AC50FACFBE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48366B5-0C01-4E50-9EFD-AB3B079C1B8F}" type="datetimeFigureOut">
              <a:rPr lang="ar-SA" smtClean="0"/>
              <a:pPr/>
              <a:t>15/10/1446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68BCFA-D4BD-449F-8D76-60AC50FACFBE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48366B5-0C01-4E50-9EFD-AB3B079C1B8F}" type="datetimeFigureOut">
              <a:rPr lang="ar-SA" smtClean="0"/>
              <a:pPr/>
              <a:t>15/10/1446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68BCFA-D4BD-449F-8D76-60AC50FACFBE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48366B5-0C01-4E50-9EFD-AB3B079C1B8F}" type="datetimeFigureOut">
              <a:rPr lang="ar-SA" smtClean="0"/>
              <a:pPr/>
              <a:t>15/10/1446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68BCFA-D4BD-449F-8D76-60AC50FACFBE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6" name="مستطيل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48366B5-0C01-4E50-9EFD-AB3B079C1B8F}" type="datetimeFigureOut">
              <a:rPr lang="ar-SA" smtClean="0"/>
              <a:pPr/>
              <a:t>15/10/1446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68BCFA-D4BD-449F-8D76-60AC50FACFBE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48366B5-0C01-4E50-9EFD-AB3B079C1B8F}" type="datetimeFigureOut">
              <a:rPr lang="ar-SA" smtClean="0"/>
              <a:pPr/>
              <a:t>15/10/1446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68BCFA-D4BD-449F-8D76-60AC50FACFBE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8" name="مستطيل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  <p:sp>
        <p:nvSpPr>
          <p:cNvPr id="9" name="مخطط انسيابي: معالجة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مخطط انسيابي: معالجة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دائري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دائرة مجوفة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مستطيل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عنصر نائب للعنوان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صر نائب للنص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24" name="عنصر نائب للتاريخ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248366B5-0C01-4E50-9EFD-AB3B079C1B8F}" type="datetimeFigureOut">
              <a:rPr lang="ar-SA" smtClean="0"/>
              <a:pPr/>
              <a:t>15/10/1446</a:t>
            </a:fld>
            <a:endParaRPr lang="ar-SA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ar-SA"/>
          </a:p>
        </p:txBody>
      </p:sp>
      <p:sp>
        <p:nvSpPr>
          <p:cNvPr id="22" name="عنصر نائب لرقم الشريحة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6B68BCFA-D4BD-449F-8D76-60AC50FACFBE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5" name="مستطيل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ransition spd="slow">
    <p:push dir="u"/>
  </p:transition>
  <p:timing>
    <p:tnLst>
      <p:par>
        <p:cTn id="1" dur="indefinite" restart="never" nodeType="tmRoot"/>
      </p:par>
    </p:tnLst>
  </p:timing>
  <p:txStyles>
    <p:titleStyle>
      <a:lvl1pPr algn="l" rtl="1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r" rtl="1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r" rtl="1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r" rtl="1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r" rtl="1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r" rtl="1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r" rtl="1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3568" y="1700808"/>
            <a:ext cx="7543800" cy="2593975"/>
          </a:xfrm>
        </p:spPr>
        <p:txBody>
          <a:bodyPr>
            <a:normAutofit/>
          </a:bodyPr>
          <a:lstStyle/>
          <a:p>
            <a:pPr algn="ctr"/>
            <a:r>
              <a:rPr lang="ar-SA" sz="7200" dirty="0" smtClean="0">
                <a:latin typeface="Copperplate Gothic Light" pitchFamily="34" charset="0"/>
                <a:cs typeface="Farsi Simple Bold" pitchFamily="2" charset="-78"/>
              </a:rPr>
              <a:t/>
            </a:r>
            <a:br>
              <a:rPr lang="ar-SA" sz="7200" dirty="0" smtClean="0">
                <a:latin typeface="Copperplate Gothic Light" pitchFamily="34" charset="0"/>
                <a:cs typeface="Farsi Simple Bold" pitchFamily="2" charset="-78"/>
              </a:rPr>
            </a:br>
            <a:endParaRPr lang="ar-SA" sz="3600" dirty="0">
              <a:latin typeface="Copperplate Gothic Light" pitchFamily="34" charset="0"/>
              <a:cs typeface="Farsi Simple Bold" pitchFamily="2" charset="-78"/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755576" y="214290"/>
            <a:ext cx="7848872" cy="6643710"/>
          </a:xfrm>
        </p:spPr>
        <p:txBody>
          <a:bodyPr>
            <a:normAutofit/>
          </a:bodyPr>
          <a:lstStyle/>
          <a:p>
            <a:pPr algn="r"/>
            <a:r>
              <a:rPr lang="ar-IQ" sz="1800" b="1" dirty="0" smtClean="0">
                <a:solidFill>
                  <a:srgbClr val="FF0000"/>
                </a:solidFill>
              </a:rPr>
              <a:t> </a:t>
            </a:r>
            <a:r>
              <a:rPr lang="ar-SA" sz="1800" b="1" dirty="0" smtClean="0">
                <a:solidFill>
                  <a:srgbClr val="FF0000"/>
                </a:solidFill>
              </a:rPr>
              <a:t>وزارة التعليم العالي والبحث العلمي</a:t>
            </a:r>
            <a:br>
              <a:rPr lang="ar-SA" sz="1800" b="1" dirty="0" smtClean="0">
                <a:solidFill>
                  <a:srgbClr val="FF0000"/>
                </a:solidFill>
              </a:rPr>
            </a:br>
            <a:r>
              <a:rPr lang="ar-SA" sz="1800" b="1" dirty="0" smtClean="0">
                <a:solidFill>
                  <a:srgbClr val="FF0000"/>
                </a:solidFill>
              </a:rPr>
              <a:t>جـــــــامــــــعـــــــة ديـــــــــــــالى</a:t>
            </a:r>
            <a:br>
              <a:rPr lang="ar-SA" sz="1800" b="1" dirty="0" smtClean="0">
                <a:solidFill>
                  <a:srgbClr val="FF0000"/>
                </a:solidFill>
              </a:rPr>
            </a:br>
            <a:r>
              <a:rPr lang="ar-SA" sz="1800" b="1" dirty="0" smtClean="0">
                <a:solidFill>
                  <a:srgbClr val="FF0000"/>
                </a:solidFill>
              </a:rPr>
              <a:t>كــــليـة الـتــربــية للعلوم الإنسانية</a:t>
            </a:r>
            <a:br>
              <a:rPr lang="ar-SA" sz="1800" b="1" dirty="0" smtClean="0">
                <a:solidFill>
                  <a:srgbClr val="FF0000"/>
                </a:solidFill>
              </a:rPr>
            </a:br>
            <a:r>
              <a:rPr lang="ar-SA" sz="1800" b="1" dirty="0" smtClean="0">
                <a:solidFill>
                  <a:srgbClr val="FF0000"/>
                </a:solidFill>
              </a:rPr>
              <a:t>قســـــــم  اللّغة العـــــربــــــيّة</a:t>
            </a:r>
            <a:endParaRPr lang="ar-IQ" sz="1800" b="1" dirty="0" smtClean="0">
              <a:solidFill>
                <a:srgbClr val="FF0000"/>
              </a:solidFill>
            </a:endParaRPr>
          </a:p>
          <a:p>
            <a:pPr algn="r"/>
            <a:endParaRPr lang="ar-IQ" sz="1800" b="1" dirty="0" smtClean="0">
              <a:solidFill>
                <a:srgbClr val="FF0000"/>
              </a:solidFill>
            </a:endParaRPr>
          </a:p>
          <a:p>
            <a:pPr algn="r"/>
            <a:endParaRPr lang="ar-IQ" sz="1800" b="1" dirty="0" smtClean="0">
              <a:solidFill>
                <a:srgbClr val="FF0000"/>
              </a:solidFill>
            </a:endParaRPr>
          </a:p>
          <a:p>
            <a:pPr algn="r"/>
            <a:r>
              <a:rPr lang="ar-IQ" sz="1800" b="1" dirty="0" smtClean="0">
                <a:solidFill>
                  <a:srgbClr val="FF0000"/>
                </a:solidFill>
              </a:rPr>
              <a:t>     </a:t>
            </a:r>
          </a:p>
          <a:p>
            <a:pPr algn="ctr"/>
            <a:r>
              <a:rPr lang="ar-IQ" sz="2000" b="1" dirty="0" smtClean="0">
                <a:solidFill>
                  <a:srgbClr val="92D050"/>
                </a:solidFill>
                <a:latin typeface="Vani" pitchFamily="34" charset="0"/>
                <a:cs typeface="Akhbar MT" pitchFamily="2" charset="-78"/>
              </a:rPr>
              <a:t>   </a:t>
            </a:r>
            <a:r>
              <a:rPr lang="ar-IQ" sz="7100" b="1" dirty="0" smtClean="0">
                <a:solidFill>
                  <a:srgbClr val="002060"/>
                </a:solidFill>
                <a:latin typeface="Vani" pitchFamily="34" charset="0"/>
                <a:cs typeface="Akhbar MT" pitchFamily="2" charset="-78"/>
              </a:rPr>
              <a:t>السرقات في الموروث الشعري العربي </a:t>
            </a:r>
            <a:r>
              <a:rPr lang="ar-IQ" sz="7100" b="1" dirty="0" smtClean="0">
                <a:solidFill>
                  <a:srgbClr val="002060"/>
                </a:solidFill>
                <a:latin typeface="Vani" pitchFamily="34" charset="0"/>
                <a:cs typeface="Akhbar MT" pitchFamily="2" charset="-78"/>
              </a:rPr>
              <a:t> : الجزء 1</a:t>
            </a:r>
            <a:endParaRPr lang="ar-IQ" sz="2000" b="1" dirty="0" smtClean="0">
              <a:solidFill>
                <a:srgbClr val="002060"/>
              </a:solidFill>
              <a:latin typeface="Vani" pitchFamily="34" charset="0"/>
              <a:cs typeface="Akhbar MT" pitchFamily="2" charset="-78"/>
            </a:endParaRPr>
          </a:p>
          <a:p>
            <a:pPr algn="ctr"/>
            <a:r>
              <a:rPr lang="ar-SA" sz="3000" b="1" dirty="0" smtClean="0">
                <a:solidFill>
                  <a:srgbClr val="00B050"/>
                </a:solidFill>
              </a:rPr>
              <a:t>أ</a:t>
            </a:r>
            <a:r>
              <a:rPr lang="ar-SA" sz="3000" b="1" dirty="0" smtClean="0">
                <a:solidFill>
                  <a:srgbClr val="00B050"/>
                </a:solidFill>
              </a:rPr>
              <a:t>. د .لؤي صيهود فواز التميمي </a:t>
            </a:r>
            <a:endParaRPr lang="en-US" sz="3000" b="1" dirty="0" smtClean="0">
              <a:solidFill>
                <a:srgbClr val="00B050"/>
              </a:solidFill>
            </a:endParaRPr>
          </a:p>
          <a:p>
            <a:pPr algn="ctr"/>
            <a:r>
              <a:rPr lang="ar-SA" sz="3000" b="1" dirty="0" smtClean="0">
                <a:solidFill>
                  <a:srgbClr val="00B050"/>
                </a:solidFill>
              </a:rPr>
              <a:t>الفصل </a:t>
            </a:r>
            <a:r>
              <a:rPr lang="ar-SA" sz="3000" b="1" dirty="0" smtClean="0">
                <a:solidFill>
                  <a:srgbClr val="00B050"/>
                </a:solidFill>
              </a:rPr>
              <a:t>الدراسي الأول</a:t>
            </a:r>
            <a:endParaRPr lang="ar-IQ" sz="3000" b="1" dirty="0" smtClean="0">
              <a:solidFill>
                <a:srgbClr val="00B050"/>
              </a:solidFill>
            </a:endParaRPr>
          </a:p>
          <a:p>
            <a:pPr algn="r"/>
            <a:r>
              <a:rPr lang="ar-SA" sz="2800" b="1" dirty="0" smtClean="0"/>
              <a:t>1446</a:t>
            </a:r>
            <a:r>
              <a:rPr lang="ar-SA" sz="2800" dirty="0" smtClean="0"/>
              <a:t> هــ</a:t>
            </a:r>
            <a:r>
              <a:rPr lang="ar-SA" sz="2800" b="1" dirty="0" smtClean="0"/>
              <a:t>	</a:t>
            </a:r>
            <a:r>
              <a:rPr lang="ar-IQ" sz="2800" b="1" dirty="0" smtClean="0"/>
              <a:t>                                           </a:t>
            </a:r>
            <a:r>
              <a:rPr lang="ar-SA" sz="2800" b="1" dirty="0" smtClean="0"/>
              <a:t>2024م - 2025م</a:t>
            </a:r>
            <a:r>
              <a:rPr lang="ar-IQ" sz="2800" b="1" dirty="0" smtClean="0"/>
              <a:t>  </a:t>
            </a:r>
            <a:r>
              <a:rPr lang="ar-SA" sz="2800" b="1" dirty="0" smtClean="0"/>
              <a:t>			          		</a:t>
            </a:r>
            <a:endParaRPr lang="en-US" sz="2800" dirty="0" smtClean="0"/>
          </a:p>
          <a:p>
            <a:pPr algn="r"/>
            <a:endParaRPr lang="ar-IQ" sz="3000" dirty="0" smtClean="0">
              <a:solidFill>
                <a:srgbClr val="7030A0"/>
              </a:solidFill>
            </a:endParaRPr>
          </a:p>
          <a:p>
            <a:pPr algn="ctr"/>
            <a:endParaRPr lang="ar-IQ" sz="3000" dirty="0" smtClean="0">
              <a:solidFill>
                <a:srgbClr val="7030A0"/>
              </a:solidFill>
            </a:endParaRPr>
          </a:p>
          <a:p>
            <a:pPr algn="r"/>
            <a:endParaRPr lang="ar-IQ" sz="1800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59454444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214282" y="0"/>
            <a:ext cx="8715436" cy="1214422"/>
          </a:xfrm>
        </p:spPr>
        <p:txBody>
          <a:bodyPr>
            <a:normAutofit fontScale="90000"/>
          </a:bodyPr>
          <a:lstStyle/>
          <a:p>
            <a:pPr algn="r"/>
            <a:r>
              <a:rPr lang="ar-IQ" b="1" dirty="0" smtClean="0">
                <a:solidFill>
                  <a:schemeClr val="accent2"/>
                </a:solidFill>
              </a:rPr>
              <a:t>السرقات : المفهوم , النشأة, التطور , أنواعها ,التناص. </a:t>
            </a:r>
            <a:endParaRPr lang="ar-IQ" b="1" dirty="0">
              <a:solidFill>
                <a:schemeClr val="accent2"/>
              </a:solidFill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357158" y="1214422"/>
            <a:ext cx="8482042" cy="5072098"/>
          </a:xfrm>
        </p:spPr>
        <p:txBody>
          <a:bodyPr>
            <a:normAutofit fontScale="92500" lnSpcReduction="10000"/>
          </a:bodyPr>
          <a:lstStyle/>
          <a:p>
            <a:pPr algn="r"/>
            <a:endParaRPr lang="ar-IQ" dirty="0" smtClean="0"/>
          </a:p>
          <a:p>
            <a:pPr algn="r"/>
            <a:endParaRPr lang="ar-IQ" dirty="0" smtClean="0"/>
          </a:p>
          <a:p>
            <a:pPr algn="r"/>
            <a:endParaRPr lang="ar-IQ" dirty="0" smtClean="0"/>
          </a:p>
          <a:p>
            <a:pPr algn="r"/>
            <a:endParaRPr lang="ar-IQ" dirty="0" smtClean="0"/>
          </a:p>
          <a:p>
            <a:pPr algn="just"/>
            <a:r>
              <a:rPr lang="ar-IQ" dirty="0" smtClean="0"/>
              <a:t> </a:t>
            </a:r>
            <a:r>
              <a:rPr lang="ar-IQ" sz="6000" b="1" dirty="0" smtClean="0"/>
              <a:t>نجد لها تعريفا شاملا يتفق عليه معظم  النقاد وهو (( إن يأخذ الشاعر شيئاً من شعر غيره ناسباً إياه إلى نفسه وهو عيب عندهم )) </a:t>
            </a:r>
            <a:r>
              <a:rPr lang="ar-IQ" sz="2000" b="1" dirty="0" smtClean="0"/>
              <a:t>(</a:t>
            </a:r>
            <a:r>
              <a:rPr lang="ar-IQ" sz="1800" b="1" dirty="0" smtClean="0"/>
              <a:t>1) </a:t>
            </a:r>
            <a:endParaRPr lang="ar-IQ" b="1" dirty="0" smtClean="0"/>
          </a:p>
        </p:txBody>
      </p:sp>
      <p:sp>
        <p:nvSpPr>
          <p:cNvPr id="4" name="سهم إلى اليسار 3"/>
          <p:cNvSpPr/>
          <p:nvPr/>
        </p:nvSpPr>
        <p:spPr>
          <a:xfrm>
            <a:off x="4000496" y="1285860"/>
            <a:ext cx="4550308" cy="164307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4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أولا : مفهوم السرقات </a:t>
            </a:r>
            <a:endParaRPr lang="ar-IQ" sz="4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0" y="1643050"/>
            <a:ext cx="9144000" cy="5214950"/>
          </a:xfrm>
        </p:spPr>
        <p:txBody>
          <a:bodyPr>
            <a:normAutofit lnSpcReduction="10000"/>
          </a:bodyPr>
          <a:lstStyle/>
          <a:p>
            <a:pPr algn="just"/>
            <a:r>
              <a:rPr lang="ar-IQ" sz="4000" b="1" dirty="0" smtClean="0">
                <a:solidFill>
                  <a:schemeClr val="tx1"/>
                </a:solidFill>
              </a:rPr>
              <a:t>ظاهرة السرقات هي </a:t>
            </a:r>
            <a:r>
              <a:rPr lang="ar-SA" sz="4000" b="1" dirty="0" smtClean="0">
                <a:solidFill>
                  <a:schemeClr val="tx1"/>
                </a:solidFill>
              </a:rPr>
              <a:t>ظاهرة  قديمة قدم الأدب نفسه قال عنها الجرجاني( أنها  داء قديم وعيب عتيق ) وقال فيها ابن رشيق :(أنها باب متسع جدا لا يقدر أحد من الشعراء أن يدعي السلامة منه)</a:t>
            </a:r>
            <a:r>
              <a:rPr lang="ar-IQ" sz="1400" b="1" dirty="0" smtClean="0">
                <a:solidFill>
                  <a:schemeClr val="tx1"/>
                </a:solidFill>
              </a:rPr>
              <a:t>(2)</a:t>
            </a:r>
            <a:r>
              <a:rPr lang="ar-SA" sz="1400" b="1" dirty="0" smtClean="0">
                <a:solidFill>
                  <a:schemeClr val="tx1"/>
                </a:solidFill>
              </a:rPr>
              <a:t> </a:t>
            </a:r>
            <a:r>
              <a:rPr lang="ar-SA" sz="4000" b="1" dirty="0" smtClean="0">
                <a:solidFill>
                  <a:schemeClr val="tx1"/>
                </a:solidFill>
              </a:rPr>
              <a:t>. وقد تنبه إليها القدماء منذ العصر الجاهلي </a:t>
            </a:r>
            <a:r>
              <a:rPr lang="ar-IQ" sz="4000" b="1" dirty="0" smtClean="0">
                <a:solidFill>
                  <a:schemeClr val="tx1"/>
                </a:solidFill>
              </a:rPr>
              <a:t>و</a:t>
            </a:r>
            <a:r>
              <a:rPr lang="ar-SA" sz="4000" b="1" dirty="0" smtClean="0">
                <a:solidFill>
                  <a:schemeClr val="tx1"/>
                </a:solidFill>
              </a:rPr>
              <a:t>اعتبروها واقعا لا مناص منها وحتمية لا يتحرجون منها، خاصة عند أولئك الذين فهموها بمعنى الأخذ عن الآخر </a:t>
            </a:r>
            <a:r>
              <a:rPr lang="ar-IQ" sz="4000" b="1" dirty="0" smtClean="0">
                <a:solidFill>
                  <a:schemeClr val="tx1"/>
                </a:solidFill>
              </a:rPr>
              <a:t>و</a:t>
            </a:r>
            <a:r>
              <a:rPr lang="ar-SA" sz="4000" b="1" dirty="0" smtClean="0">
                <a:solidFill>
                  <a:schemeClr val="tx1"/>
                </a:solidFill>
              </a:rPr>
              <a:t>السير على نهجه ويكفي هنا الإشارة إلى الشاعر امرئ ألقيس الذي يقول</a:t>
            </a:r>
            <a:r>
              <a:rPr lang="ar-IQ" sz="4000" b="1" dirty="0" smtClean="0">
                <a:solidFill>
                  <a:schemeClr val="tx1"/>
                </a:solidFill>
              </a:rPr>
              <a:t>:</a:t>
            </a:r>
            <a:endParaRPr lang="ar-IQ" sz="3600" b="1" dirty="0"/>
          </a:p>
        </p:txBody>
      </p:sp>
      <p:sp>
        <p:nvSpPr>
          <p:cNvPr id="5" name="تمرير أفقي 4"/>
          <p:cNvSpPr/>
          <p:nvPr/>
        </p:nvSpPr>
        <p:spPr>
          <a:xfrm>
            <a:off x="4000496" y="0"/>
            <a:ext cx="4786442" cy="1571612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6600" b="1" dirty="0" smtClean="0">
                <a:solidFill>
                  <a:schemeClr val="tx1"/>
                </a:solidFill>
              </a:rPr>
              <a:t>ثانيا : النشأة</a:t>
            </a:r>
            <a:r>
              <a:rPr lang="ar-IQ" sz="2000" b="1" dirty="0" smtClean="0">
                <a:solidFill>
                  <a:schemeClr val="tx1"/>
                </a:solidFill>
              </a:rPr>
              <a:t> </a:t>
            </a:r>
            <a:endParaRPr lang="ar-IQ" sz="20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214282" y="1428736"/>
            <a:ext cx="8715436" cy="5214974"/>
          </a:xfrm>
        </p:spPr>
        <p:txBody>
          <a:bodyPr>
            <a:normAutofit/>
          </a:bodyPr>
          <a:lstStyle/>
          <a:p>
            <a:pPr algn="r"/>
            <a:r>
              <a:rPr lang="ar-SA" sz="7200" dirty="0" smtClean="0">
                <a:latin typeface="Copperplate Gothic Light" pitchFamily="34" charset="0"/>
                <a:cs typeface="Farsi Simple Bold" pitchFamily="2" charset="-78"/>
              </a:rPr>
              <a:t/>
            </a:r>
            <a:br>
              <a:rPr lang="ar-SA" sz="7200" dirty="0" smtClean="0">
                <a:latin typeface="Copperplate Gothic Light" pitchFamily="34" charset="0"/>
                <a:cs typeface="Farsi Simple Bold" pitchFamily="2" charset="-78"/>
              </a:rPr>
            </a:br>
            <a:endParaRPr lang="ar-SA" sz="3600" dirty="0">
              <a:latin typeface="Copperplate Gothic Light" pitchFamily="34" charset="0"/>
              <a:cs typeface="Farsi Simple Bold" pitchFamily="2" charset="-78"/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r"/>
            <a:endParaRPr lang="ar-IQ" sz="2800" dirty="0" smtClean="0">
              <a:solidFill>
                <a:schemeClr val="tx1"/>
              </a:solidFill>
            </a:endParaRPr>
          </a:p>
          <a:p>
            <a:pPr algn="r"/>
            <a:endParaRPr lang="ar-IQ" sz="2800" dirty="0" smtClean="0">
              <a:solidFill>
                <a:schemeClr val="tx1"/>
              </a:solidFill>
            </a:endParaRPr>
          </a:p>
          <a:p>
            <a:pPr algn="r"/>
            <a:endParaRPr lang="ar-IQ" sz="2800" dirty="0" smtClean="0">
              <a:solidFill>
                <a:schemeClr val="tx1"/>
              </a:solidFill>
            </a:endParaRPr>
          </a:p>
          <a:p>
            <a:pPr algn="r"/>
            <a:endParaRPr lang="ar-IQ" sz="2800" dirty="0" smtClean="0">
              <a:solidFill>
                <a:schemeClr val="tx1"/>
              </a:solidFill>
            </a:endParaRPr>
          </a:p>
          <a:p>
            <a:pPr algn="r"/>
            <a:endParaRPr lang="ar-SA" sz="2800" dirty="0">
              <a:solidFill>
                <a:schemeClr val="tx1"/>
              </a:solidFill>
            </a:endParaRPr>
          </a:p>
        </p:txBody>
      </p:sp>
      <p:sp>
        <p:nvSpPr>
          <p:cNvPr id="4" name="مستطيل 3"/>
          <p:cNvSpPr/>
          <p:nvPr/>
        </p:nvSpPr>
        <p:spPr>
          <a:xfrm>
            <a:off x="0" y="0"/>
            <a:ext cx="9144000" cy="15001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IQ" b="1" dirty="0" smtClean="0"/>
              <a:t>          </a:t>
            </a:r>
            <a:r>
              <a:rPr lang="ar-SA" sz="3200" b="1" dirty="0" smtClean="0">
                <a:solidFill>
                  <a:srgbClr val="FF0000"/>
                </a:solidFill>
              </a:rPr>
              <a:t>عوجا على الطلل المحيل لعلنا      نبكي الديار كما بكى بن </a:t>
            </a:r>
            <a:r>
              <a:rPr lang="ar-SA" sz="3200" b="1" dirty="0" err="1" smtClean="0">
                <a:solidFill>
                  <a:srgbClr val="FF0000"/>
                </a:solidFill>
              </a:rPr>
              <a:t>حذام</a:t>
            </a:r>
            <a:endParaRPr lang="ar-IQ" dirty="0">
              <a:solidFill>
                <a:srgbClr val="FF0000"/>
              </a:solidFill>
            </a:endParaRPr>
          </a:p>
        </p:txBody>
      </p:sp>
      <p:sp>
        <p:nvSpPr>
          <p:cNvPr id="5" name="مستطيل 4"/>
          <p:cNvSpPr/>
          <p:nvPr/>
        </p:nvSpPr>
        <p:spPr>
          <a:xfrm>
            <a:off x="0" y="1643051"/>
            <a:ext cx="9144000" cy="91409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ar-SA" sz="4800" b="1" dirty="0" smtClean="0"/>
              <a:t>ففي هذا البيت إشارة واضحة أن امرأ </a:t>
            </a:r>
            <a:r>
              <a:rPr lang="ar-SA" sz="4800" b="1" dirty="0" err="1" smtClean="0"/>
              <a:t>القيس</a:t>
            </a:r>
            <a:r>
              <a:rPr lang="ar-SA" sz="4800" b="1" dirty="0" smtClean="0"/>
              <a:t> يصرح باقتفاء أثر من سبقــــــه وقد أخذ عنه طريقة فنية </a:t>
            </a:r>
            <a:r>
              <a:rPr lang="en-US" sz="4800" b="1" dirty="0" smtClean="0"/>
              <a:t>)</a:t>
            </a:r>
            <a:r>
              <a:rPr lang="ar-SA" sz="4800" b="1" dirty="0" smtClean="0"/>
              <a:t> البكاء على الأطلال</a:t>
            </a:r>
            <a:r>
              <a:rPr lang="en-US" sz="4800" b="1" dirty="0" smtClean="0"/>
              <a:t>(</a:t>
            </a:r>
            <a:r>
              <a:rPr lang="ar-SA" sz="4800" b="1" dirty="0" smtClean="0"/>
              <a:t> </a:t>
            </a:r>
            <a:r>
              <a:rPr lang="en-US" sz="4800" b="1" dirty="0" smtClean="0"/>
              <a:t>.</a:t>
            </a:r>
            <a:r>
              <a:rPr lang="ar-SA" sz="4800" b="1" dirty="0" smtClean="0"/>
              <a:t>وفي نفس الاتجاه سار عنترة بن شداد </a:t>
            </a:r>
            <a:r>
              <a:rPr lang="ar-SA" sz="4800" b="1" dirty="0" err="1" smtClean="0"/>
              <a:t>العبسي</a:t>
            </a:r>
            <a:r>
              <a:rPr lang="ar-SA" sz="4800" b="1" dirty="0" smtClean="0"/>
              <a:t> الذي يقول متسائلا إن ترك السابقون للاحقين مجالا للإتيان بالجديد :</a:t>
            </a:r>
            <a:endParaRPr lang="ar-IQ" sz="4800" b="1" dirty="0" smtClean="0"/>
          </a:p>
          <a:p>
            <a:pPr algn="just"/>
            <a:endParaRPr lang="ar-IQ" sz="4800" dirty="0" smtClean="0"/>
          </a:p>
          <a:p>
            <a:endParaRPr lang="ar-IQ" dirty="0" smtClean="0"/>
          </a:p>
          <a:p>
            <a:endParaRPr lang="ar-IQ" dirty="0" smtClean="0"/>
          </a:p>
          <a:p>
            <a:endParaRPr lang="ar-IQ" dirty="0" smtClean="0"/>
          </a:p>
          <a:p>
            <a:endParaRPr lang="ar-IQ" dirty="0" smtClean="0"/>
          </a:p>
          <a:p>
            <a:endParaRPr lang="ar-IQ" dirty="0" smtClean="0"/>
          </a:p>
          <a:p>
            <a:endParaRPr lang="ar-IQ" dirty="0" smtClean="0"/>
          </a:p>
          <a:p>
            <a:endParaRPr lang="ar-IQ" dirty="0" smtClean="0"/>
          </a:p>
          <a:p>
            <a:endParaRPr lang="ar-IQ" dirty="0" smtClean="0"/>
          </a:p>
          <a:p>
            <a:endParaRPr lang="ar-IQ" dirty="0" smtClean="0"/>
          </a:p>
          <a:p>
            <a:endParaRPr lang="ar-IQ" dirty="0" smtClean="0"/>
          </a:p>
          <a:p>
            <a:endParaRPr lang="ar-IQ" dirty="0" smtClean="0"/>
          </a:p>
          <a:p>
            <a:endParaRPr lang="ar-IQ" dirty="0" smtClean="0"/>
          </a:p>
          <a:p>
            <a:endParaRPr lang="ar-IQ" dirty="0" smtClean="0"/>
          </a:p>
          <a:p>
            <a:endParaRPr lang="ar-IQ" dirty="0"/>
          </a:p>
        </p:txBody>
      </p:sp>
    </p:spTree>
    <p:extLst>
      <p:ext uri="{BB962C8B-B14F-4D97-AF65-F5344CB8AC3E}">
        <p14:creationId xmlns="" xmlns:p14="http://schemas.microsoft.com/office/powerpoint/2010/main" val="2259454444"/>
      </p:ext>
    </p:extLst>
  </p:cSld>
  <p:clrMapOvr>
    <a:masterClrMapping/>
  </p:clrMapOvr>
  <p:transition spd="slow">
    <p:push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0" y="1428736"/>
            <a:ext cx="9144000" cy="5429264"/>
          </a:xfrm>
        </p:spPr>
        <p:txBody>
          <a:bodyPr>
            <a:normAutofit lnSpcReduction="10000"/>
          </a:bodyPr>
          <a:lstStyle/>
          <a:p>
            <a:pPr algn="r"/>
            <a:r>
              <a:rPr lang="ar-SA" sz="4000" b="1" dirty="0" smtClean="0"/>
              <a:t>و في نفس الاتجاه كذلك سار زهير بن أبي سلمى :</a:t>
            </a:r>
            <a:endParaRPr lang="ar-IQ" sz="4000" b="1" dirty="0" smtClean="0"/>
          </a:p>
          <a:p>
            <a:pPr algn="r"/>
            <a:endParaRPr lang="ar-IQ" sz="4000" b="1" dirty="0" smtClean="0"/>
          </a:p>
          <a:p>
            <a:pPr algn="r"/>
            <a:endParaRPr lang="ar-IQ" sz="4000" b="1" dirty="0" smtClean="0"/>
          </a:p>
          <a:p>
            <a:pPr algn="r"/>
            <a:endParaRPr lang="ar-IQ" sz="4000" b="1" dirty="0" smtClean="0"/>
          </a:p>
          <a:p>
            <a:pPr algn="just"/>
            <a:r>
              <a:rPr lang="ar-SA" sz="4000" b="1" dirty="0" smtClean="0"/>
              <a:t>ما يجب ملاحظته هنا أن الشعراء المذكورين لم يوظفوا لفظة السرقة بالرغم أن ما أشاروا إليه يدخل في دائرة السرقات الشعرية كما يشير إليها التعريف الاصطلاحي المشار إليه آنفا</a:t>
            </a:r>
            <a:r>
              <a:rPr lang="ar-IQ" sz="1400" b="1" dirty="0" smtClean="0"/>
              <a:t>(3) </a:t>
            </a:r>
            <a:endParaRPr lang="en-US" sz="1400" b="1" dirty="0" smtClean="0"/>
          </a:p>
          <a:p>
            <a:pPr algn="r"/>
            <a:r>
              <a:rPr lang="ar-IQ" dirty="0" smtClean="0"/>
              <a:t> </a:t>
            </a:r>
            <a:endParaRPr lang="ar-IQ" dirty="0"/>
          </a:p>
        </p:txBody>
      </p:sp>
      <p:sp>
        <p:nvSpPr>
          <p:cNvPr id="4" name="وسيلة شرح مستطيلة 3"/>
          <p:cNvSpPr/>
          <p:nvPr/>
        </p:nvSpPr>
        <p:spPr>
          <a:xfrm>
            <a:off x="0" y="0"/>
            <a:ext cx="9144000" cy="1142984"/>
          </a:xfrm>
          <a:prstGeom prst="wedge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endParaRPr lang="ar-IQ" dirty="0"/>
          </a:p>
        </p:txBody>
      </p:sp>
      <p:sp>
        <p:nvSpPr>
          <p:cNvPr id="12289" name="Rectangle 1"/>
          <p:cNvSpPr>
            <a:spLocks noChangeArrowheads="1"/>
          </p:cNvSpPr>
          <p:nvPr/>
        </p:nvSpPr>
        <p:spPr bwMode="auto">
          <a:xfrm>
            <a:off x="0" y="0"/>
            <a:ext cx="892971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هل غادر الشعراء من </a:t>
            </a:r>
            <a:r>
              <a:rPr kumimoji="0" lang="ar-SA" sz="32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متردم</a:t>
            </a:r>
            <a:r>
              <a:rPr kumimoji="0" lang="ar-SA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أم هل عرفت الدار بعد توهم </a:t>
            </a:r>
            <a:endParaRPr kumimoji="0" lang="ar-SA" sz="36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وسيلة شرح مستطيلة 10"/>
          <p:cNvSpPr/>
          <p:nvPr/>
        </p:nvSpPr>
        <p:spPr>
          <a:xfrm>
            <a:off x="0" y="2857496"/>
            <a:ext cx="9144000" cy="857256"/>
          </a:xfrm>
          <a:prstGeom prst="wedge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IQ" sz="32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</a:t>
            </a:r>
            <a:r>
              <a:rPr lang="ar-SA" sz="3200" b="1" dirty="0" smtClean="0">
                <a:solidFill>
                  <a:srgbClr val="FF0000"/>
                </a:solidFill>
              </a:rPr>
              <a:t>ما أرانا نقـــول إلا معادا        أو معادا من لفظنا </a:t>
            </a:r>
            <a:r>
              <a:rPr lang="ar-SA" sz="3200" b="1" dirty="0" err="1" smtClean="0">
                <a:solidFill>
                  <a:srgbClr val="FF0000"/>
                </a:solidFill>
              </a:rPr>
              <a:t>مكـــرورا</a:t>
            </a:r>
            <a:r>
              <a:rPr lang="ar-SA" sz="3200" b="1" dirty="0" smtClean="0">
                <a:solidFill>
                  <a:srgbClr val="FF0000"/>
                </a:solidFill>
              </a:rPr>
              <a:t> </a:t>
            </a:r>
            <a:endParaRPr lang="en-US" sz="3200" b="1" dirty="0" smtClean="0">
              <a:solidFill>
                <a:srgbClr val="FF0000"/>
              </a:solidFill>
            </a:endParaRPr>
          </a:p>
          <a:p>
            <a:pPr algn="ctr"/>
            <a:endParaRPr lang="ar-IQ" dirty="0"/>
          </a:p>
        </p:txBody>
      </p:sp>
    </p:spTree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42844" y="1700808"/>
            <a:ext cx="8786874" cy="5014340"/>
          </a:xfrm>
        </p:spPr>
        <p:txBody>
          <a:bodyPr>
            <a:normAutofit/>
          </a:bodyPr>
          <a:lstStyle/>
          <a:p>
            <a:pPr algn="r"/>
            <a:r>
              <a:rPr lang="ar-SA" sz="7200" dirty="0" smtClean="0">
                <a:latin typeface="Copperplate Gothic Light" pitchFamily="34" charset="0"/>
                <a:cs typeface="Farsi Simple Bold" pitchFamily="2" charset="-78"/>
              </a:rPr>
              <a:t/>
            </a:r>
            <a:br>
              <a:rPr lang="ar-SA" sz="7200" dirty="0" smtClean="0">
                <a:latin typeface="Copperplate Gothic Light" pitchFamily="34" charset="0"/>
                <a:cs typeface="Farsi Simple Bold" pitchFamily="2" charset="-78"/>
              </a:rPr>
            </a:br>
            <a:endParaRPr lang="ar-SA" sz="3600" dirty="0">
              <a:latin typeface="Copperplate Gothic Light" pitchFamily="34" charset="0"/>
              <a:cs typeface="Farsi Simple Bold" pitchFamily="2" charset="-78"/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r"/>
            <a:endParaRPr lang="ar-IQ" sz="2800" dirty="0" smtClean="0">
              <a:solidFill>
                <a:schemeClr val="tx1"/>
              </a:solidFill>
            </a:endParaRPr>
          </a:p>
          <a:p>
            <a:pPr algn="r"/>
            <a:endParaRPr lang="ar-IQ" sz="2800" dirty="0" smtClean="0">
              <a:solidFill>
                <a:schemeClr val="tx1"/>
              </a:solidFill>
            </a:endParaRPr>
          </a:p>
          <a:p>
            <a:pPr algn="r"/>
            <a:r>
              <a:rPr lang="ar-SA" sz="4000" b="1" dirty="0" smtClean="0"/>
              <a:t>يمكننا تتبع السرقات عبر العصور التي مرت بها :</a:t>
            </a:r>
            <a:endParaRPr lang="ar-IQ" sz="4000" b="1" dirty="0" smtClean="0"/>
          </a:p>
          <a:p>
            <a:pPr algn="r"/>
            <a:endParaRPr lang="ar-IQ" sz="4000" b="1" dirty="0" smtClean="0"/>
          </a:p>
          <a:p>
            <a:pPr algn="r"/>
            <a:endParaRPr lang="ar-IQ" sz="4000" b="1" dirty="0" smtClean="0"/>
          </a:p>
          <a:p>
            <a:pPr algn="just"/>
            <a:r>
              <a:rPr lang="ar-SA" sz="4000" b="1" dirty="0" smtClean="0"/>
              <a:t>إذا عدنا إلى العصر الجاهلي نجد هذه الظاهرة موجودة وان لم </a:t>
            </a:r>
            <a:r>
              <a:rPr lang="ar-IQ" sz="4000" b="1" dirty="0" smtClean="0"/>
              <a:t>يعرف</a:t>
            </a:r>
            <a:r>
              <a:rPr lang="ar-SA" sz="4000" b="1" dirty="0" smtClean="0"/>
              <a:t> الشعراء مصطلح ( السرقات ) بما هو معروف في كتب النقد العربي القديم , فكان من المعيب على الشاعر سرقة الشعر من غيره </a:t>
            </a:r>
            <a:r>
              <a:rPr lang="ar-IQ" sz="4000" b="1" dirty="0" smtClean="0"/>
              <a:t>ف</a:t>
            </a:r>
            <a:r>
              <a:rPr lang="ar-SA" sz="4000" b="1" dirty="0" smtClean="0"/>
              <a:t>طرفة بن العبد </a:t>
            </a:r>
            <a:r>
              <a:rPr lang="ar-IQ" sz="4000" b="1" dirty="0" smtClean="0"/>
              <a:t>يقول</a:t>
            </a:r>
            <a:r>
              <a:rPr lang="ar-IQ" sz="1400" b="1" dirty="0" smtClean="0"/>
              <a:t>(4) </a:t>
            </a:r>
          </a:p>
          <a:p>
            <a:pPr algn="just"/>
            <a:endParaRPr lang="ar-IQ" sz="4000" b="1" dirty="0" smtClean="0"/>
          </a:p>
          <a:p>
            <a:pPr algn="r"/>
            <a:endParaRPr lang="ar-IQ" sz="4000" b="1" dirty="0" smtClean="0"/>
          </a:p>
          <a:p>
            <a:pPr algn="r"/>
            <a:endParaRPr lang="en-US" sz="4000" b="1" dirty="0" smtClean="0"/>
          </a:p>
          <a:p>
            <a:pPr algn="r"/>
            <a:endParaRPr lang="ar-SA" sz="2800" dirty="0">
              <a:solidFill>
                <a:schemeClr val="tx1"/>
              </a:solidFill>
            </a:endParaRPr>
          </a:p>
        </p:txBody>
      </p:sp>
      <p:sp>
        <p:nvSpPr>
          <p:cNvPr id="4" name="انفجار 2 3"/>
          <p:cNvSpPr/>
          <p:nvPr/>
        </p:nvSpPr>
        <p:spPr>
          <a:xfrm>
            <a:off x="3857620" y="0"/>
            <a:ext cx="5286380" cy="1071546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IQ" sz="3200" b="1" dirty="0" smtClean="0">
                <a:solidFill>
                  <a:schemeClr val="tx1"/>
                </a:solidFill>
              </a:rPr>
              <a:t>ثالثا : التطور </a:t>
            </a:r>
            <a:endParaRPr lang="ar-IQ" sz="3200" b="1" dirty="0">
              <a:solidFill>
                <a:schemeClr val="tx1"/>
              </a:solidFill>
            </a:endParaRPr>
          </a:p>
        </p:txBody>
      </p:sp>
      <p:sp>
        <p:nvSpPr>
          <p:cNvPr id="5" name="وسيلة شرح مع سهم رباعي 4"/>
          <p:cNvSpPr/>
          <p:nvPr/>
        </p:nvSpPr>
        <p:spPr>
          <a:xfrm>
            <a:off x="5286380" y="1571612"/>
            <a:ext cx="3857620" cy="1000132"/>
          </a:xfrm>
          <a:prstGeom prst="quad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1- العصر الجاهلي </a:t>
            </a:r>
            <a:endParaRPr lang="ar-IQ" sz="2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59454444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3568" y="1700808"/>
            <a:ext cx="7543800" cy="2593975"/>
          </a:xfrm>
        </p:spPr>
        <p:txBody>
          <a:bodyPr>
            <a:normAutofit/>
          </a:bodyPr>
          <a:lstStyle/>
          <a:p>
            <a:pPr algn="ctr"/>
            <a:r>
              <a:rPr lang="ar-SA" sz="7200" dirty="0" smtClean="0">
                <a:latin typeface="Copperplate Gothic Light" pitchFamily="34" charset="0"/>
                <a:cs typeface="Farsi Simple Bold" pitchFamily="2" charset="-78"/>
              </a:rPr>
              <a:t/>
            </a:r>
            <a:br>
              <a:rPr lang="ar-SA" sz="7200" dirty="0" smtClean="0">
                <a:latin typeface="Copperplate Gothic Light" pitchFamily="34" charset="0"/>
                <a:cs typeface="Farsi Simple Bold" pitchFamily="2" charset="-78"/>
              </a:rPr>
            </a:br>
            <a:endParaRPr lang="ar-SA" sz="3600" dirty="0">
              <a:latin typeface="Copperplate Gothic Light" pitchFamily="34" charset="0"/>
              <a:cs typeface="Farsi Simple Bold" pitchFamily="2" charset="-78"/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r"/>
            <a:endParaRPr lang="ar-IQ" sz="2800" dirty="0" smtClean="0">
              <a:solidFill>
                <a:schemeClr val="tx1"/>
              </a:solidFill>
            </a:endParaRPr>
          </a:p>
          <a:p>
            <a:pPr algn="r"/>
            <a:endParaRPr lang="ar-IQ" sz="2800" dirty="0" smtClean="0">
              <a:solidFill>
                <a:schemeClr val="tx1"/>
              </a:solidFill>
            </a:endParaRPr>
          </a:p>
          <a:p>
            <a:pPr algn="r"/>
            <a:endParaRPr lang="ar-IQ" sz="2800" dirty="0" smtClean="0">
              <a:solidFill>
                <a:schemeClr val="tx1"/>
              </a:solidFill>
            </a:endParaRPr>
          </a:p>
          <a:p>
            <a:pPr algn="r"/>
            <a:endParaRPr lang="ar-IQ" sz="2800" dirty="0" smtClean="0">
              <a:solidFill>
                <a:schemeClr val="tx1"/>
              </a:solidFill>
            </a:endParaRPr>
          </a:p>
          <a:p>
            <a:pPr algn="r"/>
            <a:endParaRPr lang="ar-IQ" sz="2800" dirty="0" smtClean="0">
              <a:solidFill>
                <a:schemeClr val="tx1"/>
              </a:solidFill>
            </a:endParaRPr>
          </a:p>
          <a:p>
            <a:pPr algn="r"/>
            <a:endParaRPr lang="ar-IQ" sz="2800" dirty="0" smtClean="0">
              <a:solidFill>
                <a:schemeClr val="tx1"/>
              </a:solidFill>
            </a:endParaRPr>
          </a:p>
          <a:p>
            <a:pPr algn="r"/>
            <a:r>
              <a:rPr lang="ar-SA" sz="3600" b="1" dirty="0" smtClean="0"/>
              <a:t>أصحبت</a:t>
            </a:r>
            <a:r>
              <a:rPr lang="ar-IQ" sz="3600" b="1" dirty="0" smtClean="0"/>
              <a:t>ْ</a:t>
            </a:r>
            <a:r>
              <a:rPr lang="ar-SA" sz="3600" b="1" dirty="0" smtClean="0"/>
              <a:t> السرقات الشعرية أكثر شيوعا</a:t>
            </a:r>
            <a:r>
              <a:rPr lang="ar-IQ" sz="3600" b="1" dirty="0" smtClean="0"/>
              <a:t>ً</a:t>
            </a:r>
            <a:r>
              <a:rPr lang="ar-SA" sz="3600" b="1" dirty="0" smtClean="0"/>
              <a:t> مما كانت عليه في العصر الجاهلي , يقول حسان بن ثابت:</a:t>
            </a:r>
            <a:endParaRPr lang="ar-IQ" sz="3600" b="1" dirty="0" smtClean="0"/>
          </a:p>
          <a:p>
            <a:pPr algn="r"/>
            <a:endParaRPr lang="ar-IQ" sz="3600" b="1" dirty="0" smtClean="0">
              <a:solidFill>
                <a:schemeClr val="tx1"/>
              </a:solidFill>
            </a:endParaRPr>
          </a:p>
          <a:p>
            <a:pPr algn="r"/>
            <a:endParaRPr lang="ar-IQ" sz="2800" dirty="0" smtClean="0">
              <a:solidFill>
                <a:schemeClr val="tx1"/>
              </a:solidFill>
            </a:endParaRPr>
          </a:p>
          <a:p>
            <a:pPr algn="r"/>
            <a:endParaRPr lang="ar-IQ" sz="2800" dirty="0" smtClean="0">
              <a:solidFill>
                <a:schemeClr val="tx1"/>
              </a:solidFill>
            </a:endParaRPr>
          </a:p>
          <a:p>
            <a:pPr algn="r"/>
            <a:endParaRPr lang="ar-SA" sz="2800" dirty="0">
              <a:solidFill>
                <a:schemeClr val="tx1"/>
              </a:solidFill>
            </a:endParaRPr>
          </a:p>
        </p:txBody>
      </p:sp>
      <p:sp>
        <p:nvSpPr>
          <p:cNvPr id="4" name="وسيلة شرح مستطيلة 3"/>
          <p:cNvSpPr/>
          <p:nvPr/>
        </p:nvSpPr>
        <p:spPr>
          <a:xfrm>
            <a:off x="0" y="0"/>
            <a:ext cx="9144000" cy="1041252"/>
          </a:xfrm>
          <a:prstGeom prst="wedge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SA" sz="2800" b="1" dirty="0" smtClean="0">
                <a:solidFill>
                  <a:srgbClr val="FF0000"/>
                </a:solidFill>
              </a:rPr>
              <a:t>و لا أغير على الأشعار أسرقها     عنها غُنيت </a:t>
            </a:r>
            <a:r>
              <a:rPr lang="ar-SA" sz="2800" b="1" dirty="0" err="1" smtClean="0">
                <a:solidFill>
                  <a:srgbClr val="FF0000"/>
                </a:solidFill>
              </a:rPr>
              <a:t>و</a:t>
            </a:r>
            <a:r>
              <a:rPr lang="ar-SA" sz="2800" b="1" dirty="0" smtClean="0">
                <a:solidFill>
                  <a:srgbClr val="FF0000"/>
                </a:solidFill>
              </a:rPr>
              <a:t> شر الناس من سرقا </a:t>
            </a:r>
            <a:endParaRPr lang="en-US" sz="2800" b="1" dirty="0" smtClean="0">
              <a:solidFill>
                <a:srgbClr val="FF0000"/>
              </a:solidFill>
            </a:endParaRPr>
          </a:p>
          <a:p>
            <a:pPr algn="ctr"/>
            <a:endParaRPr lang="ar-IQ" dirty="0"/>
          </a:p>
        </p:txBody>
      </p:sp>
      <p:sp>
        <p:nvSpPr>
          <p:cNvPr id="5" name="وسيلة شرح مع سهم رباعي 4"/>
          <p:cNvSpPr/>
          <p:nvPr/>
        </p:nvSpPr>
        <p:spPr>
          <a:xfrm>
            <a:off x="4929190" y="1724012"/>
            <a:ext cx="4214810" cy="1000132"/>
          </a:xfrm>
          <a:prstGeom prst="quad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2-عصر صدر الإسلام </a:t>
            </a:r>
            <a:endParaRPr lang="ar-IQ" sz="2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" name="وسيلة شرح مستطيلة 5"/>
          <p:cNvSpPr/>
          <p:nvPr/>
        </p:nvSpPr>
        <p:spPr>
          <a:xfrm>
            <a:off x="14262" y="4429132"/>
            <a:ext cx="9129738" cy="1071570"/>
          </a:xfrm>
          <a:prstGeom prst="wedge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IQ" sz="2800" b="1" dirty="0" smtClean="0">
                <a:solidFill>
                  <a:srgbClr val="FF0000"/>
                </a:solidFill>
              </a:rPr>
              <a:t>    </a:t>
            </a:r>
            <a:r>
              <a:rPr lang="ar-SA" sz="2800" b="1" dirty="0" smtClean="0">
                <a:solidFill>
                  <a:srgbClr val="FF0000"/>
                </a:solidFill>
              </a:rPr>
              <a:t>لا أسرقُ الشعراء ما نطقوا         بل لا يوافق شعرهم شعري </a:t>
            </a:r>
            <a:endParaRPr lang="en-US" sz="2800" dirty="0" smtClean="0">
              <a:solidFill>
                <a:srgbClr val="FF0000"/>
              </a:solidFill>
            </a:endParaRPr>
          </a:p>
          <a:p>
            <a:pPr algn="ctr"/>
            <a:endParaRPr lang="ar-IQ" dirty="0"/>
          </a:p>
        </p:txBody>
      </p:sp>
    </p:spTree>
    <p:extLst>
      <p:ext uri="{BB962C8B-B14F-4D97-AF65-F5344CB8AC3E}">
        <p14:creationId xmlns="" xmlns:p14="http://schemas.microsoft.com/office/powerpoint/2010/main" val="2259454444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0" y="1142984"/>
            <a:ext cx="9144000" cy="5715016"/>
          </a:xfrm>
        </p:spPr>
        <p:txBody>
          <a:bodyPr>
            <a:normAutofit/>
          </a:bodyPr>
          <a:lstStyle/>
          <a:p>
            <a:pPr algn="r"/>
            <a:r>
              <a:rPr lang="ar-SA" sz="7200" dirty="0" smtClean="0">
                <a:latin typeface="Copperplate Gothic Light" pitchFamily="34" charset="0"/>
                <a:cs typeface="Farsi Simple Bold" pitchFamily="2" charset="-78"/>
              </a:rPr>
              <a:t/>
            </a:r>
            <a:br>
              <a:rPr lang="ar-SA" sz="7200" dirty="0" smtClean="0">
                <a:latin typeface="Copperplate Gothic Light" pitchFamily="34" charset="0"/>
                <a:cs typeface="Farsi Simple Bold" pitchFamily="2" charset="-78"/>
              </a:rPr>
            </a:br>
            <a:endParaRPr lang="ar-SA" sz="3600" dirty="0">
              <a:latin typeface="Copperplate Gothic Light" pitchFamily="34" charset="0"/>
              <a:cs typeface="Farsi Simple Bold" pitchFamily="2" charset="-78"/>
            </a:endParaRPr>
          </a:p>
        </p:txBody>
      </p:sp>
      <p:sp>
        <p:nvSpPr>
          <p:cNvPr id="4" name="عنوان فرعي 3"/>
          <p:cNvSpPr>
            <a:spLocks noGrp="1"/>
          </p:cNvSpPr>
          <p:nvPr>
            <p:ph type="subTitle" idx="1"/>
          </p:nvPr>
        </p:nvSpPr>
        <p:spPr>
          <a:xfrm>
            <a:off x="5643570" y="0"/>
            <a:ext cx="3500430" cy="1000132"/>
          </a:xfrm>
          <a:prstGeom prst="quad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>
            <a:normAutofit/>
          </a:bodyPr>
          <a:lstStyle/>
          <a:p>
            <a:pPr algn="ctr"/>
            <a:r>
              <a:rPr lang="ar-IQ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3-عصر الأموي </a:t>
            </a:r>
            <a:endParaRPr lang="ar-IQ" sz="2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" name="مستطيل 4"/>
          <p:cNvSpPr/>
          <p:nvPr/>
        </p:nvSpPr>
        <p:spPr>
          <a:xfrm>
            <a:off x="0" y="1071546"/>
            <a:ext cx="900115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ar-SA" sz="4000" b="1" dirty="0" smtClean="0"/>
              <a:t>لقد استفحلت ظاهرة السرقات في هذا العصر ؛ لكثرة شعرائه وللسياسة في ذلك العصر</a:t>
            </a:r>
            <a:r>
              <a:rPr lang="ar-IQ" sz="4000" b="1" dirty="0" smtClean="0"/>
              <a:t>أثر إذ </a:t>
            </a:r>
            <a:r>
              <a:rPr lang="ar-SA" sz="4000" b="1" dirty="0" smtClean="0"/>
              <a:t> كانت تزج بهم إلى الهجاء والنقائض ولهذا كان على شعراء هذا العصر</a:t>
            </a:r>
            <a:r>
              <a:rPr lang="ar-IQ" sz="4000" b="1" dirty="0" smtClean="0"/>
              <a:t> </a:t>
            </a:r>
            <a:r>
              <a:rPr lang="ar-SA" sz="4000" b="1" dirty="0" smtClean="0"/>
              <a:t>أن</a:t>
            </a:r>
            <a:r>
              <a:rPr lang="ar-IQ" sz="4000" b="1" dirty="0" smtClean="0"/>
              <a:t> </a:t>
            </a:r>
            <a:r>
              <a:rPr lang="ar-SA" sz="4000" b="1" dirty="0" smtClean="0"/>
              <a:t>يحفظوا كثيرا من</a:t>
            </a:r>
            <a:r>
              <a:rPr lang="ar-IQ" sz="4000" b="1" dirty="0" smtClean="0"/>
              <a:t> </a:t>
            </a:r>
            <a:r>
              <a:rPr lang="ar-SA" sz="4000" b="1" dirty="0" smtClean="0"/>
              <a:t>شعراء سابقيهم ومعاصريهم ومنافسيهم</a:t>
            </a:r>
            <a:r>
              <a:rPr lang="ar-IQ" sz="1400" b="1" dirty="0" smtClean="0"/>
              <a:t>(5) </a:t>
            </a:r>
          </a:p>
          <a:p>
            <a:pPr algn="just"/>
            <a:endParaRPr lang="ar-IQ" sz="4000" b="1" dirty="0"/>
          </a:p>
        </p:txBody>
      </p:sp>
    </p:spTree>
    <p:extLst>
      <p:ext uri="{BB962C8B-B14F-4D97-AF65-F5344CB8AC3E}">
        <p14:creationId xmlns="" xmlns:p14="http://schemas.microsoft.com/office/powerpoint/2010/main" val="2259454444"/>
      </p:ext>
    </p:extLst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0" y="928670"/>
            <a:ext cx="9144000" cy="5929330"/>
          </a:xfrm>
        </p:spPr>
        <p:txBody>
          <a:bodyPr>
            <a:normAutofit/>
          </a:bodyPr>
          <a:lstStyle/>
          <a:p>
            <a:pPr algn="r"/>
            <a:r>
              <a:rPr lang="ar-SA" sz="7200" dirty="0" smtClean="0">
                <a:latin typeface="Copperplate Gothic Light" pitchFamily="34" charset="0"/>
                <a:cs typeface="Farsi Simple Bold" pitchFamily="2" charset="-78"/>
              </a:rPr>
              <a:t/>
            </a:r>
            <a:br>
              <a:rPr lang="ar-SA" sz="7200" dirty="0" smtClean="0">
                <a:latin typeface="Copperplate Gothic Light" pitchFamily="34" charset="0"/>
                <a:cs typeface="Farsi Simple Bold" pitchFamily="2" charset="-78"/>
              </a:rPr>
            </a:br>
            <a:endParaRPr lang="ar-SA" sz="3600" dirty="0">
              <a:latin typeface="Copperplate Gothic Light" pitchFamily="34" charset="0"/>
              <a:cs typeface="Farsi Simple Bold" pitchFamily="2" charset="-78"/>
            </a:endParaRPr>
          </a:p>
        </p:txBody>
      </p:sp>
      <p:sp>
        <p:nvSpPr>
          <p:cNvPr id="4" name="عنوان فرعي 3"/>
          <p:cNvSpPr>
            <a:spLocks noGrp="1"/>
          </p:cNvSpPr>
          <p:nvPr>
            <p:ph type="subTitle" idx="1"/>
          </p:nvPr>
        </p:nvSpPr>
        <p:spPr>
          <a:xfrm>
            <a:off x="4143372" y="0"/>
            <a:ext cx="5000628" cy="714356"/>
          </a:xfrm>
          <a:prstGeom prst="quadArrowCallout">
            <a:avLst>
              <a:gd name="adj1" fmla="val 18515"/>
              <a:gd name="adj2" fmla="val 18515"/>
              <a:gd name="adj3" fmla="val 18515"/>
              <a:gd name="adj4" fmla="val 5958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>
            <a:normAutofit/>
          </a:bodyPr>
          <a:lstStyle/>
          <a:p>
            <a:pPr algn="ctr"/>
            <a:r>
              <a:rPr lang="ar-IQ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4-العصر العباسي </a:t>
            </a:r>
            <a:endParaRPr lang="ar-IQ" sz="2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" name="مستطيل 4"/>
          <p:cNvSpPr/>
          <p:nvPr/>
        </p:nvSpPr>
        <p:spPr>
          <a:xfrm>
            <a:off x="0" y="1000108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ar-IQ" sz="4000" b="1" dirty="0" smtClean="0"/>
              <a:t>   </a:t>
            </a:r>
            <a:r>
              <a:rPr lang="ar-SA" sz="4000" b="1" dirty="0" smtClean="0"/>
              <a:t>إن العصر العباسي اغني عصور الأدب جميعا من حيث تنوعه الثقافي والفكري , مما انعكس على كل جوانب الأدب وقضاياه ومنها السرقات , إذ أصبحت تتنوع صورها ويتسع مجالها إلى الحد الذي لم تبلغه في العصور السابقة , وقد أثارت كثرة السرقات في هذا العصر أكثر من حركة نقدية نشيطة انكب عليها النقاد بالدرس والبحث وصنفت فيها كتب ورسائل شتى , وقلما سلم شاعر عباسي من اتهامه صدقا أو كذبا بالسرقة من شعر</a:t>
            </a:r>
            <a:r>
              <a:rPr lang="ar-IQ" sz="1400" b="1" dirty="0" smtClean="0"/>
              <a:t>(6)</a:t>
            </a:r>
            <a:r>
              <a:rPr lang="ar-SA" sz="1400" b="1" dirty="0" smtClean="0"/>
              <a:t> </a:t>
            </a:r>
            <a:r>
              <a:rPr lang="ar-IQ" sz="4000" b="1" dirty="0" smtClean="0"/>
              <a:t>.</a:t>
            </a:r>
            <a:endParaRPr lang="ar-IQ" dirty="0"/>
          </a:p>
        </p:txBody>
      </p:sp>
    </p:spTree>
    <p:extLst>
      <p:ext uri="{BB962C8B-B14F-4D97-AF65-F5344CB8AC3E}">
        <p14:creationId xmlns="" xmlns:p14="http://schemas.microsoft.com/office/powerpoint/2010/main" val="2259454444"/>
      </p:ext>
    </p:extLst>
  </p:cSld>
  <p:clrMapOvr>
    <a:masterClrMapping/>
  </p:clrMapOvr>
  <p:transition spd="slow">
    <p:push dir="u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انقلاب">
  <a:themeElements>
    <a:clrScheme name="ورق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انقلاب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انقلاب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622</TotalTime>
  <Words>477</Words>
  <Application>Microsoft Office PowerPoint</Application>
  <PresentationFormat>On-screen Show (4:3)</PresentationFormat>
  <Paragraphs>76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انقلاب</vt:lpstr>
      <vt:lpstr> </vt:lpstr>
      <vt:lpstr>السرقات : المفهوم , النشأة, التطور , أنواعها ,التناص. </vt:lpstr>
      <vt:lpstr>Slide 3</vt:lpstr>
      <vt:lpstr> </vt:lpstr>
      <vt:lpstr>Slide 5</vt:lpstr>
      <vt:lpstr> </vt:lpstr>
      <vt:lpstr> </vt:lpstr>
      <vt:lpstr> </vt:lpstr>
      <vt:lpstr> 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الأدب العباسي</dc:title>
  <dc:creator>TOSHIBA</dc:creator>
  <cp:lastModifiedBy>DELL</cp:lastModifiedBy>
  <cp:revision>85</cp:revision>
  <dcterms:created xsi:type="dcterms:W3CDTF">2018-02-20T17:39:19Z</dcterms:created>
  <dcterms:modified xsi:type="dcterms:W3CDTF">2025-04-13T06:55:41Z</dcterms:modified>
</cp:coreProperties>
</file>