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7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xmlns="" id="{DFC3C72D-C39B-4B1C-A9C8-14A7078E3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7923362"/>
              </p:ext>
            </p:extLst>
          </p:nvPr>
        </p:nvGraphicFramePr>
        <p:xfrm>
          <a:off x="211016" y="63029"/>
          <a:ext cx="11495186" cy="22865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31305">
                  <a:extLst>
                    <a:ext uri="{9D8B030D-6E8A-4147-A177-3AD203B41FA5}">
                      <a16:colId xmlns:a16="http://schemas.microsoft.com/office/drawing/2014/main" xmlns="" val="4081146721"/>
                    </a:ext>
                  </a:extLst>
                </a:gridCol>
                <a:gridCol w="3831305">
                  <a:extLst>
                    <a:ext uri="{9D8B030D-6E8A-4147-A177-3AD203B41FA5}">
                      <a16:colId xmlns:a16="http://schemas.microsoft.com/office/drawing/2014/main" xmlns="" val="4294939169"/>
                    </a:ext>
                  </a:extLst>
                </a:gridCol>
                <a:gridCol w="3832576">
                  <a:extLst>
                    <a:ext uri="{9D8B030D-6E8A-4147-A177-3AD203B41FA5}">
                      <a16:colId xmlns:a16="http://schemas.microsoft.com/office/drawing/2014/main" xmlns="" val="29732016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جمهورية العراق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وزارة التعليم العالي والبحث العلمي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جامعة ديالى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كلية التربية للعلوم الإنسانية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6272374"/>
                  </a:ext>
                </a:extLst>
              </a:tr>
            </a:tbl>
          </a:graphicData>
        </a:graphic>
      </p:graphicFrame>
      <p:pic>
        <p:nvPicPr>
          <p:cNvPr id="1029" name="صورة 1">
            <a:extLst>
              <a:ext uri="{FF2B5EF4-FFF2-40B4-BE49-F238E27FC236}">
                <a16:creationId xmlns:a16="http://schemas.microsoft.com/office/drawing/2014/main" xmlns="" id="{5CCDB4B1-2C0C-4A38-AA59-E5BEA95D8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016" y="23645"/>
            <a:ext cx="3784209" cy="226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صورة 2">
            <a:extLst>
              <a:ext uri="{FF2B5EF4-FFF2-40B4-BE49-F238E27FC236}">
                <a16:creationId xmlns:a16="http://schemas.microsoft.com/office/drawing/2014/main" xmlns="" id="{6B7D5A6F-F1A3-4D01-B1C5-3B5384672C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73" r="9011" b="7887"/>
          <a:stretch/>
        </p:blipFill>
        <p:spPr bwMode="auto">
          <a:xfrm>
            <a:off x="8328074" y="51777"/>
            <a:ext cx="2897944" cy="208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xmlns="" id="{91061D36-D4FB-4EF8-89C1-7F26B652E5DF}"/>
              </a:ext>
            </a:extLst>
          </p:cNvPr>
          <p:cNvSpPr txBox="1"/>
          <p:nvPr/>
        </p:nvSpPr>
        <p:spPr>
          <a:xfrm>
            <a:off x="2905920" y="2037493"/>
            <a:ext cx="6105378" cy="3759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المحاضرة الثانية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(الصعلكة في الموروث الشعري العربي:  الجزء 1)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أ.د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لؤي </a:t>
            </a:r>
            <a:r>
              <a:rPr lang="ar-IQ" sz="32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صيهود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التميمي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1446 </a:t>
            </a:r>
            <a:r>
              <a:rPr lang="ar-IQ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                                                                   2024 م 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871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42A090EF-4E78-40C8-BC5E-34C9943D87D4}"/>
              </a:ext>
            </a:extLst>
          </p:cNvPr>
          <p:cNvSpPr txBox="1"/>
          <p:nvPr/>
        </p:nvSpPr>
        <p:spPr>
          <a:xfrm>
            <a:off x="5800872" y="405490"/>
            <a:ext cx="6105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IQ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IQ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في اللغة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153E4D22-00E9-4FE7-85BE-74E65046EB4C}"/>
              </a:ext>
            </a:extLst>
          </p:cNvPr>
          <p:cNvSpPr txBox="1"/>
          <p:nvPr/>
        </p:nvSpPr>
        <p:spPr>
          <a:xfrm>
            <a:off x="351692" y="867155"/>
            <a:ext cx="11155680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هو الفقير الذي لا ماله </a:t>
            </a:r>
            <a:r>
              <a:rPr lang="ar-IQ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.... وقد تصعلك </a:t>
            </a:r>
            <a:r>
              <a:rPr lang="ar-IQ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الرجل إذا جاء كذلك ورجل </a:t>
            </a:r>
            <a:r>
              <a:rPr lang="ar-IQ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مصعلك الرأس: مدوره ، وتصعلكه في الادب مفهومان </a:t>
            </a:r>
            <a:r>
              <a:rPr lang="ar-IQ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قديم وحديث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42A090EF-4E78-40C8-BC5E-34C9943D87D4}"/>
              </a:ext>
            </a:extLst>
          </p:cNvPr>
          <p:cNvSpPr txBox="1"/>
          <p:nvPr/>
        </p:nvSpPr>
        <p:spPr>
          <a:xfrm>
            <a:off x="5792519" y="2558140"/>
            <a:ext cx="6105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IQ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اولا: مفهوم الصعلكة قديما: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351692" y="3131829"/>
            <a:ext cx="111556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200000"/>
              </a:lnSpc>
            </a:pPr>
            <a:r>
              <a:rPr lang="ar-IQ" b="1" dirty="0"/>
              <a:t>عرف دكتور يوسف خليف </a:t>
            </a:r>
            <a:r>
              <a:rPr lang="ar-IQ" b="1" dirty="0" smtClean="0"/>
              <a:t>الصعلوك :  ( هو الفقير </a:t>
            </a:r>
            <a:r>
              <a:rPr lang="ar-IQ" b="1" dirty="0"/>
              <a:t>الذي يواجه الحياة وحيدا وقد جردته من وسائل العيش </a:t>
            </a:r>
            <a:r>
              <a:rPr lang="ar-IQ" b="1" dirty="0" smtClean="0"/>
              <a:t>، فيها </a:t>
            </a:r>
            <a:r>
              <a:rPr lang="ar-IQ" b="1" dirty="0"/>
              <a:t>وسلبته كل ما يستطيع ان يعتمد عليه في مواجهة مشكلاتها </a:t>
            </a:r>
            <a:r>
              <a:rPr lang="ar-IQ" b="1" dirty="0" smtClean="0"/>
              <a:t>، فالمسألة </a:t>
            </a:r>
            <a:r>
              <a:rPr lang="ar-IQ" b="1" dirty="0"/>
              <a:t>اذا ليست </a:t>
            </a:r>
            <a:r>
              <a:rPr lang="ar-IQ" b="1" dirty="0" smtClean="0"/>
              <a:t>فقراً فحسب ، </a:t>
            </a:r>
            <a:r>
              <a:rPr lang="ar-IQ" b="1" dirty="0"/>
              <a:t>ولكن </a:t>
            </a:r>
            <a:r>
              <a:rPr lang="ar-IQ" b="1" dirty="0" smtClean="0"/>
              <a:t>فقر يغلق ابواب الحياة </a:t>
            </a:r>
            <a:r>
              <a:rPr lang="ar-IQ" b="1" dirty="0"/>
              <a:t>في وجه صاحبه </a:t>
            </a:r>
            <a:r>
              <a:rPr lang="ar-IQ" b="1" dirty="0" smtClean="0"/>
              <a:t>ويسد مسالكها امامهُ )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xmlns="" val="66771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6FE0916F-240C-4FA1-8E7E-BAD680237CDE}"/>
              </a:ext>
            </a:extLst>
          </p:cNvPr>
          <p:cNvSpPr txBox="1"/>
          <p:nvPr/>
        </p:nvSpPr>
        <p:spPr>
          <a:xfrm>
            <a:off x="5613009" y="313224"/>
            <a:ext cx="6105378" cy="517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ثانيا: مفهوم الصعلكة حديثاً: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534B766D-8B1D-4D16-9016-CEF5590C9D1D}"/>
              </a:ext>
            </a:extLst>
          </p:cNvPr>
          <p:cNvSpPr txBox="1"/>
          <p:nvPr/>
        </p:nvSpPr>
        <p:spPr>
          <a:xfrm>
            <a:off x="323557" y="956603"/>
            <a:ext cx="11394830" cy="1813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عرف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دكتور محمد فهمي عبد اللطيف الصعاليك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(هم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جيل من أهل الأدب والفن يمكن أن نسميهم فلاسفة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ويمكن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أن نقول إنهم صعاليك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وكانوا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يعيشون على طريق الحياة تجمعهم الميول المتوافقة والطباع المتشابهة والروح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الفنية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وكانوا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اطباعهم أهل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تحرر و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تحلل... ).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يمكن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القول إن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العصر 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هو إنسان مرح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متحرر يرفض القيود والنفاق الاجتماعي ويؤمن بقيمة الصحبة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والحرية.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28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مربع نص 21">
            <a:extLst>
              <a:ext uri="{FF2B5EF4-FFF2-40B4-BE49-F238E27FC236}">
                <a16:creationId xmlns:a16="http://schemas.microsoft.com/office/drawing/2014/main" xmlns="" id="{C03AE18C-4DB7-41DB-9DA5-325EB239C682}"/>
              </a:ext>
            </a:extLst>
          </p:cNvPr>
          <p:cNvSpPr txBox="1"/>
          <p:nvPr/>
        </p:nvSpPr>
        <p:spPr>
          <a:xfrm>
            <a:off x="5822559" y="24742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وجوه الاتفاق والاختلاف بينهما:-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xmlns="" id="{80AC8D3D-6025-4A4C-9C84-D9C52225FFCD}"/>
              </a:ext>
            </a:extLst>
          </p:cNvPr>
          <p:cNvSpPr txBox="1"/>
          <p:nvPr/>
        </p:nvSpPr>
        <p:spPr>
          <a:xfrm>
            <a:off x="673784" y="1194532"/>
            <a:ext cx="11254153" cy="2069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التمرد والخروج على المجتمع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ورفض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الأوضاع الجائرة من أجل استرداد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الحقوق.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التعبير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 مشاعر الآخرين والسخرية من بعض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نماذجه.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الاهتمام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بالرفقة والحرص على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استمراريتها.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الإحساس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بالغربة التي كانت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سبباً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عدم اتفاقه مع بيئته مما جعل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القديم يستبدل أهله بالوحوش بسبب قسوتهم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وادى الصعلوك الحديث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الانفصال عن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ذاته.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xmlns="" id="{C03AE18C-4DB7-41DB-9DA5-325EB239C682}"/>
              </a:ext>
            </a:extLst>
          </p:cNvPr>
          <p:cNvSpPr txBox="1"/>
          <p:nvPr/>
        </p:nvSpPr>
        <p:spPr>
          <a:xfrm>
            <a:off x="5822559" y="75979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وجوة الاتفاق:-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xmlns="" id="{C03AE18C-4DB7-41DB-9DA5-325EB239C682}"/>
              </a:ext>
            </a:extLst>
          </p:cNvPr>
          <p:cNvSpPr txBox="1"/>
          <p:nvPr/>
        </p:nvSpPr>
        <p:spPr>
          <a:xfrm>
            <a:off x="5746359" y="3290702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وجوه الاختلاف:-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xmlns="" id="{80AC8D3D-6025-4A4C-9C84-D9C52225FFCD}"/>
              </a:ext>
            </a:extLst>
          </p:cNvPr>
          <p:cNvSpPr txBox="1"/>
          <p:nvPr/>
        </p:nvSpPr>
        <p:spPr>
          <a:xfrm>
            <a:off x="673784" y="3729343"/>
            <a:ext cx="11254153" cy="2388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القديم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قاطع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طريق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اما 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رقيق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الحس والمشاعر يحرك </a:t>
            </a:r>
            <a:r>
              <a:rPr lang="ar-IQ" b="1" dirty="0" err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الأحساس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بالانعزال داخل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مجتمعه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هذا الانعزال هو لإعادة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قراره مع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الآخرين.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صعلكة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القديم سلب ونهب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أما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صعلكة فن وفكر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وظرف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وفكاهه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وجمال.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الفقر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عند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القديم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كأنه مرض أو لعنة حلت عليهم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كما عند (عروة) أما الصعلكة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عند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الحديث رفعته ان لعنة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الزمن وطلب الموت والسخط على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الامة كما عند (حافظ إبراهيم) 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القديم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يستاق الإبل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وينهب الأغنياء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لحساب الفقراء ، اما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فيضيق بالأغنياء لا لغناهم ولكن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لاوضاعهم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المتميزة في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المجتمع أي بسبب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ثرائهم.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541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9289144" cy="5204824"/>
          </a:xfrm>
        </p:spPr>
        <p:txBody>
          <a:bodyPr/>
          <a:lstStyle/>
          <a:p>
            <a:pPr marL="45720" indent="0">
              <a:buNone/>
            </a:pPr>
            <a:r>
              <a:rPr lang="ar-IQ" dirty="0" smtClean="0">
                <a:solidFill>
                  <a:schemeClr val="accent6"/>
                </a:solidFill>
              </a:rPr>
              <a:t>التمرد على لقبيلة </a:t>
            </a:r>
            <a:r>
              <a:rPr lang="ar-IQ" dirty="0" smtClean="0"/>
              <a:t>:</a:t>
            </a:r>
          </a:p>
          <a:p>
            <a:pPr marL="45720" indent="0">
              <a:buNone/>
            </a:pPr>
            <a:r>
              <a:rPr lang="ar-IQ" dirty="0" smtClean="0"/>
              <a:t>تعتبر لامية </a:t>
            </a:r>
            <a:r>
              <a:rPr lang="ar-IQ" dirty="0" err="1" smtClean="0"/>
              <a:t>الشنفرى</a:t>
            </a:r>
            <a:r>
              <a:rPr lang="ar-IQ" dirty="0" smtClean="0"/>
              <a:t> من ابلغ الشعر العربي , ومن اشهر قصائده حتى الخليفة عمر بن الخطاب كان يوصي الناس بان يعلموها لأولادهم لما فيها من بلاغة وقوة سبك, لأنها تنضح بالقيم النبيلة , وفيها يصف تمرده على قومه , وانه يفضل معاشرة وحوش البادية على ان يعاشرهم فيقول :</a:t>
            </a:r>
          </a:p>
          <a:p>
            <a:pPr marL="45720" indent="0">
              <a:buNone/>
            </a:pPr>
            <a:r>
              <a:rPr lang="ar-IQ" dirty="0" smtClean="0"/>
              <a:t>اقيموا بني امي صدور مطيكم .. فاني الى قوم سواكم لأميلُ!</a:t>
            </a:r>
          </a:p>
          <a:p>
            <a:pPr marL="45720" indent="0">
              <a:buNone/>
            </a:pPr>
            <a:r>
              <a:rPr lang="ar-IQ" dirty="0" smtClean="0"/>
              <a:t>فقد حمت الحاجات والليل مقمرٌ .. وشدت لطياتٍ مطايا وأرحلُ</a:t>
            </a:r>
          </a:p>
          <a:p>
            <a:pPr marL="45720" indent="0">
              <a:buNone/>
            </a:pPr>
            <a:r>
              <a:rPr lang="ar-IQ" dirty="0" smtClean="0"/>
              <a:t>كما وظف الشاعر في قصيدة( النشيد الوطني .. استطراد لشعر الصعاليك)</a:t>
            </a:r>
          </a:p>
          <a:p>
            <a:pPr marL="45720" indent="0">
              <a:buNone/>
            </a:pPr>
            <a:r>
              <a:rPr lang="ar-IQ" dirty="0" smtClean="0"/>
              <a:t>ليبين ان القيم ذهبت مع الصعاليك القدماء , وبعد هذا الرمز قناعا لشخصية عروة بن الورد : ( أقلي عليّ اللوم </a:t>
            </a:r>
            <a:r>
              <a:rPr lang="ar-IQ" dirty="0" err="1" smtClean="0"/>
              <a:t>يابنت</a:t>
            </a:r>
            <a:r>
              <a:rPr lang="ar-IQ" dirty="0" smtClean="0"/>
              <a:t> منذر </a:t>
            </a:r>
          </a:p>
          <a:p>
            <a:pPr marL="45720" indent="0">
              <a:buNone/>
            </a:pPr>
            <a:r>
              <a:rPr lang="ar-IQ" dirty="0" smtClean="0"/>
              <a:t>                  فما عاد في صدري ,</a:t>
            </a:r>
          </a:p>
          <a:p>
            <a:pPr marL="45720" indent="0">
              <a:buNone/>
            </a:pPr>
            <a:r>
              <a:rPr lang="ar-IQ" dirty="0" smtClean="0"/>
              <a:t>                   مكان لخنجر!!</a:t>
            </a:r>
          </a:p>
        </p:txBody>
      </p:sp>
    </p:spTree>
    <p:extLst>
      <p:ext uri="{BB962C8B-B14F-4D97-AF65-F5344CB8AC3E}">
        <p14:creationId xmlns:p14="http://schemas.microsoft.com/office/powerpoint/2010/main" xmlns="" val="3647196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ar-IQ" dirty="0" smtClean="0"/>
              <a:t>زماني زمان النفط </a:t>
            </a:r>
          </a:p>
          <a:p>
            <a:pPr marL="45720" indent="0">
              <a:buNone/>
            </a:pPr>
            <a:r>
              <a:rPr lang="ar-IQ" dirty="0" smtClean="0"/>
              <a:t>والشاطر الذي :</a:t>
            </a:r>
          </a:p>
          <a:p>
            <a:pPr marL="45720" indent="0">
              <a:buNone/>
            </a:pPr>
            <a:r>
              <a:rPr lang="ar-IQ" dirty="0" smtClean="0"/>
              <a:t>يبيع به ويشتري , أي مشترِ!!)</a:t>
            </a:r>
          </a:p>
          <a:p>
            <a:pPr marL="45720" indent="0">
              <a:buNone/>
            </a:pPr>
            <a:r>
              <a:rPr lang="ar-IQ" dirty="0" smtClean="0"/>
              <a:t>ويبدو الشاعر حيدر محمود في هذا المقطع ,شاعرا كلاسيكيا تقليديا في مقدمة قصيدته وعمودها الشعري , فيستخدم الألفاظ الجاهلية نفسها, والبناء الشعري للقصيدة العربية, يعبر عن واقعنا العربي </a:t>
            </a:r>
            <a:r>
              <a:rPr lang="ar-IQ" dirty="0" err="1" smtClean="0"/>
              <a:t>المتشظي</a:t>
            </a:r>
            <a:r>
              <a:rPr lang="ar-IQ" dirty="0" smtClean="0"/>
              <a:t> , الذي يرى ان سببه النفط العربي الذي يملكه الشطار , وهم فئة قطاع الطرق والخبثاء الذين يتاجرون بالقضايا العربية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813842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254</TotalTime>
  <Words>536</Words>
  <Application>Microsoft Office PowerPoint</Application>
  <PresentationFormat>Custom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دفق الهواء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OH</dc:creator>
  <cp:lastModifiedBy>DELL</cp:lastModifiedBy>
  <cp:revision>76</cp:revision>
  <dcterms:created xsi:type="dcterms:W3CDTF">2024-10-18T15:14:40Z</dcterms:created>
  <dcterms:modified xsi:type="dcterms:W3CDTF">2025-04-15T10:36:35Z</dcterms:modified>
</cp:coreProperties>
</file>