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notesMasterIdLst>
    <p:notesMasterId r:id="rId11"/>
  </p:notesMasterIdLst>
  <p:sldIdLst>
    <p:sldId id="257" r:id="rId2"/>
    <p:sldId id="267" r:id="rId3"/>
    <p:sldId id="256" r:id="rId4"/>
    <p:sldId id="259" r:id="rId5"/>
    <p:sldId id="277" r:id="rId6"/>
    <p:sldId id="258" r:id="rId7"/>
    <p:sldId id="260" r:id="rId8"/>
    <p:sldId id="261" r:id="rId9"/>
    <p:sldId id="262"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398" autoAdjust="0"/>
    <p:restoredTop sz="94660"/>
  </p:normalViewPr>
  <p:slideViewPr>
    <p:cSldViewPr>
      <p:cViewPr>
        <p:scale>
          <a:sx n="76" d="100"/>
          <a:sy n="76" d="100"/>
        </p:scale>
        <p:origin x="-1242" y="2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fontAlgn="auto">
              <a:spcBef>
                <a:spcPts val="0"/>
              </a:spcBef>
              <a:spcAft>
                <a:spcPts val="0"/>
              </a:spcAft>
              <a:defRPr sz="1200" smtClean="0">
                <a:latin typeface="+mn-lt"/>
                <a:cs typeface="+mn-cs"/>
              </a:defRPr>
            </a:lvl1pPr>
          </a:lstStyle>
          <a:p>
            <a:pPr>
              <a:defRPr/>
            </a:pPr>
            <a:fld id="{C049D5DD-E7B1-4C9F-AA2E-E6DC867ADCA6}" type="datetimeFigureOut">
              <a:rPr lang="ar-SA"/>
              <a:pPr>
                <a:defRPr/>
              </a:pPr>
              <a:t>15/10/1446</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noProof="0" smtClean="0"/>
              <a:t>انقر لتحرير أنماط النص الرئيسي</a:t>
            </a:r>
          </a:p>
          <a:p>
            <a:pPr lvl="1"/>
            <a:r>
              <a:rPr lang="ar-SA" noProof="0" smtClean="0"/>
              <a:t>المستوى الثاني</a:t>
            </a:r>
          </a:p>
          <a:p>
            <a:pPr lvl="2"/>
            <a:r>
              <a:rPr lang="ar-SA" noProof="0" smtClean="0"/>
              <a:t>المستوى الثالث</a:t>
            </a:r>
          </a:p>
          <a:p>
            <a:pPr lvl="3"/>
            <a:r>
              <a:rPr lang="ar-SA" noProof="0" smtClean="0"/>
              <a:t>المستوى الرابع</a:t>
            </a:r>
          </a:p>
          <a:p>
            <a:pPr lvl="4"/>
            <a:r>
              <a:rPr lang="ar-SA" noProof="0" smtClean="0"/>
              <a:t>المستوى الخامس</a:t>
            </a:r>
            <a:endParaRPr lang="ar-SA" noProof="0"/>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vl1pPr>
          </a:lstStyle>
          <a:p>
            <a:fld id="{EAD63181-70B3-4042-AE61-FC78DAB5FD5A}" type="slidenum">
              <a:rPr lang="ar-SA" altLang="ar-IQ"/>
              <a:pPr/>
              <a:t>‹#›</a:t>
            </a:fld>
            <a:endParaRPr lang="ar-SA" altLang="ar-IQ"/>
          </a:p>
        </p:txBody>
      </p:sp>
    </p:spTree>
    <p:extLst>
      <p:ext uri="{BB962C8B-B14F-4D97-AF65-F5344CB8AC3E}">
        <p14:creationId xmlns:p14="http://schemas.microsoft.com/office/powerpoint/2010/main" xmlns="" val="2799002965"/>
      </p:ext>
    </p:extLst>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mn-lt"/>
        <a:ea typeface="+mn-ea"/>
        <a:cs typeface="+mn-cs"/>
      </a:defRPr>
    </a:lvl1pPr>
    <a:lvl2pPr marL="457200" algn="r" rtl="1" fontAlgn="base">
      <a:spcBef>
        <a:spcPct val="30000"/>
      </a:spcBef>
      <a:spcAft>
        <a:spcPct val="0"/>
      </a:spcAft>
      <a:defRPr sz="1200" kern="1200">
        <a:solidFill>
          <a:schemeClr val="tx1"/>
        </a:solidFill>
        <a:latin typeface="+mn-lt"/>
        <a:ea typeface="+mn-ea"/>
        <a:cs typeface="+mn-cs"/>
      </a:defRPr>
    </a:lvl2pPr>
    <a:lvl3pPr marL="914400" algn="r" rtl="1" fontAlgn="base">
      <a:spcBef>
        <a:spcPct val="30000"/>
      </a:spcBef>
      <a:spcAft>
        <a:spcPct val="0"/>
      </a:spcAft>
      <a:defRPr sz="1200" kern="1200">
        <a:solidFill>
          <a:schemeClr val="tx1"/>
        </a:solidFill>
        <a:latin typeface="+mn-lt"/>
        <a:ea typeface="+mn-ea"/>
        <a:cs typeface="+mn-cs"/>
      </a:defRPr>
    </a:lvl3pPr>
    <a:lvl4pPr marL="1371600" algn="r" rtl="1" fontAlgn="base">
      <a:spcBef>
        <a:spcPct val="30000"/>
      </a:spcBef>
      <a:spcAft>
        <a:spcPct val="0"/>
      </a:spcAft>
      <a:defRPr sz="1200" kern="1200">
        <a:solidFill>
          <a:schemeClr val="tx1"/>
        </a:solidFill>
        <a:latin typeface="+mn-lt"/>
        <a:ea typeface="+mn-ea"/>
        <a:cs typeface="+mn-cs"/>
      </a:defRPr>
    </a:lvl4pPr>
    <a:lvl5pPr marL="1828800" algn="r" rtl="1" fontAlgn="base">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عنصر نائب لصورة الشريحة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عنصر نائب للملاحظات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ar-IQ" altLang="ar-IQ" smtClean="0"/>
          </a:p>
        </p:txBody>
      </p:sp>
      <p:sp>
        <p:nvSpPr>
          <p:cNvPr id="22532" name="عنصر نائب لرقم الشريحة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001A7F34-6798-4AB5-9069-969B3674A68E}" type="slidenum">
              <a:rPr lang="ar-SA" altLang="ar-IQ"/>
              <a:pPr/>
              <a:t>9</a:t>
            </a:fld>
            <a:endParaRPr lang="ar-SA" alt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6" y="2404534"/>
            <a:ext cx="5826719" cy="1646302"/>
          </a:xfrm>
        </p:spPr>
        <p:txBody>
          <a:bodyPr anchor="b">
            <a:noAutofit/>
          </a:bodyPr>
          <a:lstStyle>
            <a:lvl1pPr algn="r">
              <a:defRPr sz="5400">
                <a:solidFill>
                  <a:schemeClr val="accent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30596" y="4050836"/>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pPr>
              <a:defRPr/>
            </a:pPr>
            <a:fld id="{B4F79687-B27D-4F8D-B95F-AAC77533A00C}"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93DAA3D0-84A0-45B8-BCE3-9AB57DE2DF0A}" type="slidenum">
              <a:rPr lang="ar-SA" altLang="ar-IQ" smtClean="0"/>
              <a:pPr/>
              <a:t>‹#›</a:t>
            </a:fld>
            <a:endParaRPr lang="ar-SA" altLang="ar-IQ"/>
          </a:p>
        </p:txBody>
      </p:sp>
    </p:spTree>
    <p:extLst>
      <p:ext uri="{BB962C8B-B14F-4D97-AF65-F5344CB8AC3E}">
        <p14:creationId xmlns:p14="http://schemas.microsoft.com/office/powerpoint/2010/main" xmlns="" val="3043544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0"/>
            <a:ext cx="6347714" cy="3403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1"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pPr>
              <a:defRPr/>
            </a:pPr>
            <a:fld id="{B33735F8-A1AD-461C-BCC1-86412CFC3C8E}"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7E300F5A-63DD-4DC1-AC93-A1F8A1D43D89}" type="slidenum">
              <a:rPr lang="ar-SA" altLang="ar-IQ" smtClean="0"/>
              <a:pPr/>
              <a:t>‹#›</a:t>
            </a:fld>
            <a:endParaRPr lang="ar-SA" altLang="ar-IQ"/>
          </a:p>
        </p:txBody>
      </p:sp>
    </p:spTree>
    <p:extLst>
      <p:ext uri="{BB962C8B-B14F-4D97-AF65-F5344CB8AC3E}">
        <p14:creationId xmlns:p14="http://schemas.microsoft.com/office/powerpoint/2010/main" xmlns="" val="4135339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74886" y="609600"/>
            <a:ext cx="6072182"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1101075"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609599"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pPr>
              <a:defRPr/>
            </a:pPr>
            <a:fld id="{D3E3442C-3DCC-4288-90C2-5A52A60A21DD}"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7E300F5A-63DD-4DC1-AC93-A1F8A1D43D89}" type="slidenum">
              <a:rPr lang="ar-SA" altLang="ar-IQ" smtClean="0"/>
              <a:pPr/>
              <a:t>‹#›</a:t>
            </a:fld>
            <a:endParaRPr lang="ar-SA" altLang="ar-IQ"/>
          </a:p>
        </p:txBody>
      </p:sp>
      <p:sp>
        <p:nvSpPr>
          <p:cNvPr id="24" name="TextBox 23"/>
          <p:cNvSpPr txBox="1"/>
          <p:nvPr/>
        </p:nvSpPr>
        <p:spPr>
          <a:xfrm>
            <a:off x="482712"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700"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3550190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09599" y="1931988"/>
            <a:ext cx="6347715" cy="2595460"/>
          </a:xfrm>
        </p:spPr>
        <p:txBody>
          <a:bodyPr anchor="b">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599"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pPr>
              <a:defRPr/>
            </a:pPr>
            <a:fld id="{A418BBF2-0AB4-4E5F-B885-CBA25544C7B7}"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7E300F5A-63DD-4DC1-AC93-A1F8A1D43D89}" type="slidenum">
              <a:rPr lang="ar-SA" altLang="ar-IQ" smtClean="0"/>
              <a:pPr/>
              <a:t>‹#›</a:t>
            </a:fld>
            <a:endParaRPr lang="ar-SA" altLang="ar-IQ"/>
          </a:p>
        </p:txBody>
      </p:sp>
    </p:spTree>
    <p:extLst>
      <p:ext uri="{BB962C8B-B14F-4D97-AF65-F5344CB8AC3E}">
        <p14:creationId xmlns:p14="http://schemas.microsoft.com/office/powerpoint/2010/main" xmlns="" val="27556499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774886" y="609600"/>
            <a:ext cx="6072182"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609599"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pPr>
              <a:defRPr/>
            </a:pPr>
            <a:fld id="{FC42DD90-DE49-49A6-93B1-F75611EA2DA1}"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7E300F5A-63DD-4DC1-AC93-A1F8A1D43D89}" type="slidenum">
              <a:rPr lang="ar-SA" altLang="ar-IQ" smtClean="0"/>
              <a:pPr/>
              <a:t>‹#›</a:t>
            </a:fld>
            <a:endParaRPr lang="ar-SA" altLang="ar-IQ"/>
          </a:p>
        </p:txBody>
      </p:sp>
      <p:sp>
        <p:nvSpPr>
          <p:cNvPr id="24" name="TextBox 23"/>
          <p:cNvSpPr txBox="1"/>
          <p:nvPr/>
        </p:nvSpPr>
        <p:spPr>
          <a:xfrm>
            <a:off x="482712"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700"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331713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15849" y="609600"/>
            <a:ext cx="6341465"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609599"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pPr>
              <a:defRPr/>
            </a:pPr>
            <a:fld id="{1CD8D660-9D6B-4702-A3DB-6E1A5DFE1B58}"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7E300F5A-63DD-4DC1-AC93-A1F8A1D43D89}" type="slidenum">
              <a:rPr lang="ar-SA" altLang="ar-IQ" smtClean="0"/>
              <a:pPr/>
              <a:t>‹#›</a:t>
            </a:fld>
            <a:endParaRPr lang="ar-SA" altLang="ar-IQ"/>
          </a:p>
        </p:txBody>
      </p:sp>
    </p:spTree>
    <p:extLst>
      <p:ext uri="{BB962C8B-B14F-4D97-AF65-F5344CB8AC3E}">
        <p14:creationId xmlns:p14="http://schemas.microsoft.com/office/powerpoint/2010/main" xmlns="" val="7030571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pPr>
              <a:defRPr/>
            </a:pPr>
            <a:fld id="{B3D390BD-19D5-4495-ABC5-987B0D35FD88}"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C34EE1A1-AC7E-4CB2-BBC8-2C343F519979}" type="slidenum">
              <a:rPr lang="ar-SA" altLang="ar-IQ" smtClean="0"/>
              <a:pPr/>
              <a:t>‹#›</a:t>
            </a:fld>
            <a:endParaRPr lang="ar-SA" altLang="ar-IQ"/>
          </a:p>
        </p:txBody>
      </p:sp>
    </p:spTree>
    <p:extLst>
      <p:ext uri="{BB962C8B-B14F-4D97-AF65-F5344CB8AC3E}">
        <p14:creationId xmlns:p14="http://schemas.microsoft.com/office/powerpoint/2010/main" xmlns="" val="39361949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2"/>
            <a:ext cx="978812" cy="5251451"/>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09600" y="609602"/>
            <a:ext cx="5195026" cy="5251451"/>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pPr>
              <a:defRPr/>
            </a:pPr>
            <a:fld id="{D6BEC5D5-6BF5-487E-8231-3C2865729462}"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D9647033-EDE7-4738-9601-9354F37FF965}" type="slidenum">
              <a:rPr lang="ar-SA" altLang="ar-IQ" smtClean="0"/>
              <a:pPr/>
              <a:t>‹#›</a:t>
            </a:fld>
            <a:endParaRPr lang="ar-SA" altLang="ar-IQ"/>
          </a:p>
        </p:txBody>
      </p:sp>
    </p:spTree>
    <p:extLst>
      <p:ext uri="{BB962C8B-B14F-4D97-AF65-F5344CB8AC3E}">
        <p14:creationId xmlns:p14="http://schemas.microsoft.com/office/powerpoint/2010/main" xmlns="" val="973936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pPr>
              <a:defRPr/>
            </a:pPr>
            <a:fld id="{D44F390D-42CB-4A96-A5D2-4FD67D90A639}"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271E017F-149C-4DD6-916C-E3D9FC8C1AE2}" type="slidenum">
              <a:rPr lang="ar-SA" altLang="ar-IQ" smtClean="0"/>
              <a:pPr/>
              <a:t>‹#›</a:t>
            </a:fld>
            <a:endParaRPr lang="ar-SA" altLang="ar-IQ"/>
          </a:p>
        </p:txBody>
      </p:sp>
    </p:spTree>
    <p:extLst>
      <p:ext uri="{BB962C8B-B14F-4D97-AF65-F5344CB8AC3E}">
        <p14:creationId xmlns:p14="http://schemas.microsoft.com/office/powerpoint/2010/main" xmlns="" val="3777559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09599" y="2700870"/>
            <a:ext cx="6347715" cy="1826581"/>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599"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pPr>
              <a:defRPr/>
            </a:pPr>
            <a:fld id="{33E408D3-CD63-428D-9771-80DC301719EC}" type="uaqdatetime1">
              <a:rPr lang="ar-SA" smtClean="0"/>
              <a:pPr>
                <a:defRPr/>
              </a:pPr>
              <a:t>13/03/1441</a:t>
            </a:fld>
            <a:endParaRPr lang="ar-SA"/>
          </a:p>
        </p:txBody>
      </p:sp>
      <p:sp>
        <p:nvSpPr>
          <p:cNvPr id="5" name="Footer Placeholder 4"/>
          <p:cNvSpPr>
            <a:spLocks noGrp="1"/>
          </p:cNvSpPr>
          <p:nvPr>
            <p:ph type="ftr" sz="quarter" idx="11"/>
          </p:nvPr>
        </p:nvSpPr>
        <p:spPr/>
        <p:txBody>
          <a:bodyPr/>
          <a:lstStyle/>
          <a:p>
            <a:pPr>
              <a:defRPr/>
            </a:pPr>
            <a:endParaRPr lang="ar-SA"/>
          </a:p>
        </p:txBody>
      </p:sp>
      <p:sp>
        <p:nvSpPr>
          <p:cNvPr id="6" name="Slide Number Placeholder 5"/>
          <p:cNvSpPr>
            <a:spLocks noGrp="1"/>
          </p:cNvSpPr>
          <p:nvPr>
            <p:ph type="sldNum" sz="quarter" idx="12"/>
          </p:nvPr>
        </p:nvSpPr>
        <p:spPr/>
        <p:txBody>
          <a:bodyPr/>
          <a:lstStyle/>
          <a:p>
            <a:fld id="{5E114C8D-11B1-49E6-A363-BD70BD9E35E7}" type="slidenum">
              <a:rPr lang="ar-SA" altLang="ar-IQ" smtClean="0"/>
              <a:pPr/>
              <a:t>‹#›</a:t>
            </a:fld>
            <a:endParaRPr lang="ar-SA" altLang="ar-IQ"/>
          </a:p>
        </p:txBody>
      </p:sp>
    </p:spTree>
    <p:extLst>
      <p:ext uri="{BB962C8B-B14F-4D97-AF65-F5344CB8AC3E}">
        <p14:creationId xmlns:p14="http://schemas.microsoft.com/office/powerpoint/2010/main" xmlns="" val="2828142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0"/>
            <a:ext cx="6347714" cy="1320800"/>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09601"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pPr>
              <a:defRPr/>
            </a:pPr>
            <a:fld id="{4053254F-1D0E-4F06-BBB3-096C2ECDF8E7}" type="uaqdatetime1">
              <a:rPr lang="ar-SA" smtClean="0"/>
              <a:pPr>
                <a:defRPr/>
              </a:pPr>
              <a:t>13/03/1441</a:t>
            </a:fld>
            <a:endParaRPr lang="ar-SA"/>
          </a:p>
        </p:txBody>
      </p:sp>
      <p:sp>
        <p:nvSpPr>
          <p:cNvPr id="6" name="Footer Placeholder 5"/>
          <p:cNvSpPr>
            <a:spLocks noGrp="1"/>
          </p:cNvSpPr>
          <p:nvPr>
            <p:ph type="ftr" sz="quarter" idx="11"/>
          </p:nvPr>
        </p:nvSpPr>
        <p:spPr/>
        <p:txBody>
          <a:bodyPr/>
          <a:lstStyle/>
          <a:p>
            <a:pPr>
              <a:defRPr/>
            </a:pPr>
            <a:endParaRPr lang="ar-SA"/>
          </a:p>
        </p:txBody>
      </p:sp>
      <p:sp>
        <p:nvSpPr>
          <p:cNvPr id="7" name="Slide Number Placeholder 6"/>
          <p:cNvSpPr>
            <a:spLocks noGrp="1"/>
          </p:cNvSpPr>
          <p:nvPr>
            <p:ph type="sldNum" sz="quarter" idx="12"/>
          </p:nvPr>
        </p:nvSpPr>
        <p:spPr/>
        <p:txBody>
          <a:bodyPr/>
          <a:lstStyle/>
          <a:p>
            <a:fld id="{6CFD0EF2-85DB-4FF3-93F0-45428A15A6F0}" type="slidenum">
              <a:rPr lang="ar-SA" altLang="ar-IQ" smtClean="0"/>
              <a:pPr/>
              <a:t>‹#›</a:t>
            </a:fld>
            <a:endParaRPr lang="ar-SA" altLang="ar-IQ"/>
          </a:p>
        </p:txBody>
      </p:sp>
    </p:spTree>
    <p:extLst>
      <p:ext uri="{BB962C8B-B14F-4D97-AF65-F5344CB8AC3E}">
        <p14:creationId xmlns:p14="http://schemas.microsoft.com/office/powerpoint/2010/main" xmlns="" val="1866620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3" cy="1320800"/>
          </a:xfrm>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09599" y="2737248"/>
            <a:ext cx="3090672" cy="3304117"/>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3866640" y="2737248"/>
            <a:ext cx="3090672" cy="3304117"/>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pPr>
              <a:defRPr/>
            </a:pPr>
            <a:fld id="{AE7E2705-E477-409D-B9B9-B0F2B8208BB8}" type="uaqdatetime1">
              <a:rPr lang="ar-SA" smtClean="0"/>
              <a:pPr>
                <a:defRPr/>
              </a:pPr>
              <a:t>13/03/1441</a:t>
            </a:fld>
            <a:endParaRPr lang="ar-SA"/>
          </a:p>
        </p:txBody>
      </p:sp>
      <p:sp>
        <p:nvSpPr>
          <p:cNvPr id="8" name="Footer Placeholder 7"/>
          <p:cNvSpPr>
            <a:spLocks noGrp="1"/>
          </p:cNvSpPr>
          <p:nvPr>
            <p:ph type="ftr" sz="quarter" idx="11"/>
          </p:nvPr>
        </p:nvSpPr>
        <p:spPr/>
        <p:txBody>
          <a:bodyPr/>
          <a:lstStyle/>
          <a:p>
            <a:pPr>
              <a:defRPr/>
            </a:pPr>
            <a:endParaRPr lang="ar-SA"/>
          </a:p>
        </p:txBody>
      </p:sp>
      <p:sp>
        <p:nvSpPr>
          <p:cNvPr id="9" name="Slide Number Placeholder 8"/>
          <p:cNvSpPr>
            <a:spLocks noGrp="1"/>
          </p:cNvSpPr>
          <p:nvPr>
            <p:ph type="sldNum" sz="quarter" idx="12"/>
          </p:nvPr>
        </p:nvSpPr>
        <p:spPr/>
        <p:txBody>
          <a:bodyPr/>
          <a:lstStyle/>
          <a:p>
            <a:fld id="{AB3C5C81-C77A-4C18-94C1-22D539CC0306}" type="slidenum">
              <a:rPr lang="ar-SA" altLang="ar-IQ" smtClean="0"/>
              <a:pPr/>
              <a:t>‹#›</a:t>
            </a:fld>
            <a:endParaRPr lang="ar-SA" altLang="ar-IQ"/>
          </a:p>
        </p:txBody>
      </p:sp>
    </p:spTree>
    <p:extLst>
      <p:ext uri="{BB962C8B-B14F-4D97-AF65-F5344CB8AC3E}">
        <p14:creationId xmlns:p14="http://schemas.microsoft.com/office/powerpoint/2010/main" xmlns="" val="3037060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pPr>
              <a:defRPr/>
            </a:pPr>
            <a:fld id="{8AA84083-FEBA-499B-AE69-ADBAA8C86C1F}" type="uaqdatetime1">
              <a:rPr lang="ar-SA" smtClean="0"/>
              <a:pPr>
                <a:defRPr/>
              </a:pPr>
              <a:t>13/03/1441</a:t>
            </a:fld>
            <a:endParaRPr lang="ar-SA"/>
          </a:p>
        </p:txBody>
      </p:sp>
      <p:sp>
        <p:nvSpPr>
          <p:cNvPr id="4" name="Footer Placeholder 3"/>
          <p:cNvSpPr>
            <a:spLocks noGrp="1"/>
          </p:cNvSpPr>
          <p:nvPr>
            <p:ph type="ftr" sz="quarter" idx="11"/>
          </p:nvPr>
        </p:nvSpPr>
        <p:spPr/>
        <p:txBody>
          <a:bodyPr/>
          <a:lstStyle/>
          <a:p>
            <a:pPr>
              <a:defRPr/>
            </a:pPr>
            <a:endParaRPr lang="ar-SA"/>
          </a:p>
        </p:txBody>
      </p:sp>
      <p:sp>
        <p:nvSpPr>
          <p:cNvPr id="5" name="Slide Number Placeholder 4"/>
          <p:cNvSpPr>
            <a:spLocks noGrp="1"/>
          </p:cNvSpPr>
          <p:nvPr>
            <p:ph type="sldNum" sz="quarter" idx="12"/>
          </p:nvPr>
        </p:nvSpPr>
        <p:spPr/>
        <p:txBody>
          <a:bodyPr/>
          <a:lstStyle/>
          <a:p>
            <a:fld id="{7E3CDC11-3B2F-49C5-A512-B03AEA753E41}" type="slidenum">
              <a:rPr lang="ar-SA" altLang="ar-IQ" smtClean="0"/>
              <a:pPr/>
              <a:t>‹#›</a:t>
            </a:fld>
            <a:endParaRPr lang="ar-SA" altLang="ar-IQ"/>
          </a:p>
        </p:txBody>
      </p:sp>
    </p:spTree>
    <p:extLst>
      <p:ext uri="{BB962C8B-B14F-4D97-AF65-F5344CB8AC3E}">
        <p14:creationId xmlns:p14="http://schemas.microsoft.com/office/powerpoint/2010/main" xmlns="" val="2219053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5" name="شكل بيضاوي 4"/>
          <p:cNvSpPr/>
          <p:nvPr userDrawn="1"/>
        </p:nvSpPr>
        <p:spPr>
          <a:xfrm>
            <a:off x="8280413" y="6110799"/>
            <a:ext cx="576064" cy="591378"/>
          </a:xfrm>
          <a:prstGeom prst="ellipse">
            <a:avLst/>
          </a:prstGeom>
          <a:solidFill>
            <a:srgbClr val="FFFF00"/>
          </a:solidFill>
          <a:effectLst>
            <a:glow rad="101600">
              <a:srgbClr val="FF0000">
                <a:alpha val="60000"/>
              </a:srgb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endParaRPr lang="ar-IQ" sz="1800"/>
          </a:p>
        </p:txBody>
      </p:sp>
      <p:sp>
        <p:nvSpPr>
          <p:cNvPr id="2" name="Date Placeholder 1"/>
          <p:cNvSpPr>
            <a:spLocks noGrp="1"/>
          </p:cNvSpPr>
          <p:nvPr>
            <p:ph type="dt" sz="half" idx="10"/>
          </p:nvPr>
        </p:nvSpPr>
        <p:spPr/>
        <p:txBody>
          <a:bodyPr/>
          <a:lstStyle/>
          <a:p>
            <a:pPr>
              <a:defRPr/>
            </a:pPr>
            <a:fld id="{B4571023-146F-416F-B62F-7AEE9F827620}" type="uaqdatetime1">
              <a:rPr lang="ar-SA" smtClean="0"/>
              <a:pPr>
                <a:defRPr/>
              </a:pPr>
              <a:t>13/03/1441</a:t>
            </a:fld>
            <a:endParaRPr lang="ar-SA"/>
          </a:p>
        </p:txBody>
      </p:sp>
      <p:sp>
        <p:nvSpPr>
          <p:cNvPr id="3" name="Footer Placeholder 2"/>
          <p:cNvSpPr>
            <a:spLocks noGrp="1"/>
          </p:cNvSpPr>
          <p:nvPr>
            <p:ph type="ftr" sz="quarter" idx="11"/>
          </p:nvPr>
        </p:nvSpPr>
        <p:spPr/>
        <p:txBody>
          <a:bodyPr/>
          <a:lstStyle/>
          <a:p>
            <a:pPr>
              <a:defRPr/>
            </a:pPr>
            <a:endParaRPr lang="ar-SA"/>
          </a:p>
        </p:txBody>
      </p:sp>
      <p:sp>
        <p:nvSpPr>
          <p:cNvPr id="4" name="Slide Number Placeholder 3"/>
          <p:cNvSpPr>
            <a:spLocks noGrp="1"/>
          </p:cNvSpPr>
          <p:nvPr>
            <p:ph type="sldNum" sz="quarter" idx="12"/>
          </p:nvPr>
        </p:nvSpPr>
        <p:spPr>
          <a:xfrm>
            <a:off x="8100393" y="6129368"/>
            <a:ext cx="936104" cy="634075"/>
          </a:xfrm>
        </p:spPr>
        <p:txBody>
          <a:bodyPr/>
          <a:lstStyle>
            <a:lvl1pPr algn="ctr">
              <a:defRPr sz="2000" b="1">
                <a:solidFill>
                  <a:schemeClr val="tx1"/>
                </a:solidFill>
                <a:cs typeface="AF_Taif Normal" pitchFamily="2" charset="-78"/>
              </a:defRPr>
            </a:lvl1pPr>
          </a:lstStyle>
          <a:p>
            <a:fld id="{F3720B85-DE1D-4E0B-B3F2-CE8A25873C0B}" type="slidenum">
              <a:rPr lang="ar-SA" altLang="ar-IQ" smtClean="0"/>
              <a:pPr/>
              <a:t>‹#›</a:t>
            </a:fld>
            <a:endParaRPr lang="ar-SA" altLang="ar-IQ" sz="2800" dirty="0"/>
          </a:p>
        </p:txBody>
      </p:sp>
    </p:spTree>
    <p:extLst>
      <p:ext uri="{BB962C8B-B14F-4D97-AF65-F5344CB8AC3E}">
        <p14:creationId xmlns:p14="http://schemas.microsoft.com/office/powerpoint/2010/main" xmlns="" val="9388522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09600" y="1498604"/>
            <a:ext cx="2790182" cy="1278466"/>
          </a:xfrm>
        </p:spPr>
        <p:txBody>
          <a:bodyPr anchor="b">
            <a:normAutofit/>
          </a:bodyPr>
          <a:lstStyle>
            <a:lvl1pPr>
              <a:defRPr sz="20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3571276" y="514927"/>
            <a:ext cx="3386037" cy="5526437"/>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09600"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pPr>
              <a:defRPr/>
            </a:pPr>
            <a:fld id="{C0DB2669-9446-40F6-8FC0-9956FEB2B8AD}" type="uaqdatetime1">
              <a:rPr lang="ar-SA" smtClean="0"/>
              <a:pPr>
                <a:defRPr/>
              </a:pPr>
              <a:t>13/03/1441</a:t>
            </a:fld>
            <a:endParaRPr lang="ar-SA"/>
          </a:p>
        </p:txBody>
      </p:sp>
      <p:sp>
        <p:nvSpPr>
          <p:cNvPr id="6" name="Footer Placeholder 5"/>
          <p:cNvSpPr>
            <a:spLocks noGrp="1"/>
          </p:cNvSpPr>
          <p:nvPr>
            <p:ph type="ftr" sz="quarter" idx="11"/>
          </p:nvPr>
        </p:nvSpPr>
        <p:spPr/>
        <p:txBody>
          <a:bodyPr/>
          <a:lstStyle/>
          <a:p>
            <a:pPr>
              <a:defRPr/>
            </a:pPr>
            <a:endParaRPr lang="ar-SA"/>
          </a:p>
        </p:txBody>
      </p:sp>
      <p:sp>
        <p:nvSpPr>
          <p:cNvPr id="7" name="Slide Number Placeholder 6"/>
          <p:cNvSpPr>
            <a:spLocks noGrp="1"/>
          </p:cNvSpPr>
          <p:nvPr>
            <p:ph type="sldNum" sz="quarter" idx="12"/>
          </p:nvPr>
        </p:nvSpPr>
        <p:spPr/>
        <p:txBody>
          <a:bodyPr/>
          <a:lstStyle/>
          <a:p>
            <a:fld id="{067F9C47-CE69-4E0B-9C3B-811017D0AF5F}" type="slidenum">
              <a:rPr lang="ar-SA" altLang="ar-IQ" smtClean="0"/>
              <a:pPr/>
              <a:t>‹#›</a:t>
            </a:fld>
            <a:endParaRPr lang="ar-SA" altLang="ar-IQ"/>
          </a:p>
        </p:txBody>
      </p:sp>
    </p:spTree>
    <p:extLst>
      <p:ext uri="{BB962C8B-B14F-4D97-AF65-F5344CB8AC3E}">
        <p14:creationId xmlns:p14="http://schemas.microsoft.com/office/powerpoint/2010/main" xmlns="" val="2099552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09600" y="4800600"/>
            <a:ext cx="6347714"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09600"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09600"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pPr>
              <a:defRPr/>
            </a:pPr>
            <a:fld id="{49836DAD-EA64-4601-8AF5-89BF6CAA6C41}" type="uaqdatetime1">
              <a:rPr lang="ar-SA" smtClean="0"/>
              <a:pPr>
                <a:defRPr/>
              </a:pPr>
              <a:t>13/03/1441</a:t>
            </a:fld>
            <a:endParaRPr lang="ar-SA"/>
          </a:p>
        </p:txBody>
      </p:sp>
      <p:sp>
        <p:nvSpPr>
          <p:cNvPr id="6" name="Footer Placeholder 5"/>
          <p:cNvSpPr>
            <a:spLocks noGrp="1"/>
          </p:cNvSpPr>
          <p:nvPr>
            <p:ph type="ftr" sz="quarter" idx="11"/>
          </p:nvPr>
        </p:nvSpPr>
        <p:spPr/>
        <p:txBody>
          <a:bodyPr/>
          <a:lstStyle/>
          <a:p>
            <a:pPr>
              <a:defRPr/>
            </a:pPr>
            <a:endParaRPr lang="ar-SA"/>
          </a:p>
        </p:txBody>
      </p:sp>
      <p:sp>
        <p:nvSpPr>
          <p:cNvPr id="7" name="Slide Number Placeholder 6"/>
          <p:cNvSpPr>
            <a:spLocks noGrp="1"/>
          </p:cNvSpPr>
          <p:nvPr>
            <p:ph type="sldNum" sz="quarter" idx="12"/>
          </p:nvPr>
        </p:nvSpPr>
        <p:spPr/>
        <p:txBody>
          <a:bodyPr/>
          <a:lstStyle/>
          <a:p>
            <a:fld id="{7E300F5A-63DD-4DC1-AC93-A1F8A1D43D89}" type="slidenum">
              <a:rPr lang="ar-SA" altLang="ar-IQ" smtClean="0"/>
              <a:pPr/>
              <a:t>‹#›</a:t>
            </a:fld>
            <a:endParaRPr lang="ar-SA" altLang="ar-IQ"/>
          </a:p>
        </p:txBody>
      </p:sp>
    </p:spTree>
    <p:extLst>
      <p:ext uri="{BB962C8B-B14F-4D97-AF65-F5344CB8AC3E}">
        <p14:creationId xmlns:p14="http://schemas.microsoft.com/office/powerpoint/2010/main" xmlns="" val="2417763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6"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600" y="609600"/>
            <a:ext cx="6347713" cy="132080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2160590"/>
            <a:ext cx="6347714" cy="3880773"/>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405258" y="6041365"/>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0CF30420-FE0C-4426-A72F-4CDEE7F2517D}" type="uaqdatetime1">
              <a:rPr lang="ar-SA" smtClean="0"/>
              <a:pPr>
                <a:defRPr/>
              </a:pPr>
              <a:t>13/03/1441</a:t>
            </a:fld>
            <a:endParaRPr lang="ar-SA"/>
          </a:p>
        </p:txBody>
      </p:sp>
      <p:sp>
        <p:nvSpPr>
          <p:cNvPr id="5" name="Footer Placeholder 4"/>
          <p:cNvSpPr>
            <a:spLocks noGrp="1"/>
          </p:cNvSpPr>
          <p:nvPr>
            <p:ph type="ftr" sz="quarter" idx="3"/>
          </p:nvPr>
        </p:nvSpPr>
        <p:spPr>
          <a:xfrm>
            <a:off x="609599" y="6041365"/>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ar-SA"/>
          </a:p>
        </p:txBody>
      </p:sp>
      <p:sp>
        <p:nvSpPr>
          <p:cNvPr id="6" name="Slide Number Placeholder 5"/>
          <p:cNvSpPr>
            <a:spLocks noGrp="1"/>
          </p:cNvSpPr>
          <p:nvPr>
            <p:ph type="sldNum" sz="quarter" idx="4"/>
          </p:nvPr>
        </p:nvSpPr>
        <p:spPr>
          <a:xfrm>
            <a:off x="6444677" y="6041365"/>
            <a:ext cx="512638" cy="365125"/>
          </a:xfrm>
          <a:prstGeom prst="rect">
            <a:avLst/>
          </a:prstGeom>
        </p:spPr>
        <p:txBody>
          <a:bodyPr vert="horz" lIns="91440" tIns="45720" rIns="91440" bIns="45720" rtlCol="0" anchor="ctr"/>
          <a:lstStyle>
            <a:lvl1pPr algn="r">
              <a:defRPr sz="900">
                <a:solidFill>
                  <a:schemeClr val="accent1"/>
                </a:solidFill>
              </a:defRPr>
            </a:lvl1pPr>
          </a:lstStyle>
          <a:p>
            <a:fld id="{7E300F5A-63DD-4DC1-AC93-A1F8A1D43D89}" type="slidenum">
              <a:rPr lang="ar-SA" altLang="ar-IQ" smtClean="0"/>
              <a:pPr/>
              <a:t>‹#›</a:t>
            </a:fld>
            <a:endParaRPr lang="ar-SA" altLang="ar-IQ"/>
          </a:p>
        </p:txBody>
      </p:sp>
    </p:spTree>
    <p:extLst>
      <p:ext uri="{BB962C8B-B14F-4D97-AF65-F5344CB8AC3E}">
        <p14:creationId xmlns:p14="http://schemas.microsoft.com/office/powerpoint/2010/main" xmlns="" val="123020730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hf hdr="0" ftr="0" dt="0"/>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479925" y="2967040"/>
            <a:ext cx="184150" cy="923925"/>
          </a:xfrm>
          <a:prstGeom prst="rect">
            <a:avLst/>
          </a:prstGeom>
          <a:noFill/>
        </p:spPr>
        <p:txBody>
          <a:bodyPr wrap="none">
            <a:spAutoFit/>
          </a:bodyPr>
          <a:lstStyle/>
          <a:p>
            <a:pPr algn="ctr">
              <a:defRPr/>
            </a:pPr>
            <a:endParaRPr lang="ar-SA"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10" name="Group 9"/>
          <p:cNvGrpSpPr/>
          <p:nvPr/>
        </p:nvGrpSpPr>
        <p:grpSpPr>
          <a:xfrm>
            <a:off x="1095435" y="1399262"/>
            <a:ext cx="6768977" cy="1384995"/>
            <a:chOff x="936727" y="4128441"/>
            <a:chExt cx="4516257" cy="2846184"/>
          </a:xfrm>
          <a:effectLst>
            <a:outerShdw blurRad="152400" dist="317500" dir="5400000" sx="90000" sy="-19000" rotWithShape="0">
              <a:prstClr val="black">
                <a:alpha val="15000"/>
              </a:prstClr>
            </a:outerShdw>
          </a:effectLst>
        </p:grpSpPr>
        <p:sp>
          <p:nvSpPr>
            <p:cNvPr id="11" name="Rounded Rectangle 10"/>
            <p:cNvSpPr/>
            <p:nvPr/>
          </p:nvSpPr>
          <p:spPr>
            <a:xfrm>
              <a:off x="936727" y="4137594"/>
              <a:ext cx="4516257" cy="25232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solidFill>
                  <a:prstClr val="white"/>
                </a:solidFill>
              </a:endParaRPr>
            </a:p>
          </p:txBody>
        </p:sp>
        <p:sp>
          <p:nvSpPr>
            <p:cNvPr id="12" name="TextBox 11"/>
            <p:cNvSpPr txBox="1"/>
            <p:nvPr/>
          </p:nvSpPr>
          <p:spPr>
            <a:xfrm>
              <a:off x="1118563" y="4128441"/>
              <a:ext cx="4320480" cy="2846184"/>
            </a:xfrm>
            <a:prstGeom prst="rect">
              <a:avLst/>
            </a:prstGeom>
            <a:noFill/>
            <a:ln>
              <a:solidFill>
                <a:srgbClr val="FFC000"/>
              </a:solidFill>
            </a:ln>
            <a:effectLst>
              <a:glow rad="101600">
                <a:schemeClr val="accent2">
                  <a:satMod val="175000"/>
                  <a:alpha val="40000"/>
                </a:schemeClr>
              </a:glow>
            </a:effectLst>
            <a:scene3d>
              <a:camera prst="orthographicFront"/>
              <a:lightRig rig="threePt" dir="t"/>
            </a:scene3d>
            <a:sp3d>
              <a:bevelT prst="relaxedInset"/>
            </a:sp3d>
          </p:spPr>
          <p:txBody>
            <a:bodyPr rtlCol="1">
              <a:spAutoFit/>
            </a:bodyPr>
            <a:lstStyle/>
            <a:p>
              <a:pPr algn="ctr">
                <a:defRPr/>
              </a:pPr>
              <a:r>
                <a:rPr lang="ar-SA" sz="4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cs typeface="AF_Taif Normal" pitchFamily="2" charset="-78"/>
                </a:rPr>
                <a:t> منهج بحث وتحقيق </a:t>
              </a:r>
              <a:r>
                <a:rPr lang="ar-SA"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cs typeface="AF_Taif Normal" pitchFamily="2" charset="-78"/>
                </a:rPr>
                <a:t>النصوص</a:t>
              </a:r>
              <a:r>
                <a:rPr lang="ar-IQ"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cs typeface="AF_Taif Normal" pitchFamily="2" charset="-78"/>
                </a:rPr>
                <a:t>:الجزء 1</a:t>
              </a:r>
              <a:r>
                <a:rPr lang="ar-SA"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cs typeface="AF_Taif Normal" pitchFamily="2" charset="-78"/>
                </a:rPr>
                <a:t> </a:t>
              </a:r>
              <a:endParaRPr lang="ar-SA" sz="4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cs typeface="AF_Taif Normal" pitchFamily="2" charset="-78"/>
              </a:endParaRPr>
            </a:p>
            <a:p>
              <a:pPr algn="ctr">
                <a:defRPr/>
              </a:pPr>
              <a:endParaRPr lang="ar-EG" sz="2000" b="1" dirty="0">
                <a:solidFill>
                  <a:srgbClr val="0070C0"/>
                </a:solidFill>
                <a:latin typeface="Simplified Arabic" pitchFamily="18" charset="-78"/>
                <a:cs typeface="PT Bold Heading" pitchFamily="2" charset="-78"/>
              </a:endParaRPr>
            </a:p>
            <a:p>
              <a:pPr algn="ctr">
                <a:defRPr/>
              </a:pPr>
              <a:endParaRPr lang="ar-SA" sz="2000" dirty="0">
                <a:solidFill>
                  <a:srgbClr val="0070C0"/>
                </a:solidFill>
                <a:latin typeface="Calibri"/>
                <a:cs typeface="Arial"/>
              </a:endParaRPr>
            </a:p>
          </p:txBody>
        </p:sp>
      </p:grpSp>
      <p:sp>
        <p:nvSpPr>
          <p:cNvPr id="13" name="Rounded Rectangle 15"/>
          <p:cNvSpPr/>
          <p:nvPr/>
        </p:nvSpPr>
        <p:spPr>
          <a:xfrm>
            <a:off x="380206" y="2892968"/>
            <a:ext cx="7864202" cy="3488360"/>
          </a:xfrm>
          <a:prstGeom prst="roundRect">
            <a:avLst/>
          </a:prstGeom>
          <a:ln/>
        </p:spPr>
        <p:style>
          <a:lnRef idx="0">
            <a:schemeClr val="accent3"/>
          </a:lnRef>
          <a:fillRef idx="3">
            <a:schemeClr val="accent3"/>
          </a:fillRef>
          <a:effectRef idx="3">
            <a:schemeClr val="accent3"/>
          </a:effectRef>
          <a:fontRef idx="minor">
            <a:schemeClr val="lt1"/>
          </a:fontRef>
        </p:style>
        <p:txBody>
          <a:bodyPr rtlCol="1" anchor="ctr"/>
          <a:lstStyle/>
          <a:p>
            <a:pPr algn="ctr" rtl="1">
              <a:defRPr/>
            </a:pPr>
            <a:r>
              <a:rPr lang="ar-EG"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implified Arabic" pitchFamily="18" charset="-78"/>
                <a:cs typeface="PT Bold Heading" pitchFamily="2" charset="-78"/>
              </a:rPr>
              <a:t>أ.م.د.لؤي </a:t>
            </a:r>
            <a:r>
              <a:rPr lang="ar-EG"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implified Arabic" pitchFamily="18" charset="-78"/>
                <a:cs typeface="PT Bold Heading" pitchFamily="2" charset="-78"/>
              </a:rPr>
              <a:t>صيهود فواز </a:t>
            </a:r>
            <a:r>
              <a:rPr lang="ar-EG"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implified Arabic" pitchFamily="18" charset="-78"/>
                <a:cs typeface="PT Bold Heading" pitchFamily="2" charset="-78"/>
              </a:rPr>
              <a:t>التميمي</a:t>
            </a:r>
          </a:p>
          <a:p>
            <a:pPr algn="ctr" rtl="1">
              <a:defRPr/>
            </a:pPr>
            <a:r>
              <a:rPr lang="ar-IQ"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implified Arabic" pitchFamily="18" charset="-78"/>
                <a:cs typeface="PT Bold Heading" pitchFamily="2" charset="-78"/>
              </a:rPr>
              <a:t>جامعة ديالى </a:t>
            </a:r>
          </a:p>
          <a:p>
            <a:pPr algn="ctr" rtl="1">
              <a:defRPr/>
            </a:pPr>
            <a:r>
              <a:rPr lang="ar-IQ"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implified Arabic" pitchFamily="18" charset="-78"/>
                <a:cs typeface="PT Bold Heading" pitchFamily="2" charset="-78"/>
              </a:rPr>
              <a:t>كلية التربية للعلوم الانسانية </a:t>
            </a:r>
          </a:p>
          <a:p>
            <a:pPr algn="ctr" rtl="1">
              <a:defRPr/>
            </a:pPr>
            <a:r>
              <a:rPr lang="ar-IQ" sz="3200" b="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implified Arabic" pitchFamily="18" charset="-78"/>
                <a:cs typeface="PT Bold Heading" pitchFamily="2" charset="-78"/>
              </a:rPr>
              <a:t>قسم اللغة العربية /الدراسات العليا / ماجستير الادب </a:t>
            </a:r>
            <a:endParaRPr lang="ar-EG"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implified Arabic" pitchFamily="18" charset="-78"/>
              <a:cs typeface="PT Bold Heading" pitchFamily="2" charset="-78"/>
            </a:endParaRPr>
          </a:p>
        </p:txBody>
      </p:sp>
      <p:sp>
        <p:nvSpPr>
          <p:cNvPr id="3" name="مستطيل مستدير الزوايا 2"/>
          <p:cNvSpPr/>
          <p:nvPr/>
        </p:nvSpPr>
        <p:spPr>
          <a:xfrm>
            <a:off x="251520" y="110259"/>
            <a:ext cx="2664296" cy="10864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t>جامعة ديالى كلية التربية للعلوم الانسانية</a:t>
            </a:r>
            <a:endParaRPr lang="ar-IQ" dirty="0"/>
          </a:p>
        </p:txBody>
      </p:sp>
      <p:sp>
        <p:nvSpPr>
          <p:cNvPr id="14" name="مستطيل مستدير الزوايا 13"/>
          <p:cNvSpPr/>
          <p:nvPr/>
        </p:nvSpPr>
        <p:spPr>
          <a:xfrm>
            <a:off x="6444208" y="-12029"/>
            <a:ext cx="2699792" cy="12087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t>وزارة التعليم العالي والبحث العلمي</a:t>
            </a:r>
            <a:endParaRPr lang="ar-IQ" dirty="0"/>
          </a:p>
        </p:txBody>
      </p:sp>
      <p:pic>
        <p:nvPicPr>
          <p:cNvPr id="8" name="صورة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858129" y="85138"/>
            <a:ext cx="1243591" cy="1205411"/>
          </a:xfrm>
          <a:prstGeom prst="rect">
            <a:avLst/>
          </a:prstGeom>
        </p:spPr>
      </p:pic>
      <p:sp>
        <p:nvSpPr>
          <p:cNvPr id="9" name="عنصر نائب لرقم الشريحة 8"/>
          <p:cNvSpPr>
            <a:spLocks noGrp="1"/>
          </p:cNvSpPr>
          <p:nvPr>
            <p:ph type="sldNum" sz="quarter" idx="12"/>
          </p:nvPr>
        </p:nvSpPr>
        <p:spPr/>
        <p:txBody>
          <a:bodyPr/>
          <a:lstStyle/>
          <a:p>
            <a:fld id="{F3720B85-DE1D-4E0B-B3F2-CE8A25873C0B}" type="slidenum">
              <a:rPr lang="ar-SA" altLang="ar-IQ" smtClean="0"/>
              <a:pPr/>
              <a:t>1</a:t>
            </a:fld>
            <a:endParaRPr lang="ar-SA" altLang="ar-IQ"/>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ppt_x"/>
                                          </p:val>
                                        </p:tav>
                                        <p:tav tm="100000">
                                          <p:val>
                                            <p:strVal val="#ppt_x"/>
                                          </p:val>
                                        </p:tav>
                                      </p:tavLst>
                                    </p:anim>
                                    <p:anim calcmode="lin" valueType="num">
                                      <p:cBhvr additive="base">
                                        <p:cTn id="2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479925" y="2967040"/>
            <a:ext cx="184150" cy="923925"/>
          </a:xfrm>
          <a:prstGeom prst="rect">
            <a:avLst/>
          </a:prstGeom>
          <a:noFill/>
        </p:spPr>
        <p:txBody>
          <a:bodyPr wrap="none">
            <a:spAutoFit/>
          </a:bodyPr>
          <a:lstStyle/>
          <a:p>
            <a:pPr algn="ctr">
              <a:defRPr/>
            </a:pPr>
            <a:endParaRPr lang="ar-SA"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Rectangle 1026"/>
          <p:cNvSpPr txBox="1">
            <a:spLocks noChangeArrowheads="1"/>
          </p:cNvSpPr>
          <p:nvPr/>
        </p:nvSpPr>
        <p:spPr bwMode="auto">
          <a:xfrm>
            <a:off x="467544" y="332656"/>
            <a:ext cx="6875860" cy="59766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rtl="1"/>
            <a:r>
              <a:rPr lang="ar-SA" altLang="ar-IQ" sz="2800" b="1" dirty="0">
                <a:solidFill>
                  <a:srgbClr val="FF0000"/>
                </a:solidFill>
                <a:cs typeface="Times New Roman" panose="02020603050405020304" pitchFamily="18" charset="0"/>
              </a:rPr>
              <a:t>سمات التفكير العلمي:</a:t>
            </a:r>
          </a:p>
          <a:p>
            <a:pPr algn="r" rtl="1"/>
            <a:r>
              <a:rPr lang="ar-SA" altLang="ar-IQ" sz="2800" b="1" dirty="0">
                <a:cs typeface="Times New Roman" panose="02020603050405020304" pitchFamily="18" charset="0"/>
              </a:rPr>
              <a:t>1.	</a:t>
            </a:r>
            <a:r>
              <a:rPr lang="ar-SA" altLang="ar-IQ" sz="2800" b="1" dirty="0">
                <a:solidFill>
                  <a:srgbClr val="C00000"/>
                </a:solidFill>
                <a:cs typeface="Times New Roman" panose="02020603050405020304" pitchFamily="18" charset="0"/>
              </a:rPr>
              <a:t>التراكمية</a:t>
            </a:r>
          </a:p>
          <a:p>
            <a:pPr algn="r" rtl="1"/>
            <a:r>
              <a:rPr lang="ar-SA" altLang="ar-IQ" sz="2800" b="1" dirty="0">
                <a:solidFill>
                  <a:srgbClr val="C00000"/>
                </a:solidFill>
                <a:cs typeface="Times New Roman" panose="02020603050405020304" pitchFamily="18" charset="0"/>
              </a:rPr>
              <a:t>2.	 التنظيم</a:t>
            </a:r>
          </a:p>
          <a:p>
            <a:pPr algn="r" rtl="1"/>
            <a:r>
              <a:rPr lang="ar-SA" altLang="ar-IQ" sz="2800" b="1" dirty="0">
                <a:solidFill>
                  <a:srgbClr val="C00000"/>
                </a:solidFill>
                <a:cs typeface="Times New Roman" panose="02020603050405020304" pitchFamily="18" charset="0"/>
              </a:rPr>
              <a:t>3.	 البحث عن الأسباب</a:t>
            </a:r>
          </a:p>
          <a:p>
            <a:pPr algn="r" rtl="1"/>
            <a:r>
              <a:rPr lang="ar-SA" altLang="ar-IQ" sz="2800" b="1" dirty="0">
                <a:solidFill>
                  <a:srgbClr val="C00000"/>
                </a:solidFill>
                <a:cs typeface="Times New Roman" panose="02020603050405020304" pitchFamily="18" charset="0"/>
              </a:rPr>
              <a:t>4.	 الشمولية واليقين</a:t>
            </a:r>
          </a:p>
          <a:p>
            <a:pPr algn="r" rtl="1"/>
            <a:r>
              <a:rPr lang="ar-SA" altLang="ar-IQ" sz="2800" b="1" dirty="0">
                <a:solidFill>
                  <a:srgbClr val="C00000"/>
                </a:solidFill>
                <a:cs typeface="Times New Roman" panose="02020603050405020304" pitchFamily="18" charset="0"/>
              </a:rPr>
              <a:t>5.	 الدقة والتجريب</a:t>
            </a:r>
          </a:p>
          <a:p>
            <a:pPr algn="just" rtl="1"/>
            <a:endParaRPr lang="ar-SA" altLang="ar-IQ" sz="2800" b="1" dirty="0">
              <a:solidFill>
                <a:srgbClr val="C00000"/>
              </a:solidFill>
              <a:cs typeface="Times New Roman" panose="02020603050405020304" pitchFamily="18" charset="0"/>
            </a:endParaRPr>
          </a:p>
          <a:p>
            <a:pPr algn="just" rtl="1"/>
            <a:r>
              <a:rPr lang="ar-SA" altLang="ar-IQ" sz="2800" b="1" dirty="0">
                <a:solidFill>
                  <a:srgbClr val="C00000"/>
                </a:solidFill>
                <a:cs typeface="Times New Roman" panose="02020603050405020304" pitchFamily="18" charset="0"/>
              </a:rPr>
              <a:t>تعريف التراكم اصطلاحا:</a:t>
            </a:r>
          </a:p>
          <a:p>
            <a:pPr algn="just" rtl="1"/>
            <a:r>
              <a:rPr lang="ar-SA" altLang="ar-IQ" sz="2800" b="1" dirty="0">
                <a:solidFill>
                  <a:srgbClr val="C00000"/>
                </a:solidFill>
                <a:cs typeface="Times New Roman" panose="02020603050405020304" pitchFamily="18" charset="0"/>
              </a:rPr>
              <a:t> هو مصطلح يستخدم لوصف قدره الاشياء على التراكم بمرور الوقت، ويستخدم بشكل أكثر شيوعا عند الإشارة الى الفائدة اول الدخل او نفقات الشركات، وعلى سبيل المثال تتراكم بحيث ينمو اجمالي المبلغ في ذلك الحساب بمرور الوقت وعاده ما يرتبط.</a:t>
            </a:r>
          </a:p>
        </p:txBody>
      </p:sp>
      <p:sp>
        <p:nvSpPr>
          <p:cNvPr id="3" name="عنصر نائب لرقم الشريحة 2"/>
          <p:cNvSpPr>
            <a:spLocks noGrp="1"/>
          </p:cNvSpPr>
          <p:nvPr>
            <p:ph type="sldNum" sz="quarter" idx="12"/>
          </p:nvPr>
        </p:nvSpPr>
        <p:spPr/>
        <p:txBody>
          <a:bodyPr/>
          <a:lstStyle/>
          <a:p>
            <a:fld id="{F3720B85-DE1D-4E0B-B3F2-CE8A25873C0B}" type="slidenum">
              <a:rPr lang="ar-SA" altLang="ar-IQ" smtClean="0"/>
              <a:pPr/>
              <a:t>2</a:t>
            </a:fld>
            <a:endParaRPr lang="ar-SA" altLang="ar-IQ" dirty="0"/>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additive="base">
                                        <p:cTn id="14"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barn(inVertical)">
                                      <p:cBhvr>
                                        <p:cTn id="20" dur="5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wipe(down)">
                                      <p:cBhvr>
                                        <p:cTn id="29" dur="500"/>
                                        <p:tgtEl>
                                          <p:spTgt spid="5">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nodeType="click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circle(in)">
                                      <p:cBhvr>
                                        <p:cTn id="34" dur="2000"/>
                                        <p:tgtEl>
                                          <p:spTgt spid="5">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anim calcmode="lin" valueType="num">
                                      <p:cBhvr additive="base">
                                        <p:cTn id="3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5">
                                            <p:txEl>
                                              <p:pRg st="8" end="8"/>
                                            </p:txEl>
                                          </p:spTgt>
                                        </p:tgtEl>
                                        <p:attrNameLst>
                                          <p:attrName>style.visibility</p:attrName>
                                        </p:attrNameLst>
                                      </p:cBhvr>
                                      <p:to>
                                        <p:strVal val="visible"/>
                                      </p:to>
                                    </p:set>
                                    <p:anim calcmode="lin" valueType="num">
                                      <p:cBhvr additive="base">
                                        <p:cTn id="4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23528" y="260648"/>
            <a:ext cx="6606480" cy="6124754"/>
          </a:xfrm>
          <a:prstGeom prst="rect">
            <a:avLst/>
          </a:prstGeom>
        </p:spPr>
        <p:txBody>
          <a:bodyPr wrap="square">
            <a:spAutoFit/>
          </a:bodyPr>
          <a:lstStyle/>
          <a:p>
            <a:pPr algn="r" rtl="1"/>
            <a:r>
              <a:rPr lang="ar-IQ" sz="2800" dirty="0">
                <a:solidFill>
                  <a:srgbClr val="FFC000"/>
                </a:solidFill>
                <a:latin typeface="AL-Mohanad Thick" panose="02060803050605020204" pitchFamily="18" charset="-78"/>
                <a:cs typeface="AL-Mohanad Thick" panose="02060803050605020204" pitchFamily="18" charset="-78"/>
              </a:rPr>
              <a:t>التراكمية:</a:t>
            </a:r>
          </a:p>
          <a:p>
            <a:pPr algn="just" rtl="1"/>
            <a:r>
              <a:rPr lang="ar-IQ" sz="2400" dirty="0">
                <a:latin typeface="AL-Mohanad Thick" panose="02060803050605020204" pitchFamily="18" charset="-78"/>
                <a:cs typeface="AL-Mohanad Thick" panose="02060803050605020204" pitchFamily="18" charset="-78"/>
              </a:rPr>
              <a:t> </a:t>
            </a:r>
            <a:r>
              <a:rPr lang="ar-IQ" sz="2000" dirty="0">
                <a:latin typeface="AL-Mohanad Thick" panose="02060803050605020204" pitchFamily="18" charset="-78"/>
                <a:cs typeface="AL-Mohanad Thick" panose="02060803050605020204" pitchFamily="18" charset="-78"/>
              </a:rPr>
              <a:t>العلم معرفه تراكميه، ولفظ (التراكمية) هذا يصف الطريقة التي يتطور بها العلم والتي يعلو بها صرحه؛ في المعرفة العلمية اشبه بالبناء الذي يشيد طابقا فوق طابق مع فارق اساسي هو ان سكان هذا البناء ينتقلون الى الطابق الاعلى اي انهم كلما شيدوا طابقا جديدا انتقلوا اليه وتركوا الطوابق السفلى لتكون مجرد اساس يرتكز عليه الأبناء.</a:t>
            </a:r>
          </a:p>
          <a:p>
            <a:pPr algn="just" rtl="1"/>
            <a:endParaRPr lang="ar-IQ" sz="2000" dirty="0">
              <a:latin typeface="AL-Mohanad Thick" panose="02060803050605020204" pitchFamily="18" charset="-78"/>
              <a:cs typeface="AL-Mohanad Thick" panose="02060803050605020204" pitchFamily="18" charset="-78"/>
            </a:endParaRPr>
          </a:p>
          <a:p>
            <a:pPr algn="just" rtl="1"/>
            <a:r>
              <a:rPr lang="ar-IQ" sz="2000" dirty="0">
                <a:latin typeface="AL-Mohanad Thick" panose="02060803050605020204" pitchFamily="18" charset="-78"/>
                <a:cs typeface="AL-Mohanad Thick" panose="02060803050605020204" pitchFamily="18" charset="-78"/>
              </a:rPr>
              <a:t>-ومن مظاهر البناء هو الارتكاز على اسس معينه، وذلك يكون لكل خطوه من مراحل البناء يكون لها حسابات اوليه ومن اين تأتي هذه الحسابات من خلال الوعي والخبرات التي يمر بها مرحله البناء، اي مراحل متتالية.</a:t>
            </a:r>
          </a:p>
          <a:p>
            <a:pPr algn="just" rtl="1"/>
            <a:endParaRPr lang="ar-IQ" sz="2000" dirty="0">
              <a:latin typeface="AL-Mohanad Thick" panose="02060803050605020204" pitchFamily="18" charset="-78"/>
              <a:cs typeface="AL-Mohanad Thick" panose="02060803050605020204" pitchFamily="18" charset="-78"/>
            </a:endParaRPr>
          </a:p>
          <a:p>
            <a:pPr algn="just" rtl="1"/>
            <a:r>
              <a:rPr lang="ar-IQ" sz="2000" dirty="0">
                <a:latin typeface="AL-Mohanad Thick" panose="02060803050605020204" pitchFamily="18" charset="-78"/>
                <a:cs typeface="AL-Mohanad Thick" panose="02060803050605020204" pitchFamily="18" charset="-78"/>
              </a:rPr>
              <a:t>-وتكشف لنا اسمه (التراكمية) هذه عن خاصيه اساسيه للحقيقة العلمية، هي انها نسبيه؛ في الحقيقة العلمية لا تكف عن التطور، ومهما بدأ في اي وقت ان العلم قد وصل في موضوع معين الى راي نهائي مستفيد، فان التطور سرعان ما يتجاوز هذا الراي واستفيض عنه برأي جديد</a:t>
            </a:r>
            <a:r>
              <a:rPr lang="ar-IQ" sz="2400" dirty="0">
                <a:latin typeface="AL-Mohanad Thick" panose="02060803050605020204" pitchFamily="18" charset="-78"/>
                <a:cs typeface="AL-Mohanad Thick" panose="02060803050605020204" pitchFamily="18" charset="-78"/>
              </a:rPr>
              <a:t>.</a:t>
            </a:r>
          </a:p>
          <a:p>
            <a:endParaRPr lang="ar-IQ" dirty="0"/>
          </a:p>
          <a:p>
            <a:endParaRPr lang="ar-IQ" dirty="0"/>
          </a:p>
        </p:txBody>
      </p:sp>
      <p:sp>
        <p:nvSpPr>
          <p:cNvPr id="4" name="عنصر نائب لرقم الشريحة 3"/>
          <p:cNvSpPr>
            <a:spLocks noGrp="1"/>
          </p:cNvSpPr>
          <p:nvPr>
            <p:ph type="sldNum" sz="quarter" idx="12"/>
          </p:nvPr>
        </p:nvSpPr>
        <p:spPr/>
        <p:txBody>
          <a:bodyPr/>
          <a:lstStyle/>
          <a:p>
            <a:fld id="{F3720B85-DE1D-4E0B-B3F2-CE8A25873C0B}" type="slidenum">
              <a:rPr lang="ar-SA" altLang="ar-IQ" smtClean="0"/>
              <a:pPr/>
              <a:t>3</a:t>
            </a:fld>
            <a:endParaRPr lang="ar-SA" altLang="ar-IQ"/>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5"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anim calcmode="lin" valueType="num">
                                      <p:cBhvr>
                                        <p:cTn id="1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260648"/>
            <a:ext cx="6390456" cy="1785104"/>
          </a:xfrm>
          <a:prstGeom prst="rect">
            <a:avLst/>
          </a:prstGeom>
        </p:spPr>
        <p:txBody>
          <a:bodyPr wrap="square">
            <a:spAutoFit/>
          </a:bodyPr>
          <a:lstStyle/>
          <a:p>
            <a:pPr algn="just" rtl="1"/>
            <a:endParaRPr lang="ar-IQ" sz="2000" b="1" dirty="0">
              <a:latin typeface="Times New Roman" panose="02020603050405020304" pitchFamily="18" charset="0"/>
              <a:cs typeface="Times New Roman" panose="02020603050405020304" pitchFamily="18" charset="0"/>
            </a:endParaRPr>
          </a:p>
          <a:p>
            <a:pPr algn="just" rtl="1"/>
            <a:endParaRPr lang="ar-IQ" dirty="0">
              <a:latin typeface="Times New Roman" panose="02020603050405020304" pitchFamily="18" charset="0"/>
              <a:cs typeface="Times New Roman" panose="02020603050405020304" pitchFamily="18" charset="0"/>
            </a:endParaRPr>
          </a:p>
          <a:p>
            <a:pPr algn="just" rtl="1"/>
            <a:endParaRPr lang="ar-IQ" dirty="0"/>
          </a:p>
          <a:p>
            <a:pPr algn="just" rtl="1"/>
            <a:endParaRPr lang="ar-IQ" dirty="0"/>
          </a:p>
          <a:p>
            <a:pPr algn="just" rtl="1"/>
            <a:endParaRPr lang="ar-IQ" dirty="0"/>
          </a:p>
          <a:p>
            <a:pPr algn="just" rtl="1"/>
            <a:endParaRPr lang="ar-IQ" dirty="0"/>
          </a:p>
        </p:txBody>
      </p:sp>
      <p:sp>
        <p:nvSpPr>
          <p:cNvPr id="5" name="مستطيل 4"/>
          <p:cNvSpPr/>
          <p:nvPr/>
        </p:nvSpPr>
        <p:spPr>
          <a:xfrm>
            <a:off x="339049" y="692698"/>
            <a:ext cx="6678488" cy="3477875"/>
          </a:xfrm>
          <a:prstGeom prst="rect">
            <a:avLst/>
          </a:prstGeom>
        </p:spPr>
        <p:txBody>
          <a:bodyPr wrap="square">
            <a:spAutoFit/>
          </a:bodyPr>
          <a:lstStyle/>
          <a:p>
            <a:pPr algn="just" rtl="1"/>
            <a:r>
              <a:rPr lang="ar-IQ" dirty="0"/>
              <a:t> </a:t>
            </a:r>
            <a:r>
              <a:rPr lang="ar-IQ" sz="2000" b="1" dirty="0">
                <a:latin typeface="Times New Roman" panose="02020603050405020304" pitchFamily="18" charset="0"/>
                <a:cs typeface="Times New Roman" panose="02020603050405020304" pitchFamily="18" charset="0"/>
              </a:rPr>
              <a:t>ومجمل القول ان المعرفة العلمية متغيرة حقا، لكن تغيرها يتخذ شكل التراكم اي اضافه الجديد الي القديم؛ ومن ثم فان نطاق المعرفة التي تنبعث من العلم يتسع باستمرار كم ان تطابق الجمل الذي يبدده العلم ينكمش باستمرار. ومن هنا يكون انتقال العلم الى مواقع جديده على الدوام علامة من علامات النص فيه بل ان النقص انما يكتب في تلك النظرة القاصرة التي تتصور ان العلم الصحيح هو الثابت مكتمل.</a:t>
            </a:r>
          </a:p>
          <a:p>
            <a:pPr algn="just" rtl="1"/>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 ولكن في اي اتجاه يسير هذا التراكم الذي تتسم به المعرفية العلمية؟ انه في واقع الامر يسير في الاتجاهين</a:t>
            </a:r>
          </a:p>
          <a:p>
            <a:pPr algn="just" rtl="1"/>
            <a:r>
              <a:rPr lang="ar-IQ" sz="2000" b="1" dirty="0">
                <a:latin typeface="Times New Roman" panose="02020603050405020304" pitchFamily="18" charset="0"/>
                <a:cs typeface="Times New Roman" panose="02020603050405020304" pitchFamily="18" charset="0"/>
              </a:rPr>
              <a:t>أ‌.	الرأسي   والافقي، أعني اتجاه التعمق في البحث الظواهر نفسها.</a:t>
            </a:r>
          </a:p>
          <a:p>
            <a:pPr algn="just" rtl="1"/>
            <a:r>
              <a:rPr lang="ar-IQ" sz="2000" b="1" dirty="0">
                <a:latin typeface="Times New Roman" panose="02020603050405020304" pitchFamily="18" charset="0"/>
                <a:cs typeface="Times New Roman" panose="02020603050405020304" pitchFamily="18" charset="0"/>
              </a:rPr>
              <a:t>ب‌.	 اتجاه التوسع والامتداد الى بحث ظواهر جديده</a:t>
            </a:r>
            <a:r>
              <a:rPr lang="ar-IQ" dirty="0"/>
              <a:t>.</a:t>
            </a:r>
          </a:p>
        </p:txBody>
      </p:sp>
      <p:sp>
        <p:nvSpPr>
          <p:cNvPr id="4" name="عنصر نائب لرقم الشريحة 3"/>
          <p:cNvSpPr>
            <a:spLocks noGrp="1"/>
          </p:cNvSpPr>
          <p:nvPr>
            <p:ph type="sldNum" sz="quarter" idx="12"/>
          </p:nvPr>
        </p:nvSpPr>
        <p:spPr/>
        <p:txBody>
          <a:bodyPr/>
          <a:lstStyle/>
          <a:p>
            <a:fld id="{F3720B85-DE1D-4E0B-B3F2-CE8A25873C0B}" type="slidenum">
              <a:rPr lang="ar-SA" altLang="ar-IQ" smtClean="0"/>
              <a:pPr/>
              <a:t>4</a:t>
            </a:fld>
            <a:endParaRPr lang="ar-SA" altLang="ar-IQ" dirty="0"/>
          </a:p>
        </p:txBody>
      </p:sp>
    </p:spTree>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barn(inVertical)">
                                      <p:cBhvr>
                                        <p:cTn id="10" dur="500"/>
                                        <p:tgtEl>
                                          <p:spTgt spid="5">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barn(inVertical)">
                                      <p:cBhvr>
                                        <p:cTn id="13" dur="500"/>
                                        <p:tgtEl>
                                          <p:spTgt spid="5">
                                            <p:txEl>
                                              <p:pRg st="3" end="3"/>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animEffect transition="in" filter="barn(inVertical)">
                                      <p:cBhvr>
                                        <p:cTn id="16"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202201" y="1052736"/>
            <a:ext cx="5755114" cy="2654414"/>
          </a:xfrm>
        </p:spPr>
        <p:txBody>
          <a:bodyPr/>
          <a:lstStyle/>
          <a:p>
            <a:pPr algn="just"/>
            <a:r>
              <a:rPr lang="ar-IQ" dirty="0"/>
              <a:t> </a:t>
            </a:r>
            <a:r>
              <a:rPr lang="ar-IQ" sz="2000" b="1" dirty="0">
                <a:solidFill>
                  <a:srgbClr val="FF0000"/>
                </a:solidFill>
                <a:latin typeface="Times New Roman" panose="02020603050405020304" pitchFamily="18" charset="0"/>
                <a:cs typeface="Times New Roman" panose="02020603050405020304" pitchFamily="18" charset="0"/>
              </a:rPr>
              <a:t>اما عن الاتجاه الاول الذي نستطيع ان نسميه اتجاهات رأسيا او عموديا- ففيه يعود العلم الى بحث نفس الظواهر التي سبق له ان بحثها ولكن من منظور جديد وبعد ان كشف ابعاد جديده فيها.</a:t>
            </a:r>
            <a:br>
              <a:rPr lang="ar-IQ" sz="2000" b="1" dirty="0">
                <a:solidFill>
                  <a:srgbClr val="FF0000"/>
                </a:solidFill>
                <a:latin typeface="Times New Roman" panose="02020603050405020304" pitchFamily="18" charset="0"/>
                <a:cs typeface="Times New Roman" panose="02020603050405020304" pitchFamily="18" charset="0"/>
              </a:rPr>
            </a:br>
            <a:r>
              <a:rPr lang="ar-IQ" sz="2000" b="1" dirty="0">
                <a:solidFill>
                  <a:srgbClr val="FF0000"/>
                </a:solidFill>
                <a:latin typeface="Times New Roman" panose="02020603050405020304" pitchFamily="18" charset="0"/>
                <a:cs typeface="Times New Roman" panose="02020603050405020304" pitchFamily="18" charset="0"/>
              </a:rPr>
              <a:t>-اما الاتجاه الثاني: الذي يمكن ان يسمى افقيا- فهو اتجاه العلم الى التوسع والامتداد الى ميادين جديده؛ وذلك لان العالم يبدا يتكلم حدود بنطاق محدود من الظواهر وهي وحدها التي كان يعتقد انها خاضعة لقواعد البحث العلمي، على حين ان ميادين كثيره كانت تعد اعتقد او أقدس من ان يتناولها العلم.</a:t>
            </a:r>
          </a:p>
        </p:txBody>
      </p:sp>
      <p:sp>
        <p:nvSpPr>
          <p:cNvPr id="3" name="عنوان فرعي 2"/>
          <p:cNvSpPr>
            <a:spLocks noGrp="1"/>
          </p:cNvSpPr>
          <p:nvPr>
            <p:ph type="subTitle" idx="1"/>
          </p:nvPr>
        </p:nvSpPr>
        <p:spPr>
          <a:xfrm>
            <a:off x="899593" y="3861048"/>
            <a:ext cx="6057722" cy="1728192"/>
          </a:xfrm>
        </p:spPr>
        <p:txBody>
          <a:bodyPr>
            <a:normAutofit fontScale="25000" lnSpcReduction="20000"/>
          </a:bodyPr>
          <a:lstStyle/>
          <a:p>
            <a:r>
              <a:rPr lang="ar-IQ" sz="8000" b="1" dirty="0">
                <a:solidFill>
                  <a:schemeClr val="tx1"/>
                </a:solidFill>
                <a:latin typeface="Times New Roman" panose="02020603050405020304" pitchFamily="18" charset="0"/>
                <a:cs typeface="Times New Roman" panose="02020603050405020304" pitchFamily="18" charset="0"/>
              </a:rPr>
              <a:t>التنظيم اصطلاحا:</a:t>
            </a:r>
          </a:p>
          <a:p>
            <a:pPr algn="just"/>
            <a:r>
              <a:rPr lang="ar-IQ" sz="8000" b="1" dirty="0">
                <a:solidFill>
                  <a:schemeClr val="tx1"/>
                </a:solidFill>
                <a:latin typeface="Times New Roman" panose="02020603050405020304" pitchFamily="18" charset="0"/>
                <a:cs typeface="Times New Roman" panose="02020603050405020304" pitchFamily="18" charset="0"/>
              </a:rPr>
              <a:t> هو جماعه ترتبط في بعضهم البعض علاقة رسميه من اجل تحقيق الاهداف التي نشأت من اجلها منه تلك المنظمة حيث من الممكن ان تكون المنظمة صناعيه او تعليميه او تجاريه او رياضيه او سياسية.</a:t>
            </a:r>
            <a:endParaRPr lang="ar-IQ" sz="8000" b="1" dirty="0">
              <a:latin typeface="Times New Roman" panose="02020603050405020304" pitchFamily="18" charset="0"/>
              <a:cs typeface="Times New Roman" panose="02020603050405020304" pitchFamily="18" charset="0"/>
            </a:endParaRPr>
          </a:p>
          <a:p>
            <a:pPr algn="just"/>
            <a:endParaRPr lang="ar-IQ" dirty="0"/>
          </a:p>
        </p:txBody>
      </p:sp>
      <p:sp>
        <p:nvSpPr>
          <p:cNvPr id="8" name="شكل بيضاوي 7"/>
          <p:cNvSpPr/>
          <p:nvPr/>
        </p:nvSpPr>
        <p:spPr>
          <a:xfrm>
            <a:off x="8347834" y="6184452"/>
            <a:ext cx="546784" cy="562712"/>
          </a:xfrm>
          <a:prstGeom prst="ellipse">
            <a:avLst/>
          </a:prstGeom>
          <a:solidFill>
            <a:srgbClr val="FFFF00"/>
          </a:solidFill>
          <a:effectLst>
            <a:glow rad="101600">
              <a:srgbClr val="FF0000">
                <a:alpha val="60000"/>
              </a:srgbClr>
            </a:glow>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endParaRPr lang="ar-IQ"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5" name="عنصر نائب لرقم الشريحة 4"/>
          <p:cNvSpPr>
            <a:spLocks noGrp="1"/>
          </p:cNvSpPr>
          <p:nvPr>
            <p:ph type="sldNum" sz="quarter" idx="12"/>
          </p:nvPr>
        </p:nvSpPr>
        <p:spPr>
          <a:xfrm>
            <a:off x="8388424" y="6309322"/>
            <a:ext cx="512638" cy="365125"/>
          </a:xfrm>
        </p:spPr>
        <p:txBody>
          <a:bodyPr/>
          <a:lstStyle/>
          <a:p>
            <a:pPr algn="ctr"/>
            <a:fld id="{93DAA3D0-84A0-45B8-BCE3-9AB57DE2DF0A}" type="slidenum">
              <a:rPr lang="ar-SA" altLang="ar-IQ" sz="1800" b="1">
                <a:solidFill>
                  <a:schemeClr val="tx1"/>
                </a:solidFill>
                <a:cs typeface="AF_Taif Normal" pitchFamily="2" charset="-78"/>
              </a:rPr>
              <a:pPr algn="ctr"/>
              <a:t>5</a:t>
            </a:fld>
            <a:endParaRPr lang="ar-SA" altLang="ar-IQ" sz="1800" b="1" dirty="0">
              <a:solidFill>
                <a:schemeClr val="tx1"/>
              </a:solidFill>
              <a:cs typeface="AF_Taif Normal" pitchFamily="2" charset="-78"/>
            </a:endParaRPr>
          </a:p>
        </p:txBody>
      </p:sp>
    </p:spTree>
    <p:extLst>
      <p:ext uri="{BB962C8B-B14F-4D97-AF65-F5344CB8AC3E}">
        <p14:creationId xmlns:p14="http://schemas.microsoft.com/office/powerpoint/2010/main" xmlns="" val="3274840603"/>
      </p:ext>
    </p:extLst>
  </p:cSld>
  <p:clrMapOvr>
    <a:masterClrMapping/>
  </p:clrMapOvr>
  <mc:AlternateContent xmlns:mc="http://schemas.openxmlformats.org/markup-compatibility/2006">
    <mc:Choice xmlns:p14="http://schemas.microsoft.com/office/powerpoint/2010/main" xmlns="" Requires="p14">
      <p:transition spd="slow" p14:dur="3900">
        <p14:glitter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683568" y="116632"/>
            <a:ext cx="6462464" cy="8771632"/>
          </a:xfrm>
          <a:prstGeom prst="rect">
            <a:avLst/>
          </a:prstGeom>
        </p:spPr>
        <p:txBody>
          <a:bodyPr wrap="square">
            <a:spAutoFit/>
          </a:bodyPr>
          <a:lstStyle/>
          <a:p>
            <a:pPr algn="just" rtl="1"/>
            <a:r>
              <a:rPr lang="ar-IQ" dirty="0"/>
              <a:t> </a:t>
            </a:r>
            <a:r>
              <a:rPr lang="ar-IQ" sz="2000" b="1" dirty="0">
                <a:latin typeface="Times New Roman" panose="02020603050405020304" pitchFamily="18" charset="0"/>
                <a:cs typeface="Times New Roman" panose="02020603050405020304" pitchFamily="18" charset="0"/>
              </a:rPr>
              <a:t>- قد عرف الباحثون التنظيم.</a:t>
            </a:r>
          </a:p>
          <a:p>
            <a:pPr algn="just" rtl="1"/>
            <a:r>
              <a:rPr lang="ar-IQ" sz="2000" b="1" dirty="0">
                <a:latin typeface="Times New Roman" panose="02020603050405020304" pitchFamily="18" charset="0"/>
                <a:cs typeface="Times New Roman" panose="02020603050405020304" pitchFamily="18" charset="0"/>
              </a:rPr>
              <a:t>1.	عرف لينال </a:t>
            </a:r>
            <a:r>
              <a:rPr lang="ar-IQ" sz="2000" b="1" dirty="0" err="1">
                <a:latin typeface="Times New Roman" panose="02020603050405020304" pitchFamily="18" charset="0"/>
                <a:cs typeface="Times New Roman" panose="02020603050405020304" pitchFamily="18" charset="0"/>
              </a:rPr>
              <a:t>ابرويك</a:t>
            </a:r>
            <a:r>
              <a:rPr lang="ar-IQ" sz="2000" b="1" dirty="0">
                <a:latin typeface="Times New Roman" panose="02020603050405020304" pitchFamily="18" charset="0"/>
                <a:cs typeface="Times New Roman" panose="02020603050405020304" pitchFamily="18" charset="0"/>
              </a:rPr>
              <a:t> التنظيم بانه العمل على تحديد وجوه النشاط من اجل تحقيق الاهداف وترتيبها علي شكل مجموعات من اجل اسنادها الى عده اشخاص.</a:t>
            </a:r>
          </a:p>
          <a:p>
            <a:pPr algn="just" rtl="1"/>
            <a:r>
              <a:rPr lang="ar-IQ" sz="2000" b="1" dirty="0">
                <a:latin typeface="Times New Roman" panose="02020603050405020304" pitchFamily="18" charset="0"/>
                <a:cs typeface="Times New Roman" panose="02020603050405020304" pitchFamily="18" charset="0"/>
              </a:rPr>
              <a:t>2.	 عرف </a:t>
            </a:r>
            <a:r>
              <a:rPr lang="ar-IQ" sz="2000" b="1" dirty="0" err="1">
                <a:latin typeface="Times New Roman" panose="02020603050405020304" pitchFamily="18" charset="0"/>
                <a:cs typeface="Times New Roman" panose="02020603050405020304" pitchFamily="18" charset="0"/>
              </a:rPr>
              <a:t>شيستر</a:t>
            </a:r>
            <a:r>
              <a:rPr lang="ar-IQ" sz="2000" b="1" dirty="0">
                <a:latin typeface="Times New Roman" panose="02020603050405020304" pitchFamily="18" charset="0"/>
                <a:cs typeface="Times New Roman" panose="02020603050405020304" pitchFamily="18" charset="0"/>
              </a:rPr>
              <a:t> برنارد التنظيم بانه نظام من عدد من النشاطات التعاونية والتي تتم عن وعي وقصد على طريق شخص واحد او أكثر، حيث يساعد التنظيم على ابراز المساهم الفعلية للفرد في عمله.</a:t>
            </a:r>
          </a:p>
          <a:p>
            <a:pPr algn="just" rtl="1"/>
            <a:r>
              <a:rPr lang="ar-IQ" sz="2000" b="1" dirty="0">
                <a:latin typeface="Times New Roman" panose="02020603050405020304" pitchFamily="18" charset="0"/>
                <a:cs typeface="Times New Roman" panose="02020603050405020304" pitchFamily="18" charset="0"/>
              </a:rPr>
              <a:t>3.	 عرف سايمون التنظيم بانه انما سياسية وسلوكيه تستخدم من اجل تحقيق التعقل الإنساني.    </a:t>
            </a:r>
          </a:p>
          <a:p>
            <a:pPr algn="just" rtl="1"/>
            <a:endParaRPr lang="ar-IQ" dirty="0"/>
          </a:p>
          <a:p>
            <a:pPr algn="just" rtl="1"/>
            <a:r>
              <a:rPr lang="ar-IQ" sz="2000" b="1" dirty="0">
                <a:latin typeface="Times New Roman" panose="02020603050405020304" pitchFamily="18" charset="0"/>
                <a:cs typeface="Times New Roman" panose="02020603050405020304" pitchFamily="18" charset="0"/>
              </a:rPr>
              <a:t>- التنظيم:</a:t>
            </a:r>
          </a:p>
          <a:p>
            <a:pPr algn="just" rtl="1"/>
            <a:endParaRPr lang="ar-IQ" sz="2000" b="1" dirty="0">
              <a:latin typeface="Times New Roman" panose="02020603050405020304" pitchFamily="18" charset="0"/>
              <a:cs typeface="Times New Roman" panose="02020603050405020304" pitchFamily="18" charset="0"/>
            </a:endParaRPr>
          </a:p>
          <a:p>
            <a:pPr algn="just" rtl="1"/>
            <a:r>
              <a:rPr lang="ar-IQ" sz="2000" b="1" dirty="0">
                <a:latin typeface="Times New Roman" panose="02020603050405020304" pitchFamily="18" charset="0"/>
                <a:cs typeface="Times New Roman" panose="02020603050405020304" pitchFamily="18" charset="0"/>
              </a:rPr>
              <a:t>في كل لحظه من حياتنا الواعية يستمر تفكيرنا، ويعمل عقلنا بلا انقطاع. ولكن نوع التفكير الذي نسميه (علما) لا يمثل الا قدرا ضئيلاً من هذا التفكير الذي يعمل بدون توقف.</a:t>
            </a:r>
          </a:p>
          <a:p>
            <a:pPr algn="just" rtl="1"/>
            <a:r>
              <a:rPr lang="ar-IQ" sz="2000" b="1" dirty="0">
                <a:latin typeface="Times New Roman" panose="02020603050405020304" pitchFamily="18" charset="0"/>
                <a:cs typeface="Times New Roman" panose="02020603050405020304" pitchFamily="18" charset="0"/>
              </a:rPr>
              <a:t> ذلك لان عقولنا في جزء كبير من نشاطها لا تعمل بطريقه منهجيه منظمه، وانما تسير بطريقه أقرب الى التلقائية والعفوية، وكثير ما يكون نشاطها مجرد رد فعل على المواقف التي تواجهها، دون اي تخطيط او تدبير.</a:t>
            </a:r>
          </a:p>
          <a:p>
            <a:pPr algn="just" rtl="1"/>
            <a:r>
              <a:rPr lang="ar-IQ" sz="2000" b="1" dirty="0">
                <a:latin typeface="Times New Roman" panose="02020603050405020304" pitchFamily="18" charset="0"/>
                <a:cs typeface="Times New Roman" panose="02020603050405020304" pitchFamily="18" charset="0"/>
              </a:rPr>
              <a:t>(فان التنظيم يكون على مستوى اعلى من بعد التفكير، ولذلك تساعد على ترتيب افكارنا بعد ان تكون مبعثره غير منتظمة، وهذا التنظيم يعمل حسب أفكار التي مرة في مخيلتنا وبعد ذلك ينظمها حسب مستويات الاحداث التي مرة من خلال التفكير.) </a:t>
            </a:r>
          </a:p>
          <a:p>
            <a:pPr algn="just" rtl="1"/>
            <a:endParaRPr lang="ar-IQ" dirty="0"/>
          </a:p>
          <a:p>
            <a:pPr algn="just" rtl="1"/>
            <a:endParaRPr lang="ar-IQ" dirty="0"/>
          </a:p>
          <a:p>
            <a:pPr algn="just" rtl="1"/>
            <a:endParaRPr lang="ar-IQ" dirty="0"/>
          </a:p>
          <a:p>
            <a:pPr algn="just" rtl="1"/>
            <a:endParaRPr lang="ar-IQ" dirty="0"/>
          </a:p>
          <a:p>
            <a:pPr algn="just" rtl="1"/>
            <a:endParaRPr lang="ar-IQ" dirty="0"/>
          </a:p>
          <a:p>
            <a:pPr algn="just" rtl="1"/>
            <a:endParaRPr lang="ar-IQ" dirty="0"/>
          </a:p>
          <a:p>
            <a:pPr algn="just" rtl="1"/>
            <a:endParaRPr lang="ar-IQ" dirty="0"/>
          </a:p>
        </p:txBody>
      </p:sp>
      <p:sp>
        <p:nvSpPr>
          <p:cNvPr id="4" name="عنصر نائب لرقم الشريحة 3"/>
          <p:cNvSpPr>
            <a:spLocks noGrp="1"/>
          </p:cNvSpPr>
          <p:nvPr>
            <p:ph type="sldNum" sz="quarter" idx="12"/>
          </p:nvPr>
        </p:nvSpPr>
        <p:spPr/>
        <p:txBody>
          <a:bodyPr/>
          <a:lstStyle/>
          <a:p>
            <a:fld id="{F3720B85-DE1D-4E0B-B3F2-CE8A25873C0B}" type="slidenum">
              <a:rPr lang="ar-SA" altLang="ar-IQ" smtClean="0"/>
              <a:pPr/>
              <a:t>6</a:t>
            </a:fld>
            <a:endParaRPr lang="ar-SA" altLang="ar-IQ"/>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3250">
        <p15:prstTrans prst="origami" invX="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barn(inVertical)">
                                      <p:cBhvr>
                                        <p:cTn id="36" dur="500"/>
                                        <p:tgtEl>
                                          <p:spTgt spid="3">
                                            <p:txEl>
                                              <p:pRg st="7" end="7"/>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barn(inVertical)">
                                      <p:cBhvr>
                                        <p:cTn id="39" dur="500"/>
                                        <p:tgtEl>
                                          <p:spTgt spid="3">
                                            <p:txEl>
                                              <p:pRg st="8" end="8"/>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barn(inVertical)">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476674"/>
            <a:ext cx="6912768" cy="2954655"/>
          </a:xfrm>
          <a:prstGeom prst="rect">
            <a:avLst/>
          </a:prstGeom>
        </p:spPr>
        <p:txBody>
          <a:bodyPr wrap="square">
            <a:spAutoFit/>
          </a:bodyPr>
          <a:lstStyle/>
          <a:p>
            <a:pPr algn="just" rtl="1"/>
            <a:r>
              <a:rPr lang="ar-IQ" dirty="0">
                <a:latin typeface="29LT Bukra Bold Italic" panose="000B0903020204020204" pitchFamily="34" charset="-78"/>
                <a:cs typeface="29LT Bukra Bold Italic" panose="000B0903020204020204" pitchFamily="34" charset="-78"/>
              </a:rPr>
              <a:t> </a:t>
            </a:r>
            <a:r>
              <a:rPr lang="ar-IQ" sz="2400" b="1" dirty="0">
                <a:latin typeface="Times New Roman" panose="02020603050405020304" pitchFamily="18" charset="0"/>
                <a:cs typeface="Times New Roman" panose="02020603050405020304" pitchFamily="18" charset="0"/>
              </a:rPr>
              <a:t>ام التفكير العلمي فمن اهم الصفات التنظيم، اي اننا لا نترك افكارنا تسير حرة طليقة، وانما نرتبها بطريقه محدده، وننظمها عن وعي، ونبذل جهداً مقصودا من اجل تحقيق أفضل تخطيط ممكن للطريقة التي تفكر بها.</a:t>
            </a:r>
          </a:p>
          <a:p>
            <a:pPr algn="just" rtl="1"/>
            <a:endParaRPr lang="ar-IQ" sz="2400" b="1" dirty="0">
              <a:latin typeface="Times New Roman" panose="02020603050405020304" pitchFamily="18" charset="0"/>
              <a:cs typeface="Times New Roman" panose="02020603050405020304" pitchFamily="18" charset="0"/>
            </a:endParaRPr>
          </a:p>
          <a:p>
            <a:pPr algn="just" rtl="1"/>
            <a:r>
              <a:rPr lang="ar-IQ" sz="2400" b="1" dirty="0">
                <a:latin typeface="Times New Roman" panose="02020603050405020304" pitchFamily="18" charset="0"/>
                <a:cs typeface="Times New Roman" panose="02020603050405020304" pitchFamily="18" charset="0"/>
              </a:rPr>
              <a:t> ولكي نصل الى هذا التنظيم تنظيم يتبقى ان نتغلب على كثير من عادتنا اليومية الشائعة.</a:t>
            </a:r>
          </a:p>
          <a:p>
            <a:pPr algn="just" rtl="1"/>
            <a:endParaRPr lang="ar-IQ" dirty="0">
              <a:latin typeface="29LT Bukra Bold Italic" panose="000B0903020204020204" pitchFamily="34" charset="-78"/>
              <a:cs typeface="29LT Bukra Bold Italic" panose="000B0903020204020204" pitchFamily="34" charset="-78"/>
            </a:endParaRPr>
          </a:p>
        </p:txBody>
      </p:sp>
      <p:sp>
        <p:nvSpPr>
          <p:cNvPr id="4" name="عنصر نائب لرقم الشريحة 3"/>
          <p:cNvSpPr>
            <a:spLocks noGrp="1"/>
          </p:cNvSpPr>
          <p:nvPr>
            <p:ph type="sldNum" sz="quarter" idx="12"/>
          </p:nvPr>
        </p:nvSpPr>
        <p:spPr/>
        <p:txBody>
          <a:bodyPr/>
          <a:lstStyle/>
          <a:p>
            <a:fld id="{F3720B85-DE1D-4E0B-B3F2-CE8A25873C0B}" type="slidenum">
              <a:rPr lang="ar-SA" altLang="ar-IQ" smtClean="0"/>
              <a:pPr/>
              <a:t>7</a:t>
            </a:fld>
            <a:endParaRPr lang="ar-SA" altLang="ar-IQ"/>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51520" y="548680"/>
            <a:ext cx="8640960" cy="7017306"/>
          </a:xfrm>
          <a:prstGeom prst="rect">
            <a:avLst/>
          </a:prstGeom>
        </p:spPr>
        <p:txBody>
          <a:bodyPr wrap="square">
            <a:spAutoFit/>
          </a:bodyPr>
          <a:lstStyle/>
          <a:p>
            <a:pPr algn="just" rtl="1"/>
            <a:r>
              <a:rPr lang="ar-IQ" dirty="0"/>
              <a:t>- </a:t>
            </a:r>
            <a:r>
              <a:rPr lang="ar-IQ" sz="2000" b="1" dirty="0">
                <a:latin typeface="Times New Roman" panose="02020603050405020304" pitchFamily="18" charset="0"/>
                <a:cs typeface="Times New Roman" panose="02020603050405020304" pitchFamily="18" charset="0"/>
              </a:rPr>
              <a:t>ومن تلك السمات التي وصفها التنظيم المنهجي في العالم.</a:t>
            </a:r>
          </a:p>
          <a:p>
            <a:pPr algn="just" rtl="1"/>
            <a:r>
              <a:rPr lang="ar-IQ" sz="2000" b="1" dirty="0">
                <a:latin typeface="Times New Roman" panose="02020603050405020304" pitchFamily="18" charset="0"/>
                <a:cs typeface="Times New Roman" panose="02020603050405020304" pitchFamily="18" charset="0"/>
              </a:rPr>
              <a:t>1.	فالمنهج العلمي يبدأ بمرحلة ملاحظة منظمة للظواهر الطبيعية التي يراد بحثها، ......، عملية اختيار وانتقاء وعزل للوقائع التي تهم الباحث في ميدان عمله، ......، بل ان الواقعة او الظاهرة الواحدة تناولها من زوايا متعددة.</a:t>
            </a:r>
          </a:p>
          <a:p>
            <a:pPr algn="just" rtl="1"/>
            <a:r>
              <a:rPr lang="ar-IQ" sz="2000" b="1" dirty="0">
                <a:latin typeface="Times New Roman" panose="02020603050405020304" pitchFamily="18" charset="0"/>
                <a:cs typeface="Times New Roman" panose="02020603050405020304" pitchFamily="18" charset="0"/>
              </a:rPr>
              <a:t>2.	 ومن الجدير بالذكر ان الملاحظة الحسية المباشرة نادراً ما تستخدم في العلم المعاصر. صحيح انها في أوائل العصر الحديث كانت الوسيلة التي يلجأ اليها العلماء، والتي يدعلوا اليها فلاسفة العلم من اجل جمع المعلومات عن الواقع.</a:t>
            </a:r>
          </a:p>
          <a:p>
            <a:pPr algn="just" rtl="1"/>
            <a:r>
              <a:rPr lang="ar-IQ" sz="2000" b="1" dirty="0">
                <a:latin typeface="Times New Roman" panose="02020603050405020304" pitchFamily="18" charset="0"/>
                <a:cs typeface="Times New Roman" panose="02020603050405020304" pitchFamily="18" charset="0"/>
              </a:rPr>
              <a:t>3.	وتأتي بعد الملاحظة مرحله التجريب، حيث توضع الظواهر في ظروف يمكن التحكم فيها، مع تنويع هذه الظروف كما أمكن. وقد اصبحت التجارب العلمية بدورها امرا شديداً التعقيد في عصرنا هذا، ولكن لا تمثل المرحلة النهائية في العالم، بال تظل مرحله اوليه.</a:t>
            </a:r>
          </a:p>
          <a:p>
            <a:pPr algn="just" rtl="1"/>
            <a:r>
              <a:rPr lang="ar-IQ" sz="2000" b="1" dirty="0">
                <a:latin typeface="Times New Roman" panose="02020603050405020304" pitchFamily="18" charset="0"/>
                <a:cs typeface="Times New Roman" panose="02020603050405020304" pitchFamily="18" charset="0"/>
              </a:rPr>
              <a:t>4.	 وفي المرحلة التالية يستيقن العلم بتلك القوانين الجزئية المتعددة التي تم الوصول اليها في مرحله التجريبية فضمها كلها في نظريه واحده.</a:t>
            </a:r>
          </a:p>
          <a:p>
            <a:pPr algn="just" rtl="1"/>
            <a:r>
              <a:rPr lang="ar-IQ" sz="2000" b="1" dirty="0">
                <a:latin typeface="Times New Roman" panose="02020603050405020304" pitchFamily="18" charset="0"/>
                <a:cs typeface="Times New Roman" panose="02020603050405020304" pitchFamily="18" charset="0"/>
              </a:rPr>
              <a:t> وهكذا فان (نيوتن) قد استعانة بكل القوانين التي تم كشفها عن طريق تجارب جاليليو وباسكال </a:t>
            </a:r>
            <a:r>
              <a:rPr lang="ar-IQ" sz="2000" b="1" dirty="0" err="1">
                <a:latin typeface="Times New Roman" panose="02020603050405020304" pitchFamily="18" charset="0"/>
                <a:cs typeface="Times New Roman" panose="02020603050405020304" pitchFamily="18" charset="0"/>
              </a:rPr>
              <a:t>وهيجينز</a:t>
            </a:r>
            <a:r>
              <a:rPr lang="ar-IQ" sz="2000" b="1" dirty="0">
                <a:latin typeface="Times New Roman" panose="02020603050405020304" pitchFamily="18" charset="0"/>
                <a:cs typeface="Times New Roman" panose="02020603050405020304" pitchFamily="18" charset="0"/>
              </a:rPr>
              <a:t> وغيرهم من العلماء السابقين عليه، لكي يضعها كلها في نظريه عامه هي نظريه الجاذبية او (قانون الجاذبية بالمعنى العام لهذا اللفظ)</a:t>
            </a:r>
          </a:p>
          <a:p>
            <a:pPr algn="just" rtl="1"/>
            <a:r>
              <a:rPr lang="ar-IQ" sz="2000" b="1" dirty="0">
                <a:latin typeface="Times New Roman" panose="02020603050405020304" pitchFamily="18" charset="0"/>
                <a:cs typeface="Times New Roman" panose="02020603050405020304" pitchFamily="18" charset="0"/>
              </a:rPr>
              <a:t>5.	 وفي كثير من الحالات يلجأ العلم، بعد الوصول الى النظرية العامة الى الاستنباط العقلي اذ يتخذ من النظرية ارتكاز او مقدمه أولى، واستخلص منها، بأساليب منطقيه ورياضيه، وما يمكن ان يترتب عليها من نتائج.  وبعد ذلك يقوم مرة أخرى بأجراء تجارب من نوع جديد.</a:t>
            </a:r>
          </a:p>
          <a:p>
            <a:endParaRPr lang="ar-IQ" dirty="0"/>
          </a:p>
          <a:p>
            <a:endParaRPr lang="ar-IQ" dirty="0"/>
          </a:p>
          <a:p>
            <a:endParaRPr lang="ar-IQ" dirty="0"/>
          </a:p>
          <a:p>
            <a:endParaRPr lang="ar-IQ" dirty="0"/>
          </a:p>
          <a:p>
            <a:endParaRPr lang="ar-IQ" dirty="0"/>
          </a:p>
        </p:txBody>
      </p:sp>
      <p:sp>
        <p:nvSpPr>
          <p:cNvPr id="4" name="عنصر نائب لرقم الشريحة 3"/>
          <p:cNvSpPr>
            <a:spLocks noGrp="1"/>
          </p:cNvSpPr>
          <p:nvPr>
            <p:ph type="sldNum" sz="quarter" idx="12"/>
          </p:nvPr>
        </p:nvSpPr>
        <p:spPr/>
        <p:txBody>
          <a:bodyPr/>
          <a:lstStyle/>
          <a:p>
            <a:fld id="{F3720B85-DE1D-4E0B-B3F2-CE8A25873C0B}" type="slidenum">
              <a:rPr lang="ar-SA" altLang="ar-IQ" smtClean="0"/>
              <a:pPr/>
              <a:t>8</a:t>
            </a:fld>
            <a:endParaRPr lang="ar-SA" altLang="ar-IQ"/>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arn(inVertical)">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wipe(down)">
                                      <p:cBhvr>
                                        <p:cTn id="4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51520" y="117695"/>
            <a:ext cx="8712968" cy="5632311"/>
          </a:xfrm>
          <a:prstGeom prst="rect">
            <a:avLst/>
          </a:prstGeom>
        </p:spPr>
        <p:txBody>
          <a:bodyPr wrap="square">
            <a:spAutoFit/>
          </a:bodyPr>
          <a:lstStyle/>
          <a:p>
            <a:pPr algn="just" rtl="1"/>
            <a:r>
              <a:rPr lang="ar-IQ" dirty="0"/>
              <a:t>*	</a:t>
            </a:r>
            <a:r>
              <a:rPr lang="ar-IQ" b="1" dirty="0">
                <a:latin typeface="Times New Roman" panose="02020603050405020304" pitchFamily="18" charset="0"/>
                <a:cs typeface="Times New Roman" panose="02020603050405020304" pitchFamily="18" charset="0"/>
              </a:rPr>
              <a:t>سمات التفكير العمي</a:t>
            </a:r>
          </a:p>
          <a:p>
            <a:pPr algn="just" rtl="1"/>
            <a:r>
              <a:rPr lang="ar-IQ" b="1" dirty="0">
                <a:latin typeface="Times New Roman" panose="02020603050405020304" pitchFamily="18" charset="0"/>
                <a:cs typeface="Times New Roman" panose="02020603050405020304" pitchFamily="18" charset="0"/>
              </a:rPr>
              <a:t>البحث عن الأسباب</a:t>
            </a:r>
          </a:p>
          <a:p>
            <a:pPr algn="just" rtl="1"/>
            <a:r>
              <a:rPr lang="ar-IQ" b="1" dirty="0">
                <a:latin typeface="Times New Roman" panose="02020603050405020304" pitchFamily="18" charset="0"/>
                <a:cs typeface="Times New Roman" panose="02020603050405020304" pitchFamily="18" charset="0"/>
              </a:rPr>
              <a:t> لا يكون النشاط العقلي للإنسان علما بالمعنى الصحيح الا إذا استهدف فهم الظواهر وتعليقها. ولا تكون الظاهرة مفهومة بالمعنى العلمي لهذه الكلمة الا إذا توصلنا الى معرفه اسبابها وهذا البحث عن الاسباب له هدفان.</a:t>
            </a:r>
          </a:p>
          <a:p>
            <a:pPr algn="just" rtl="1"/>
            <a:r>
              <a:rPr lang="ar-IQ" b="1" dirty="0">
                <a:latin typeface="Times New Roman" panose="02020603050405020304" pitchFamily="18" charset="0"/>
                <a:cs typeface="Times New Roman" panose="02020603050405020304" pitchFamily="18" charset="0"/>
              </a:rPr>
              <a:t>أ‌.	الهدف الأول هو إرضاء الميل النظري لدى الانسان او ذلك </a:t>
            </a:r>
            <a:r>
              <a:rPr lang="ar-IQ" b="1" dirty="0" err="1">
                <a:latin typeface="Times New Roman" panose="02020603050405020304" pitchFamily="18" charset="0"/>
                <a:cs typeface="Times New Roman" panose="02020603050405020304" pitchFamily="18" charset="0"/>
              </a:rPr>
              <a:t>التروع</a:t>
            </a:r>
            <a:r>
              <a:rPr lang="ar-IQ" b="1" dirty="0">
                <a:latin typeface="Times New Roman" panose="02020603050405020304" pitchFamily="18" charset="0"/>
                <a:cs typeface="Times New Roman" panose="02020603050405020304" pitchFamily="18" charset="0"/>
              </a:rPr>
              <a:t> الذي يدفعه الى البحث عن التعليل كل شيء.</a:t>
            </a:r>
          </a:p>
          <a:p>
            <a:pPr algn="just" rtl="1"/>
            <a:r>
              <a:rPr lang="ar-IQ" b="1" dirty="0">
                <a:latin typeface="Times New Roman" panose="02020603050405020304" pitchFamily="18" charset="0"/>
                <a:cs typeface="Times New Roman" panose="02020603050405020304" pitchFamily="18" charset="0"/>
              </a:rPr>
              <a:t>ب‌.	 الاعتقاد بان ما عرفت الاسباب ليس لها تأثير علمي وهو اعتقاد واهم من ذلك لان معرفه اسباب الظواهر هي التي تمكننا من ان نتحكم فيها على نحو أفضل ونصل الى نتائج عمليه عند انجح بكثير من تلك التي نصل اليها بالخبر والممارسة.</a:t>
            </a:r>
          </a:p>
          <a:p>
            <a:pPr algn="just" rtl="1"/>
            <a:endParaRPr lang="ar-IQ" b="1" dirty="0">
              <a:latin typeface="Times New Roman" panose="02020603050405020304" pitchFamily="18" charset="0"/>
              <a:cs typeface="Times New Roman" panose="02020603050405020304" pitchFamily="18" charset="0"/>
            </a:endParaRPr>
          </a:p>
          <a:p>
            <a:pPr algn="just" rtl="1"/>
            <a:r>
              <a:rPr lang="ar-IQ" b="1" dirty="0">
                <a:latin typeface="Times New Roman" panose="02020603050405020304" pitchFamily="18" charset="0"/>
                <a:cs typeface="Times New Roman" panose="02020603050405020304" pitchFamily="18" charset="0"/>
              </a:rPr>
              <a:t>* انواع الاسباب عند اليونانيين</a:t>
            </a:r>
          </a:p>
          <a:p>
            <a:pPr algn="just" rtl="1"/>
            <a:endParaRPr lang="ar-IQ" b="1" dirty="0">
              <a:latin typeface="Times New Roman" panose="02020603050405020304" pitchFamily="18" charset="0"/>
              <a:cs typeface="Times New Roman" panose="02020603050405020304" pitchFamily="18" charset="0"/>
            </a:endParaRPr>
          </a:p>
          <a:p>
            <a:pPr algn="just" rtl="1"/>
            <a:r>
              <a:rPr lang="ar-IQ" b="1" dirty="0">
                <a:latin typeface="Times New Roman" panose="02020603050405020304" pitchFamily="18" charset="0"/>
                <a:cs typeface="Times New Roman" panose="02020603050405020304" pitchFamily="18" charset="0"/>
              </a:rPr>
              <a:t> عند اليونان ظهر مفهوم معقد لفكرة (السبب) (والسببية) على الرغم من ان اهتمامهم الشديد بهذا الموضوع وزيادهم له. وقد لخص فيلسوف هم الكبير (ارسطو) اراء اليونانيين عليه بالإضافة الى آرائه الخاصة حول الموضوع فذكر انه هناك انواع اربعه من الاسباب وهي (السبب المادي، والسبب الصوري، السبب الفاعل الغائية)</a:t>
            </a:r>
          </a:p>
          <a:p>
            <a:pPr algn="just" rtl="1"/>
            <a:endParaRPr lang="ar-IQ" b="1" dirty="0">
              <a:latin typeface="Times New Roman" panose="02020603050405020304" pitchFamily="18" charset="0"/>
              <a:cs typeface="Times New Roman" panose="02020603050405020304" pitchFamily="18" charset="0"/>
            </a:endParaRPr>
          </a:p>
          <a:p>
            <a:pPr algn="just" rtl="1"/>
            <a:r>
              <a:rPr lang="ar-IQ" b="1" dirty="0">
                <a:latin typeface="Times New Roman" panose="02020603050405020304" pitchFamily="18" charset="0"/>
                <a:cs typeface="Times New Roman" panose="02020603050405020304" pitchFamily="18" charset="0"/>
              </a:rPr>
              <a:t>* لذلك كان من الطبيعي ان نستبعد كل انواع الاسباب الاخرى وخاصه الاسباب الغائية من مجال العلم الحديث عند بداية ظهوره بحيث يقتصر البحث على (الاسباب الفاعلة) وتظهر الطبيعة على انها سلسله متشابك من الحوادث التي يؤثر كل مها في الاخرى ويتأثر بها ويرتبط في ما بينها في رابطه السببية واصبح هدف العالم هو ان يكتشف بأساليب مقنعة للعقل عن الاسباب الظواهر من اجل السيطرة عليها عقليا والتعليل وعمليا بالتشكيك او التحوير.</a:t>
            </a:r>
          </a:p>
          <a:p>
            <a:pPr algn="just" rtl="1"/>
            <a:endParaRPr lang="ar-IQ" dirty="0"/>
          </a:p>
        </p:txBody>
      </p:sp>
      <p:sp>
        <p:nvSpPr>
          <p:cNvPr id="4" name="عنصر نائب لرقم الشريحة 3"/>
          <p:cNvSpPr>
            <a:spLocks noGrp="1"/>
          </p:cNvSpPr>
          <p:nvPr>
            <p:ph type="sldNum" sz="quarter" idx="12"/>
          </p:nvPr>
        </p:nvSpPr>
        <p:spPr/>
        <p:txBody>
          <a:bodyPr/>
          <a:lstStyle/>
          <a:p>
            <a:fld id="{F3720B85-DE1D-4E0B-B3F2-CE8A25873C0B}" type="slidenum">
              <a:rPr lang="ar-SA" altLang="ar-IQ" smtClean="0"/>
              <a:pPr/>
              <a:t>9</a:t>
            </a:fld>
            <a:endParaRPr lang="ar-SA" altLang="ar-IQ"/>
          </a:p>
        </p:txBody>
      </p:sp>
    </p:spTree>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wheel(1)">
                                      <p:cBhvr>
                                        <p:cTn id="33" dur="2000"/>
                                        <p:tgtEl>
                                          <p:spTgt spid="3">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Effect transition="in" filter="fade">
                                      <p:cBhvr>
                                        <p:cTn id="38" dur="1000"/>
                                        <p:tgtEl>
                                          <p:spTgt spid="3">
                                            <p:txEl>
                                              <p:pRg st="10" end="10"/>
                                            </p:txEl>
                                          </p:spTgt>
                                        </p:tgtEl>
                                      </p:cBhvr>
                                    </p:animEffect>
                                    <p:anim calcmode="lin" valueType="num">
                                      <p:cBhvr>
                                        <p:cTn id="3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واجهة">
  <a:themeElements>
    <a:clrScheme name="واجهة">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واجهة">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اجهة">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1066</TotalTime>
  <Words>464</Words>
  <Application>Microsoft Office PowerPoint</Application>
  <PresentationFormat>On-screen Show (4:3)</PresentationFormat>
  <Paragraphs>83</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واجهة</vt:lpstr>
      <vt:lpstr>Slide 1</vt:lpstr>
      <vt:lpstr>Slide 2</vt:lpstr>
      <vt:lpstr>Slide 3</vt:lpstr>
      <vt:lpstr>Slide 4</vt:lpstr>
      <vt:lpstr> اما عن الاتجاه الاول الذي نستطيع ان نسميه اتجاهات رأسيا او عموديا- ففيه يعود العلم الى بحث نفس الظواهر التي سبق له ان بحثها ولكن من منظور جديد وبعد ان كشف ابعاد جديده فيها. -اما الاتجاه الثاني: الذي يمكن ان يسمى افقيا- فهو اتجاه العلم الى التوسع والامتداد الى ميادين جديده؛ وذلك لان العالم يبدا يتكلم حدود بنطاق محدود من الظواهر وهي وحدها التي كان يعتقد انها خاضعة لقواعد البحث العلمي، على حين ان ميادين كثيره كانت تعد اعتقد او أقدس من ان يتناولها العلم.</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Donia</dc:creator>
  <cp:lastModifiedBy>DELL</cp:lastModifiedBy>
  <cp:revision>70</cp:revision>
  <dcterms:created xsi:type="dcterms:W3CDTF">2016-12-18T19:13:11Z</dcterms:created>
  <dcterms:modified xsi:type="dcterms:W3CDTF">2025-04-13T10:31:40Z</dcterms:modified>
</cp:coreProperties>
</file>