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notesMasterIdLst>
    <p:notesMasterId r:id="rId12"/>
  </p:notesMasterIdLst>
  <p:sldIdLst>
    <p:sldId id="257" r:id="rId2"/>
    <p:sldId id="263" r:id="rId3"/>
    <p:sldId id="265" r:id="rId4"/>
    <p:sldId id="266" r:id="rId5"/>
    <p:sldId id="268" r:id="rId6"/>
    <p:sldId id="270" r:id="rId7"/>
    <p:sldId id="269" r:id="rId8"/>
    <p:sldId id="271" r:id="rId9"/>
    <p:sldId id="273" r:id="rId10"/>
    <p:sldId id="274"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398" autoAdjust="0"/>
    <p:restoredTop sz="94660"/>
  </p:normalViewPr>
  <p:slideViewPr>
    <p:cSldViewPr>
      <p:cViewPr>
        <p:scale>
          <a:sx n="76" d="100"/>
          <a:sy n="76" d="100"/>
        </p:scale>
        <p:origin x="-124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fontAlgn="auto">
              <a:spcBef>
                <a:spcPts val="0"/>
              </a:spcBef>
              <a:spcAft>
                <a:spcPts val="0"/>
              </a:spcAft>
              <a:defRPr sz="1200" smtClean="0">
                <a:latin typeface="+mn-lt"/>
                <a:cs typeface="+mn-cs"/>
              </a:defRPr>
            </a:lvl1pPr>
          </a:lstStyle>
          <a:p>
            <a:pPr>
              <a:defRPr/>
            </a:pPr>
            <a:fld id="{C049D5DD-E7B1-4C9F-AA2E-E6DC867ADCA6}" type="datetimeFigureOut">
              <a:rPr lang="ar-SA"/>
              <a:pPr>
                <a:defRPr/>
              </a:pPr>
              <a:t>15/10/1446</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noProof="0" smtClean="0"/>
              <a:t>انقر لتحرير أنماط النص الرئيسي</a:t>
            </a:r>
          </a:p>
          <a:p>
            <a:pPr lvl="1"/>
            <a:r>
              <a:rPr lang="ar-SA" noProof="0" smtClean="0"/>
              <a:t>المستوى الثاني</a:t>
            </a:r>
          </a:p>
          <a:p>
            <a:pPr lvl="2"/>
            <a:r>
              <a:rPr lang="ar-SA" noProof="0" smtClean="0"/>
              <a:t>المستوى الثالث</a:t>
            </a:r>
          </a:p>
          <a:p>
            <a:pPr lvl="3"/>
            <a:r>
              <a:rPr lang="ar-SA" noProof="0" smtClean="0"/>
              <a:t>المستوى الرابع</a:t>
            </a:r>
          </a:p>
          <a:p>
            <a:pPr lvl="4"/>
            <a:r>
              <a:rPr lang="ar-SA" noProof="0" smtClean="0"/>
              <a:t>المستوى الخامس</a:t>
            </a:r>
            <a:endParaRPr lang="ar-SA" noProof="0"/>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vl1pPr>
          </a:lstStyle>
          <a:p>
            <a:fld id="{EAD63181-70B3-4042-AE61-FC78DAB5FD5A}" type="slidenum">
              <a:rPr lang="ar-SA" altLang="ar-IQ"/>
              <a:pPr/>
              <a:t>‹#›</a:t>
            </a:fld>
            <a:endParaRPr lang="ar-SA" altLang="ar-IQ"/>
          </a:p>
        </p:txBody>
      </p:sp>
    </p:spTree>
    <p:extLst>
      <p:ext uri="{BB962C8B-B14F-4D97-AF65-F5344CB8AC3E}">
        <p14:creationId xmlns:p14="http://schemas.microsoft.com/office/powerpoint/2010/main" xmlns="" val="2799002965"/>
      </p:ext>
    </p:extLst>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mn-lt"/>
        <a:ea typeface="+mn-ea"/>
        <a:cs typeface="+mn-cs"/>
      </a:defRPr>
    </a:lvl1pPr>
    <a:lvl2pPr marL="457200" algn="r" rtl="1" fontAlgn="base">
      <a:spcBef>
        <a:spcPct val="30000"/>
      </a:spcBef>
      <a:spcAft>
        <a:spcPct val="0"/>
      </a:spcAft>
      <a:defRPr sz="1200" kern="1200">
        <a:solidFill>
          <a:schemeClr val="tx1"/>
        </a:solidFill>
        <a:latin typeface="+mn-lt"/>
        <a:ea typeface="+mn-ea"/>
        <a:cs typeface="+mn-cs"/>
      </a:defRPr>
    </a:lvl2pPr>
    <a:lvl3pPr marL="914400" algn="r" rtl="1" fontAlgn="base">
      <a:spcBef>
        <a:spcPct val="30000"/>
      </a:spcBef>
      <a:spcAft>
        <a:spcPct val="0"/>
      </a:spcAft>
      <a:defRPr sz="1200" kern="1200">
        <a:solidFill>
          <a:schemeClr val="tx1"/>
        </a:solidFill>
        <a:latin typeface="+mn-lt"/>
        <a:ea typeface="+mn-ea"/>
        <a:cs typeface="+mn-cs"/>
      </a:defRPr>
    </a:lvl3pPr>
    <a:lvl4pPr marL="1371600" algn="r" rtl="1" fontAlgn="base">
      <a:spcBef>
        <a:spcPct val="30000"/>
      </a:spcBef>
      <a:spcAft>
        <a:spcPct val="0"/>
      </a:spcAft>
      <a:defRPr sz="1200" kern="1200">
        <a:solidFill>
          <a:schemeClr val="tx1"/>
        </a:solidFill>
        <a:latin typeface="+mn-lt"/>
        <a:ea typeface="+mn-ea"/>
        <a:cs typeface="+mn-cs"/>
      </a:defRPr>
    </a:lvl4pPr>
    <a:lvl5pPr marL="1828800" algn="r" rtl="1" fontAlgn="base">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ar-IQ" altLang="ar-IQ"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A4476DAD-EEAD-4642-AB39-D439F5CB0E2C}" type="slidenum">
              <a:rPr lang="ar-SA" altLang="ar-IQ"/>
              <a:pPr/>
              <a:t>5</a:t>
            </a:fld>
            <a:endParaRPr lang="ar-SA" altLang="ar-IQ"/>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ar-IQ" altLang="ar-IQ"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030CEDC5-7109-40C8-BE11-0B8B3852C2DC}" type="slidenum">
              <a:rPr lang="ar-SA" altLang="ar-IQ"/>
              <a:pPr/>
              <a:t>8</a:t>
            </a:fld>
            <a:endParaRPr lang="ar-SA" altLang="ar-IQ"/>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ar-IQ" altLang="ar-IQ"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F411C8C6-75F9-445B-A460-CF04BD8990EA}" type="slidenum">
              <a:rPr lang="ar-SA" altLang="ar-IQ"/>
              <a:pPr/>
              <a:t>9</a:t>
            </a:fld>
            <a:endParaRPr lang="ar-SA" alt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6" y="2404534"/>
            <a:ext cx="5826719" cy="1646302"/>
          </a:xfrm>
        </p:spPr>
        <p:txBody>
          <a:bodyPr anchor="b">
            <a:noAutofit/>
          </a:bodyPr>
          <a:lstStyle>
            <a:lvl1pPr algn="r">
              <a:defRPr sz="5400">
                <a:solidFill>
                  <a:schemeClr val="accent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30596" y="4050836"/>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pPr>
              <a:defRPr/>
            </a:pPr>
            <a:fld id="{B4F79687-B27D-4F8D-B95F-AAC77533A00C}"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93DAA3D0-84A0-45B8-BCE3-9AB57DE2DF0A}" type="slidenum">
              <a:rPr lang="ar-SA" altLang="ar-IQ" smtClean="0"/>
              <a:pPr/>
              <a:t>‹#›</a:t>
            </a:fld>
            <a:endParaRPr lang="ar-SA" altLang="ar-IQ"/>
          </a:p>
        </p:txBody>
      </p:sp>
    </p:spTree>
    <p:extLst>
      <p:ext uri="{BB962C8B-B14F-4D97-AF65-F5344CB8AC3E}">
        <p14:creationId xmlns:p14="http://schemas.microsoft.com/office/powerpoint/2010/main" xmlns="" val="3043544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0"/>
            <a:ext cx="6347714" cy="3403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1"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pPr>
              <a:defRPr/>
            </a:pPr>
            <a:fld id="{B33735F8-A1AD-461C-BCC1-86412CFC3C8E}"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7E300F5A-63DD-4DC1-AC93-A1F8A1D43D89}" type="slidenum">
              <a:rPr lang="ar-SA" altLang="ar-IQ" smtClean="0"/>
              <a:pPr/>
              <a:t>‹#›</a:t>
            </a:fld>
            <a:endParaRPr lang="ar-SA" altLang="ar-IQ"/>
          </a:p>
        </p:txBody>
      </p:sp>
    </p:spTree>
    <p:extLst>
      <p:ext uri="{BB962C8B-B14F-4D97-AF65-F5344CB8AC3E}">
        <p14:creationId xmlns:p14="http://schemas.microsoft.com/office/powerpoint/2010/main" xmlns="" val="4135339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74886" y="609600"/>
            <a:ext cx="6072182"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1101075"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609599"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pPr>
              <a:defRPr/>
            </a:pPr>
            <a:fld id="{D3E3442C-3DCC-4288-90C2-5A52A60A21DD}"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7E300F5A-63DD-4DC1-AC93-A1F8A1D43D89}" type="slidenum">
              <a:rPr lang="ar-SA" altLang="ar-IQ" smtClean="0"/>
              <a:pPr/>
              <a:t>‹#›</a:t>
            </a:fld>
            <a:endParaRPr lang="ar-SA" altLang="ar-IQ"/>
          </a:p>
        </p:txBody>
      </p:sp>
      <p:sp>
        <p:nvSpPr>
          <p:cNvPr id="24" name="TextBox 23"/>
          <p:cNvSpPr txBox="1"/>
          <p:nvPr/>
        </p:nvSpPr>
        <p:spPr>
          <a:xfrm>
            <a:off x="482712"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700"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3550190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09599" y="1931988"/>
            <a:ext cx="6347715" cy="2595460"/>
          </a:xfrm>
        </p:spPr>
        <p:txBody>
          <a:bodyPr anchor="b">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599"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pPr>
              <a:defRPr/>
            </a:pPr>
            <a:fld id="{A418BBF2-0AB4-4E5F-B885-CBA25544C7B7}"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7E300F5A-63DD-4DC1-AC93-A1F8A1D43D89}" type="slidenum">
              <a:rPr lang="ar-SA" altLang="ar-IQ" smtClean="0"/>
              <a:pPr/>
              <a:t>‹#›</a:t>
            </a:fld>
            <a:endParaRPr lang="ar-SA" altLang="ar-IQ"/>
          </a:p>
        </p:txBody>
      </p:sp>
    </p:spTree>
    <p:extLst>
      <p:ext uri="{BB962C8B-B14F-4D97-AF65-F5344CB8AC3E}">
        <p14:creationId xmlns:p14="http://schemas.microsoft.com/office/powerpoint/2010/main" xmlns="" val="27556499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774886" y="609600"/>
            <a:ext cx="6072182"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609599"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pPr>
              <a:defRPr/>
            </a:pPr>
            <a:fld id="{FC42DD90-DE49-49A6-93B1-F75611EA2DA1}"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7E300F5A-63DD-4DC1-AC93-A1F8A1D43D89}" type="slidenum">
              <a:rPr lang="ar-SA" altLang="ar-IQ" smtClean="0"/>
              <a:pPr/>
              <a:t>‹#›</a:t>
            </a:fld>
            <a:endParaRPr lang="ar-SA" altLang="ar-IQ"/>
          </a:p>
        </p:txBody>
      </p:sp>
      <p:sp>
        <p:nvSpPr>
          <p:cNvPr id="24" name="TextBox 23"/>
          <p:cNvSpPr txBox="1"/>
          <p:nvPr/>
        </p:nvSpPr>
        <p:spPr>
          <a:xfrm>
            <a:off x="482712"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700"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331713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15849" y="609600"/>
            <a:ext cx="6341465"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609599"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pPr>
              <a:defRPr/>
            </a:pPr>
            <a:fld id="{1CD8D660-9D6B-4702-A3DB-6E1A5DFE1B58}"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7E300F5A-63DD-4DC1-AC93-A1F8A1D43D89}" type="slidenum">
              <a:rPr lang="ar-SA" altLang="ar-IQ" smtClean="0"/>
              <a:pPr/>
              <a:t>‹#›</a:t>
            </a:fld>
            <a:endParaRPr lang="ar-SA" altLang="ar-IQ"/>
          </a:p>
        </p:txBody>
      </p:sp>
    </p:spTree>
    <p:extLst>
      <p:ext uri="{BB962C8B-B14F-4D97-AF65-F5344CB8AC3E}">
        <p14:creationId xmlns:p14="http://schemas.microsoft.com/office/powerpoint/2010/main" xmlns="" val="7030571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pPr>
              <a:defRPr/>
            </a:pPr>
            <a:fld id="{B3D390BD-19D5-4495-ABC5-987B0D35FD88}"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C34EE1A1-AC7E-4CB2-BBC8-2C343F519979}" type="slidenum">
              <a:rPr lang="ar-SA" altLang="ar-IQ" smtClean="0"/>
              <a:pPr/>
              <a:t>‹#›</a:t>
            </a:fld>
            <a:endParaRPr lang="ar-SA" altLang="ar-IQ"/>
          </a:p>
        </p:txBody>
      </p:sp>
    </p:spTree>
    <p:extLst>
      <p:ext uri="{BB962C8B-B14F-4D97-AF65-F5344CB8AC3E}">
        <p14:creationId xmlns:p14="http://schemas.microsoft.com/office/powerpoint/2010/main" xmlns="" val="39361949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2"/>
            <a:ext cx="978812" cy="5251451"/>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09600" y="609602"/>
            <a:ext cx="5195026" cy="5251451"/>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pPr>
              <a:defRPr/>
            </a:pPr>
            <a:fld id="{D6BEC5D5-6BF5-487E-8231-3C2865729462}"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D9647033-EDE7-4738-9601-9354F37FF965}" type="slidenum">
              <a:rPr lang="ar-SA" altLang="ar-IQ" smtClean="0"/>
              <a:pPr/>
              <a:t>‹#›</a:t>
            </a:fld>
            <a:endParaRPr lang="ar-SA" altLang="ar-IQ"/>
          </a:p>
        </p:txBody>
      </p:sp>
    </p:spTree>
    <p:extLst>
      <p:ext uri="{BB962C8B-B14F-4D97-AF65-F5344CB8AC3E}">
        <p14:creationId xmlns:p14="http://schemas.microsoft.com/office/powerpoint/2010/main" xmlns="" val="973936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pPr>
              <a:defRPr/>
            </a:pPr>
            <a:fld id="{D44F390D-42CB-4A96-A5D2-4FD67D90A639}"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271E017F-149C-4DD6-916C-E3D9FC8C1AE2}" type="slidenum">
              <a:rPr lang="ar-SA" altLang="ar-IQ" smtClean="0"/>
              <a:pPr/>
              <a:t>‹#›</a:t>
            </a:fld>
            <a:endParaRPr lang="ar-SA" altLang="ar-IQ"/>
          </a:p>
        </p:txBody>
      </p:sp>
    </p:spTree>
    <p:extLst>
      <p:ext uri="{BB962C8B-B14F-4D97-AF65-F5344CB8AC3E}">
        <p14:creationId xmlns:p14="http://schemas.microsoft.com/office/powerpoint/2010/main" xmlns="" val="3777559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09599" y="2700870"/>
            <a:ext cx="6347715" cy="1826581"/>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599"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pPr>
              <a:defRPr/>
            </a:pPr>
            <a:fld id="{33E408D3-CD63-428D-9771-80DC301719EC}"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5E114C8D-11B1-49E6-A363-BD70BD9E35E7}" type="slidenum">
              <a:rPr lang="ar-SA" altLang="ar-IQ" smtClean="0"/>
              <a:pPr/>
              <a:t>‹#›</a:t>
            </a:fld>
            <a:endParaRPr lang="ar-SA" altLang="ar-IQ"/>
          </a:p>
        </p:txBody>
      </p:sp>
    </p:spTree>
    <p:extLst>
      <p:ext uri="{BB962C8B-B14F-4D97-AF65-F5344CB8AC3E}">
        <p14:creationId xmlns:p14="http://schemas.microsoft.com/office/powerpoint/2010/main" xmlns="" val="2828142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0"/>
            <a:ext cx="6347714" cy="1320800"/>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09601"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pPr>
              <a:defRPr/>
            </a:pPr>
            <a:fld id="{4053254F-1D0E-4F06-BBB3-096C2ECDF8E7}" type="uaqdatetime1">
              <a:rPr lang="ar-SA" smtClean="0"/>
              <a:pPr>
                <a:defRPr/>
              </a:pPr>
              <a:t>13/03/1441</a:t>
            </a:fld>
            <a:endParaRPr lang="ar-SA"/>
          </a:p>
        </p:txBody>
      </p:sp>
      <p:sp>
        <p:nvSpPr>
          <p:cNvPr id="6" name="Footer Placeholder 5"/>
          <p:cNvSpPr>
            <a:spLocks noGrp="1"/>
          </p:cNvSpPr>
          <p:nvPr>
            <p:ph type="ftr" sz="quarter" idx="11"/>
          </p:nvPr>
        </p:nvSpPr>
        <p:spPr/>
        <p:txBody>
          <a:bodyPr/>
          <a:lstStyle/>
          <a:p>
            <a:pPr>
              <a:defRPr/>
            </a:pPr>
            <a:endParaRPr lang="ar-SA"/>
          </a:p>
        </p:txBody>
      </p:sp>
      <p:sp>
        <p:nvSpPr>
          <p:cNvPr id="7" name="Slide Number Placeholder 6"/>
          <p:cNvSpPr>
            <a:spLocks noGrp="1"/>
          </p:cNvSpPr>
          <p:nvPr>
            <p:ph type="sldNum" sz="quarter" idx="12"/>
          </p:nvPr>
        </p:nvSpPr>
        <p:spPr/>
        <p:txBody>
          <a:bodyPr/>
          <a:lstStyle/>
          <a:p>
            <a:fld id="{6CFD0EF2-85DB-4FF3-93F0-45428A15A6F0}" type="slidenum">
              <a:rPr lang="ar-SA" altLang="ar-IQ" smtClean="0"/>
              <a:pPr/>
              <a:t>‹#›</a:t>
            </a:fld>
            <a:endParaRPr lang="ar-SA" altLang="ar-IQ"/>
          </a:p>
        </p:txBody>
      </p:sp>
    </p:spTree>
    <p:extLst>
      <p:ext uri="{BB962C8B-B14F-4D97-AF65-F5344CB8AC3E}">
        <p14:creationId xmlns:p14="http://schemas.microsoft.com/office/powerpoint/2010/main" xmlns="" val="1866620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3" cy="1320800"/>
          </a:xfrm>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09599" y="2737248"/>
            <a:ext cx="3090672" cy="3304117"/>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3866640" y="2737248"/>
            <a:ext cx="3090672" cy="3304117"/>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pPr>
              <a:defRPr/>
            </a:pPr>
            <a:fld id="{AE7E2705-E477-409D-B9B9-B0F2B8208BB8}" type="uaqdatetime1">
              <a:rPr lang="ar-SA" smtClean="0"/>
              <a:pPr>
                <a:defRPr/>
              </a:pPr>
              <a:t>13/03/1441</a:t>
            </a:fld>
            <a:endParaRPr lang="ar-SA"/>
          </a:p>
        </p:txBody>
      </p:sp>
      <p:sp>
        <p:nvSpPr>
          <p:cNvPr id="8" name="Footer Placeholder 7"/>
          <p:cNvSpPr>
            <a:spLocks noGrp="1"/>
          </p:cNvSpPr>
          <p:nvPr>
            <p:ph type="ftr" sz="quarter" idx="11"/>
          </p:nvPr>
        </p:nvSpPr>
        <p:spPr/>
        <p:txBody>
          <a:bodyPr/>
          <a:lstStyle/>
          <a:p>
            <a:pPr>
              <a:defRPr/>
            </a:pPr>
            <a:endParaRPr lang="ar-SA"/>
          </a:p>
        </p:txBody>
      </p:sp>
      <p:sp>
        <p:nvSpPr>
          <p:cNvPr id="9" name="Slide Number Placeholder 8"/>
          <p:cNvSpPr>
            <a:spLocks noGrp="1"/>
          </p:cNvSpPr>
          <p:nvPr>
            <p:ph type="sldNum" sz="quarter" idx="12"/>
          </p:nvPr>
        </p:nvSpPr>
        <p:spPr/>
        <p:txBody>
          <a:bodyPr/>
          <a:lstStyle/>
          <a:p>
            <a:fld id="{AB3C5C81-C77A-4C18-94C1-22D539CC0306}" type="slidenum">
              <a:rPr lang="ar-SA" altLang="ar-IQ" smtClean="0"/>
              <a:pPr/>
              <a:t>‹#›</a:t>
            </a:fld>
            <a:endParaRPr lang="ar-SA" altLang="ar-IQ"/>
          </a:p>
        </p:txBody>
      </p:sp>
    </p:spTree>
    <p:extLst>
      <p:ext uri="{BB962C8B-B14F-4D97-AF65-F5344CB8AC3E}">
        <p14:creationId xmlns:p14="http://schemas.microsoft.com/office/powerpoint/2010/main" xmlns="" val="3037060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pPr>
              <a:defRPr/>
            </a:pPr>
            <a:fld id="{8AA84083-FEBA-499B-AE69-ADBAA8C86C1F}" type="uaqdatetime1">
              <a:rPr lang="ar-SA" smtClean="0"/>
              <a:pPr>
                <a:defRPr/>
              </a:pPr>
              <a:t>13/03/1441</a:t>
            </a:fld>
            <a:endParaRPr lang="ar-SA"/>
          </a:p>
        </p:txBody>
      </p:sp>
      <p:sp>
        <p:nvSpPr>
          <p:cNvPr id="4" name="Footer Placeholder 3"/>
          <p:cNvSpPr>
            <a:spLocks noGrp="1"/>
          </p:cNvSpPr>
          <p:nvPr>
            <p:ph type="ftr" sz="quarter" idx="11"/>
          </p:nvPr>
        </p:nvSpPr>
        <p:spPr/>
        <p:txBody>
          <a:bodyPr/>
          <a:lstStyle/>
          <a:p>
            <a:pPr>
              <a:defRPr/>
            </a:pPr>
            <a:endParaRPr lang="ar-SA"/>
          </a:p>
        </p:txBody>
      </p:sp>
      <p:sp>
        <p:nvSpPr>
          <p:cNvPr id="5" name="Slide Number Placeholder 4"/>
          <p:cNvSpPr>
            <a:spLocks noGrp="1"/>
          </p:cNvSpPr>
          <p:nvPr>
            <p:ph type="sldNum" sz="quarter" idx="12"/>
          </p:nvPr>
        </p:nvSpPr>
        <p:spPr/>
        <p:txBody>
          <a:bodyPr/>
          <a:lstStyle/>
          <a:p>
            <a:fld id="{7E3CDC11-3B2F-49C5-A512-B03AEA753E41}" type="slidenum">
              <a:rPr lang="ar-SA" altLang="ar-IQ" smtClean="0"/>
              <a:pPr/>
              <a:t>‹#›</a:t>
            </a:fld>
            <a:endParaRPr lang="ar-SA" altLang="ar-IQ"/>
          </a:p>
        </p:txBody>
      </p:sp>
    </p:spTree>
    <p:extLst>
      <p:ext uri="{BB962C8B-B14F-4D97-AF65-F5344CB8AC3E}">
        <p14:creationId xmlns:p14="http://schemas.microsoft.com/office/powerpoint/2010/main" xmlns="" val="2219053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5" name="شكل بيضاوي 4"/>
          <p:cNvSpPr/>
          <p:nvPr userDrawn="1"/>
        </p:nvSpPr>
        <p:spPr>
          <a:xfrm>
            <a:off x="8280413" y="6110799"/>
            <a:ext cx="576064" cy="591378"/>
          </a:xfrm>
          <a:prstGeom prst="ellipse">
            <a:avLst/>
          </a:prstGeom>
          <a:solidFill>
            <a:srgbClr val="FFFF00"/>
          </a:solidFill>
          <a:effectLst>
            <a:glow rad="101600">
              <a:srgbClr val="FF0000">
                <a:alpha val="60000"/>
              </a:srgb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endParaRPr lang="ar-IQ" sz="1800"/>
          </a:p>
        </p:txBody>
      </p:sp>
      <p:sp>
        <p:nvSpPr>
          <p:cNvPr id="2" name="Date Placeholder 1"/>
          <p:cNvSpPr>
            <a:spLocks noGrp="1"/>
          </p:cNvSpPr>
          <p:nvPr>
            <p:ph type="dt" sz="half" idx="10"/>
          </p:nvPr>
        </p:nvSpPr>
        <p:spPr/>
        <p:txBody>
          <a:bodyPr/>
          <a:lstStyle/>
          <a:p>
            <a:pPr>
              <a:defRPr/>
            </a:pPr>
            <a:fld id="{B4571023-146F-416F-B62F-7AEE9F827620}" type="uaqdatetime1">
              <a:rPr lang="ar-SA" smtClean="0"/>
              <a:pPr>
                <a:defRPr/>
              </a:pPr>
              <a:t>13/03/1441</a:t>
            </a:fld>
            <a:endParaRPr lang="ar-SA"/>
          </a:p>
        </p:txBody>
      </p:sp>
      <p:sp>
        <p:nvSpPr>
          <p:cNvPr id="3" name="Footer Placeholder 2"/>
          <p:cNvSpPr>
            <a:spLocks noGrp="1"/>
          </p:cNvSpPr>
          <p:nvPr>
            <p:ph type="ftr" sz="quarter" idx="11"/>
          </p:nvPr>
        </p:nvSpPr>
        <p:spPr/>
        <p:txBody>
          <a:bodyPr/>
          <a:lstStyle/>
          <a:p>
            <a:pPr>
              <a:defRPr/>
            </a:pPr>
            <a:endParaRPr lang="ar-SA"/>
          </a:p>
        </p:txBody>
      </p:sp>
      <p:sp>
        <p:nvSpPr>
          <p:cNvPr id="4" name="Slide Number Placeholder 3"/>
          <p:cNvSpPr>
            <a:spLocks noGrp="1"/>
          </p:cNvSpPr>
          <p:nvPr>
            <p:ph type="sldNum" sz="quarter" idx="12"/>
          </p:nvPr>
        </p:nvSpPr>
        <p:spPr>
          <a:xfrm>
            <a:off x="8100393" y="6129368"/>
            <a:ext cx="936104" cy="634075"/>
          </a:xfrm>
        </p:spPr>
        <p:txBody>
          <a:bodyPr/>
          <a:lstStyle>
            <a:lvl1pPr algn="ctr">
              <a:defRPr sz="2000" b="1">
                <a:solidFill>
                  <a:schemeClr val="tx1"/>
                </a:solidFill>
                <a:cs typeface="AF_Taif Normal" pitchFamily="2" charset="-78"/>
              </a:defRPr>
            </a:lvl1pPr>
          </a:lstStyle>
          <a:p>
            <a:fld id="{F3720B85-DE1D-4E0B-B3F2-CE8A25873C0B}" type="slidenum">
              <a:rPr lang="ar-SA" altLang="ar-IQ" smtClean="0"/>
              <a:pPr/>
              <a:t>‹#›</a:t>
            </a:fld>
            <a:endParaRPr lang="ar-SA" altLang="ar-IQ" sz="2800" dirty="0"/>
          </a:p>
        </p:txBody>
      </p:sp>
    </p:spTree>
    <p:extLst>
      <p:ext uri="{BB962C8B-B14F-4D97-AF65-F5344CB8AC3E}">
        <p14:creationId xmlns:p14="http://schemas.microsoft.com/office/powerpoint/2010/main" xmlns="" val="9388522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09600" y="1498604"/>
            <a:ext cx="2790182" cy="1278466"/>
          </a:xfrm>
        </p:spPr>
        <p:txBody>
          <a:bodyPr anchor="b">
            <a:normAutofit/>
          </a:bodyPr>
          <a:lstStyle>
            <a:lvl1pPr>
              <a:defRPr sz="20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3571276" y="514927"/>
            <a:ext cx="3386037" cy="5526437"/>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09600"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pPr>
              <a:defRPr/>
            </a:pPr>
            <a:fld id="{C0DB2669-9446-40F6-8FC0-9956FEB2B8AD}" type="uaqdatetime1">
              <a:rPr lang="ar-SA" smtClean="0"/>
              <a:pPr>
                <a:defRPr/>
              </a:pPr>
              <a:t>13/03/1441</a:t>
            </a:fld>
            <a:endParaRPr lang="ar-SA"/>
          </a:p>
        </p:txBody>
      </p:sp>
      <p:sp>
        <p:nvSpPr>
          <p:cNvPr id="6" name="Footer Placeholder 5"/>
          <p:cNvSpPr>
            <a:spLocks noGrp="1"/>
          </p:cNvSpPr>
          <p:nvPr>
            <p:ph type="ftr" sz="quarter" idx="11"/>
          </p:nvPr>
        </p:nvSpPr>
        <p:spPr/>
        <p:txBody>
          <a:bodyPr/>
          <a:lstStyle/>
          <a:p>
            <a:pPr>
              <a:defRPr/>
            </a:pPr>
            <a:endParaRPr lang="ar-SA"/>
          </a:p>
        </p:txBody>
      </p:sp>
      <p:sp>
        <p:nvSpPr>
          <p:cNvPr id="7" name="Slide Number Placeholder 6"/>
          <p:cNvSpPr>
            <a:spLocks noGrp="1"/>
          </p:cNvSpPr>
          <p:nvPr>
            <p:ph type="sldNum" sz="quarter" idx="12"/>
          </p:nvPr>
        </p:nvSpPr>
        <p:spPr/>
        <p:txBody>
          <a:bodyPr/>
          <a:lstStyle/>
          <a:p>
            <a:fld id="{067F9C47-CE69-4E0B-9C3B-811017D0AF5F}" type="slidenum">
              <a:rPr lang="ar-SA" altLang="ar-IQ" smtClean="0"/>
              <a:pPr/>
              <a:t>‹#›</a:t>
            </a:fld>
            <a:endParaRPr lang="ar-SA" altLang="ar-IQ"/>
          </a:p>
        </p:txBody>
      </p:sp>
    </p:spTree>
    <p:extLst>
      <p:ext uri="{BB962C8B-B14F-4D97-AF65-F5344CB8AC3E}">
        <p14:creationId xmlns:p14="http://schemas.microsoft.com/office/powerpoint/2010/main" xmlns="" val="2099552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09600" y="4800600"/>
            <a:ext cx="6347714"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09600"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09600"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pPr>
              <a:defRPr/>
            </a:pPr>
            <a:fld id="{49836DAD-EA64-4601-8AF5-89BF6CAA6C41}" type="uaqdatetime1">
              <a:rPr lang="ar-SA" smtClean="0"/>
              <a:pPr>
                <a:defRPr/>
              </a:pPr>
              <a:t>13/03/1441</a:t>
            </a:fld>
            <a:endParaRPr lang="ar-SA"/>
          </a:p>
        </p:txBody>
      </p:sp>
      <p:sp>
        <p:nvSpPr>
          <p:cNvPr id="6" name="Footer Placeholder 5"/>
          <p:cNvSpPr>
            <a:spLocks noGrp="1"/>
          </p:cNvSpPr>
          <p:nvPr>
            <p:ph type="ftr" sz="quarter" idx="11"/>
          </p:nvPr>
        </p:nvSpPr>
        <p:spPr/>
        <p:txBody>
          <a:bodyPr/>
          <a:lstStyle/>
          <a:p>
            <a:pPr>
              <a:defRPr/>
            </a:pPr>
            <a:endParaRPr lang="ar-SA"/>
          </a:p>
        </p:txBody>
      </p:sp>
      <p:sp>
        <p:nvSpPr>
          <p:cNvPr id="7" name="Slide Number Placeholder 6"/>
          <p:cNvSpPr>
            <a:spLocks noGrp="1"/>
          </p:cNvSpPr>
          <p:nvPr>
            <p:ph type="sldNum" sz="quarter" idx="12"/>
          </p:nvPr>
        </p:nvSpPr>
        <p:spPr/>
        <p:txBody>
          <a:bodyPr/>
          <a:lstStyle/>
          <a:p>
            <a:fld id="{7E300F5A-63DD-4DC1-AC93-A1F8A1D43D89}" type="slidenum">
              <a:rPr lang="ar-SA" altLang="ar-IQ" smtClean="0"/>
              <a:pPr/>
              <a:t>‹#›</a:t>
            </a:fld>
            <a:endParaRPr lang="ar-SA" altLang="ar-IQ"/>
          </a:p>
        </p:txBody>
      </p:sp>
    </p:spTree>
    <p:extLst>
      <p:ext uri="{BB962C8B-B14F-4D97-AF65-F5344CB8AC3E}">
        <p14:creationId xmlns:p14="http://schemas.microsoft.com/office/powerpoint/2010/main" xmlns="" val="2417763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6"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600" y="609600"/>
            <a:ext cx="6347713" cy="132080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2160590"/>
            <a:ext cx="6347714" cy="3880773"/>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405258" y="6041365"/>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0CF30420-FE0C-4426-A72F-4CDEE7F2517D}" type="uaqdatetime1">
              <a:rPr lang="ar-SA" smtClean="0"/>
              <a:pPr>
                <a:defRPr/>
              </a:pPr>
              <a:t>13/03/1441</a:t>
            </a:fld>
            <a:endParaRPr lang="ar-SA"/>
          </a:p>
        </p:txBody>
      </p:sp>
      <p:sp>
        <p:nvSpPr>
          <p:cNvPr id="5" name="Footer Placeholder 4"/>
          <p:cNvSpPr>
            <a:spLocks noGrp="1"/>
          </p:cNvSpPr>
          <p:nvPr>
            <p:ph type="ftr" sz="quarter" idx="3"/>
          </p:nvPr>
        </p:nvSpPr>
        <p:spPr>
          <a:xfrm>
            <a:off x="609599" y="6041365"/>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ar-SA"/>
          </a:p>
        </p:txBody>
      </p:sp>
      <p:sp>
        <p:nvSpPr>
          <p:cNvPr id="6" name="Slide Number Placeholder 5"/>
          <p:cNvSpPr>
            <a:spLocks noGrp="1"/>
          </p:cNvSpPr>
          <p:nvPr>
            <p:ph type="sldNum" sz="quarter" idx="4"/>
          </p:nvPr>
        </p:nvSpPr>
        <p:spPr>
          <a:xfrm>
            <a:off x="6444677" y="6041365"/>
            <a:ext cx="512638" cy="365125"/>
          </a:xfrm>
          <a:prstGeom prst="rect">
            <a:avLst/>
          </a:prstGeom>
        </p:spPr>
        <p:txBody>
          <a:bodyPr vert="horz" lIns="91440" tIns="45720" rIns="91440" bIns="45720" rtlCol="0" anchor="ctr"/>
          <a:lstStyle>
            <a:lvl1pPr algn="r">
              <a:defRPr sz="900">
                <a:solidFill>
                  <a:schemeClr val="accent1"/>
                </a:solidFill>
              </a:defRPr>
            </a:lvl1pPr>
          </a:lstStyle>
          <a:p>
            <a:fld id="{7E300F5A-63DD-4DC1-AC93-A1F8A1D43D89}" type="slidenum">
              <a:rPr lang="ar-SA" altLang="ar-IQ" smtClean="0"/>
              <a:pPr/>
              <a:t>‹#›</a:t>
            </a:fld>
            <a:endParaRPr lang="ar-SA" altLang="ar-IQ"/>
          </a:p>
        </p:txBody>
      </p:sp>
    </p:spTree>
    <p:extLst>
      <p:ext uri="{BB962C8B-B14F-4D97-AF65-F5344CB8AC3E}">
        <p14:creationId xmlns:p14="http://schemas.microsoft.com/office/powerpoint/2010/main" xmlns="" val="123020730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hf hdr="0" ftr="0" dt="0"/>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479925" y="2967040"/>
            <a:ext cx="184150" cy="923925"/>
          </a:xfrm>
          <a:prstGeom prst="rect">
            <a:avLst/>
          </a:prstGeom>
          <a:noFill/>
        </p:spPr>
        <p:txBody>
          <a:bodyPr wrap="none">
            <a:spAutoFit/>
          </a:bodyPr>
          <a:lstStyle/>
          <a:p>
            <a:pPr algn="ctr">
              <a:defRPr/>
            </a:pPr>
            <a:endParaRPr lang="ar-SA"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10" name="Group 9"/>
          <p:cNvGrpSpPr/>
          <p:nvPr/>
        </p:nvGrpSpPr>
        <p:grpSpPr>
          <a:xfrm>
            <a:off x="1095435" y="1399262"/>
            <a:ext cx="6768977" cy="1384995"/>
            <a:chOff x="936727" y="4128441"/>
            <a:chExt cx="4516257" cy="2846184"/>
          </a:xfrm>
          <a:effectLst>
            <a:outerShdw blurRad="152400" dist="317500" dir="5400000" sx="90000" sy="-19000" rotWithShape="0">
              <a:prstClr val="black">
                <a:alpha val="15000"/>
              </a:prstClr>
            </a:outerShdw>
          </a:effectLst>
        </p:grpSpPr>
        <p:sp>
          <p:nvSpPr>
            <p:cNvPr id="11" name="Rounded Rectangle 10"/>
            <p:cNvSpPr/>
            <p:nvPr/>
          </p:nvSpPr>
          <p:spPr>
            <a:xfrm>
              <a:off x="936727" y="4137594"/>
              <a:ext cx="4516257" cy="25232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solidFill>
                  <a:prstClr val="white"/>
                </a:solidFill>
              </a:endParaRPr>
            </a:p>
          </p:txBody>
        </p:sp>
        <p:sp>
          <p:nvSpPr>
            <p:cNvPr id="12" name="TextBox 11"/>
            <p:cNvSpPr txBox="1"/>
            <p:nvPr/>
          </p:nvSpPr>
          <p:spPr>
            <a:xfrm>
              <a:off x="1118563" y="4128441"/>
              <a:ext cx="4320480" cy="2846184"/>
            </a:xfrm>
            <a:prstGeom prst="rect">
              <a:avLst/>
            </a:prstGeom>
            <a:noFill/>
            <a:ln>
              <a:solidFill>
                <a:srgbClr val="FFC000"/>
              </a:solidFill>
            </a:ln>
            <a:effectLst>
              <a:glow rad="101600">
                <a:schemeClr val="accent2">
                  <a:satMod val="175000"/>
                  <a:alpha val="40000"/>
                </a:schemeClr>
              </a:glow>
            </a:effectLst>
            <a:scene3d>
              <a:camera prst="orthographicFront"/>
              <a:lightRig rig="threePt" dir="t"/>
            </a:scene3d>
            <a:sp3d>
              <a:bevelT prst="relaxedInset"/>
            </a:sp3d>
          </p:spPr>
          <p:txBody>
            <a:bodyPr rtlCol="1">
              <a:spAutoFit/>
            </a:bodyPr>
            <a:lstStyle/>
            <a:p>
              <a:pPr algn="ctr">
                <a:defRPr/>
              </a:pPr>
              <a:r>
                <a:rPr lang="ar-SA" sz="4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cs typeface="AF_Taif Normal" pitchFamily="2" charset="-78"/>
                </a:rPr>
                <a:t> منهج بحث وتحقيق </a:t>
              </a:r>
              <a:r>
                <a:rPr lang="ar-SA"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cs typeface="AF_Taif Normal" pitchFamily="2" charset="-78"/>
                </a:rPr>
                <a:t>النصوص</a:t>
              </a:r>
              <a:r>
                <a:rPr lang="ar-IQ"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cs typeface="AF_Taif Normal" pitchFamily="2" charset="-78"/>
                </a:rPr>
                <a:t>: الجزء2 </a:t>
              </a:r>
              <a:r>
                <a:rPr lang="ar-SA"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cs typeface="AF_Taif Normal" pitchFamily="2" charset="-78"/>
                </a:rPr>
                <a:t> </a:t>
              </a:r>
              <a:endParaRPr lang="ar-SA" sz="4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cs typeface="AF_Taif Normal" pitchFamily="2" charset="-78"/>
              </a:endParaRPr>
            </a:p>
            <a:p>
              <a:pPr algn="ctr">
                <a:defRPr/>
              </a:pPr>
              <a:endParaRPr lang="ar-EG" sz="2000" b="1" dirty="0">
                <a:solidFill>
                  <a:srgbClr val="0070C0"/>
                </a:solidFill>
                <a:latin typeface="Simplified Arabic" pitchFamily="18" charset="-78"/>
                <a:cs typeface="PT Bold Heading" pitchFamily="2" charset="-78"/>
              </a:endParaRPr>
            </a:p>
            <a:p>
              <a:pPr algn="ctr">
                <a:defRPr/>
              </a:pPr>
              <a:endParaRPr lang="ar-SA" sz="2000" dirty="0">
                <a:solidFill>
                  <a:srgbClr val="0070C0"/>
                </a:solidFill>
                <a:latin typeface="Calibri"/>
                <a:cs typeface="Arial"/>
              </a:endParaRPr>
            </a:p>
          </p:txBody>
        </p:sp>
      </p:grpSp>
      <p:sp>
        <p:nvSpPr>
          <p:cNvPr id="13" name="Rounded Rectangle 15"/>
          <p:cNvSpPr/>
          <p:nvPr/>
        </p:nvSpPr>
        <p:spPr>
          <a:xfrm>
            <a:off x="380206" y="2892968"/>
            <a:ext cx="7864202" cy="3488360"/>
          </a:xfrm>
          <a:prstGeom prst="roundRect">
            <a:avLst/>
          </a:prstGeom>
          <a:ln/>
        </p:spPr>
        <p:style>
          <a:lnRef idx="0">
            <a:schemeClr val="accent3"/>
          </a:lnRef>
          <a:fillRef idx="3">
            <a:schemeClr val="accent3"/>
          </a:fillRef>
          <a:effectRef idx="3">
            <a:schemeClr val="accent3"/>
          </a:effectRef>
          <a:fontRef idx="minor">
            <a:schemeClr val="lt1"/>
          </a:fontRef>
        </p:style>
        <p:txBody>
          <a:bodyPr rtlCol="1" anchor="ctr"/>
          <a:lstStyle/>
          <a:p>
            <a:pPr algn="ctr" rtl="1">
              <a:defRPr/>
            </a:pPr>
            <a:endParaRPr lang="ar-EG"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implified Arabic" pitchFamily="18" charset="-78"/>
              <a:cs typeface="PT Bold Heading" pitchFamily="2" charset="-78"/>
            </a:endParaRPr>
          </a:p>
          <a:p>
            <a:pPr algn="ctr" rtl="1">
              <a:defRPr/>
            </a:pPr>
            <a:r>
              <a:rPr lang="ar-EG"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implified Arabic" pitchFamily="18" charset="-78"/>
                <a:cs typeface="PT Bold Heading" pitchFamily="2" charset="-78"/>
              </a:rPr>
              <a:t>أ.م.د.لؤي صيهود فواز </a:t>
            </a:r>
            <a:r>
              <a:rPr lang="ar-EG"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implified Arabic" pitchFamily="18" charset="-78"/>
                <a:cs typeface="PT Bold Heading" pitchFamily="2" charset="-78"/>
              </a:rPr>
              <a:t>التميمي</a:t>
            </a:r>
            <a:endParaRPr lang="en-US"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implified Arabic" pitchFamily="18" charset="-78"/>
              <a:cs typeface="PT Bold Heading" pitchFamily="2" charset="-78"/>
            </a:endParaRPr>
          </a:p>
          <a:p>
            <a:pPr algn="ctr" rtl="1">
              <a:defRPr/>
            </a:pPr>
            <a:r>
              <a:rPr lang="ar-IQ"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implified Arabic" pitchFamily="18" charset="-78"/>
                <a:cs typeface="PT Bold Heading" pitchFamily="2" charset="-78"/>
              </a:rPr>
              <a:t>جامعة ديالى </a:t>
            </a:r>
          </a:p>
          <a:p>
            <a:pPr algn="ctr" rtl="1">
              <a:defRPr/>
            </a:pPr>
            <a:r>
              <a:rPr lang="ar-IQ"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implified Arabic" pitchFamily="18" charset="-78"/>
                <a:cs typeface="PT Bold Heading" pitchFamily="2" charset="-78"/>
              </a:rPr>
              <a:t>كلية التربية للعلوم الانسانية </a:t>
            </a:r>
          </a:p>
          <a:p>
            <a:pPr algn="ctr" rtl="1">
              <a:defRPr/>
            </a:pPr>
            <a:r>
              <a:rPr lang="ar-IQ"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implified Arabic" pitchFamily="18" charset="-78"/>
                <a:cs typeface="PT Bold Heading" pitchFamily="2" charset="-78"/>
              </a:rPr>
              <a:t>قسم اللغة العربية </a:t>
            </a:r>
          </a:p>
          <a:p>
            <a:pPr algn="ctr" rtl="1">
              <a:defRPr/>
            </a:pPr>
            <a:r>
              <a:rPr lang="ar-IQ" sz="3200" b="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implified Arabic" pitchFamily="18" charset="-78"/>
                <a:cs typeface="PT Bold Heading" pitchFamily="2" charset="-78"/>
              </a:rPr>
              <a:t>ماجستير ادب </a:t>
            </a:r>
            <a:endParaRPr lang="ar-EG"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implified Arabic" pitchFamily="18" charset="-78"/>
              <a:cs typeface="PT Bold Heading" pitchFamily="2" charset="-78"/>
            </a:endParaRPr>
          </a:p>
        </p:txBody>
      </p:sp>
      <p:sp>
        <p:nvSpPr>
          <p:cNvPr id="3" name="مستطيل مستدير الزوايا 2"/>
          <p:cNvSpPr/>
          <p:nvPr/>
        </p:nvSpPr>
        <p:spPr>
          <a:xfrm>
            <a:off x="251520" y="110259"/>
            <a:ext cx="2664296" cy="10864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t>جامعة ديالى كلية التربية للعلوم الانسانية</a:t>
            </a:r>
            <a:endParaRPr lang="ar-IQ" dirty="0"/>
          </a:p>
        </p:txBody>
      </p:sp>
      <p:sp>
        <p:nvSpPr>
          <p:cNvPr id="14" name="مستطيل مستدير الزوايا 13"/>
          <p:cNvSpPr/>
          <p:nvPr/>
        </p:nvSpPr>
        <p:spPr>
          <a:xfrm>
            <a:off x="6444208" y="-12029"/>
            <a:ext cx="2699792" cy="12087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t>وزارة التعليم العالي والبحث العلمي</a:t>
            </a:r>
            <a:endParaRPr lang="ar-IQ" dirty="0"/>
          </a:p>
        </p:txBody>
      </p:sp>
      <p:pic>
        <p:nvPicPr>
          <p:cNvPr id="8" name="صورة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858129" y="85138"/>
            <a:ext cx="1243591" cy="1205411"/>
          </a:xfrm>
          <a:prstGeom prst="rect">
            <a:avLst/>
          </a:prstGeom>
        </p:spPr>
      </p:pic>
      <p:sp>
        <p:nvSpPr>
          <p:cNvPr id="9" name="عنصر نائب لرقم الشريحة 8"/>
          <p:cNvSpPr>
            <a:spLocks noGrp="1"/>
          </p:cNvSpPr>
          <p:nvPr>
            <p:ph type="sldNum" sz="quarter" idx="12"/>
          </p:nvPr>
        </p:nvSpPr>
        <p:spPr/>
        <p:txBody>
          <a:bodyPr/>
          <a:lstStyle/>
          <a:p>
            <a:fld id="{F3720B85-DE1D-4E0B-B3F2-CE8A25873C0B}" type="slidenum">
              <a:rPr lang="ar-SA" altLang="ar-IQ" smtClean="0"/>
              <a:pPr/>
              <a:t>1</a:t>
            </a:fld>
            <a:endParaRPr lang="ar-SA" altLang="ar-IQ"/>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ppt_x"/>
                                          </p:val>
                                        </p:tav>
                                        <p:tav tm="100000">
                                          <p:val>
                                            <p:strVal val="#ppt_x"/>
                                          </p:val>
                                        </p:tav>
                                      </p:tavLst>
                                    </p:anim>
                                    <p:anim calcmode="lin" valueType="num">
                                      <p:cBhvr additive="base">
                                        <p:cTn id="2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 grpId="0" animBg="1"/>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676672" y="188642"/>
            <a:ext cx="8460432" cy="6032421"/>
          </a:xfrm>
          <a:prstGeom prst="rect">
            <a:avLst/>
          </a:prstGeom>
        </p:spPr>
        <p:txBody>
          <a:bodyPr wrap="square">
            <a:spAutoFit/>
          </a:bodyPr>
          <a:lstStyle/>
          <a:p>
            <a:pPr algn="ctr" rtl="1"/>
            <a:r>
              <a:rPr lang="ar-IQ" sz="2800" b="1" dirty="0">
                <a:solidFill>
                  <a:srgbClr val="C00000"/>
                </a:solidFill>
                <a:effectLst>
                  <a:glow rad="101600">
                    <a:schemeClr val="accent3">
                      <a:satMod val="175000"/>
                      <a:alpha val="40000"/>
                    </a:schemeClr>
                  </a:glow>
                </a:effectLst>
                <a:latin typeface="Times New Roman" panose="02020603050405020304" pitchFamily="18" charset="0"/>
                <a:cs typeface="Times New Roman" panose="02020603050405020304" pitchFamily="18" charset="0"/>
              </a:rPr>
              <a:t>الاصول (المصادر)</a:t>
            </a:r>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 الاصل اللغة اساس الشيء: وهو اصطلاحا يعني الكتاب الذي يرجع اليه المؤلف والمصدر الذي يعتمده كثيرا في تأليفه</a:t>
            </a:r>
          </a:p>
          <a:p>
            <a:pPr algn="just" rtl="1"/>
            <a:r>
              <a:rPr lang="ar-IQ" sz="2000" b="1" dirty="0">
                <a:latin typeface="Times New Roman" panose="02020603050405020304" pitchFamily="18" charset="0"/>
                <a:cs typeface="Times New Roman" panose="02020603050405020304" pitchFamily="18" charset="0"/>
              </a:rPr>
              <a:t> يتضمن الاصول والمصادر عند القدامى ثلاث مسائل:</a:t>
            </a:r>
          </a:p>
          <a:p>
            <a:pPr algn="just" rtl="1"/>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 الأولى: انواع المصادر التي اعتمدها القدامى</a:t>
            </a:r>
          </a:p>
          <a:p>
            <a:pPr algn="just" rtl="1"/>
            <a:r>
              <a:rPr lang="ar-IQ" sz="2000" b="1" dirty="0">
                <a:latin typeface="Times New Roman" panose="02020603050405020304" pitchFamily="18" charset="0"/>
                <a:cs typeface="Times New Roman" panose="02020603050405020304" pitchFamily="18" charset="0"/>
              </a:rPr>
              <a:t> الثانية: طرق التعرف عليها والعلم بمكانتها</a:t>
            </a:r>
          </a:p>
          <a:p>
            <a:pPr algn="just" rtl="1"/>
            <a:r>
              <a:rPr lang="ar-IQ" sz="2000" b="1" dirty="0">
                <a:latin typeface="Times New Roman" panose="02020603050405020304" pitchFamily="18" charset="0"/>
                <a:cs typeface="Times New Roman" panose="02020603050405020304" pitchFamily="18" charset="0"/>
              </a:rPr>
              <a:t> الثالثة: طرق جامعها وتحصيلها قبل الشروع بنقل المعلومات منها</a:t>
            </a:r>
          </a:p>
          <a:p>
            <a:pPr algn="just" rtl="1"/>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 انواع المصادر: وهي تنقسم الى قسمين اساسيين المصادر الشفهية والتحريرية او المدونة</a:t>
            </a:r>
          </a:p>
          <a:p>
            <a:pPr algn="just" rtl="1"/>
            <a:r>
              <a:rPr lang="ar-IQ" sz="2000" b="1" dirty="0">
                <a:latin typeface="Times New Roman" panose="02020603050405020304" pitchFamily="18" charset="0"/>
                <a:cs typeface="Times New Roman" panose="02020603050405020304" pitchFamily="18" charset="0"/>
              </a:rPr>
              <a:t>أ‌.	المصادر </a:t>
            </a:r>
            <a:r>
              <a:rPr lang="ar-IQ" sz="2000" b="1" dirty="0" smtClean="0">
                <a:latin typeface="Times New Roman" panose="02020603050405020304" pitchFamily="18" charset="0"/>
                <a:cs typeface="Times New Roman" panose="02020603050405020304" pitchFamily="18" charset="0"/>
              </a:rPr>
              <a:t>الشفهية</a:t>
            </a:r>
            <a:r>
              <a:rPr lang="ar-IQ" sz="2000" b="1" dirty="0">
                <a:latin typeface="Times New Roman" panose="02020603050405020304" pitchFamily="18" charset="0"/>
                <a:cs typeface="Times New Roman" panose="02020603050405020304" pitchFamily="18" charset="0"/>
              </a:rPr>
              <a:t>: لا تقتصر على نوع واحد معين يمكن ان يأخذ المؤلف المعلومات والاخبار والنصوص عن طريق السماع المباشر للناس من ملتقطات كلام الناس) اعتماد المقابلات الشخصية مع الادباء أنفسهم او مع من له علاقة بهم وبأدبهم بقوله (انشدني ابو الفتح لنفسه...)</a:t>
            </a:r>
          </a:p>
          <a:p>
            <a:pPr algn="just" rtl="1"/>
            <a:r>
              <a:rPr lang="ar-IQ" sz="2000" b="1" dirty="0">
                <a:latin typeface="Times New Roman" panose="02020603050405020304" pitchFamily="18" charset="0"/>
                <a:cs typeface="Times New Roman" panose="02020603050405020304" pitchFamily="18" charset="0"/>
              </a:rPr>
              <a:t>ب‌.	المصادر المدونة: </a:t>
            </a:r>
          </a:p>
          <a:p>
            <a:pPr algn="just" rtl="1"/>
            <a:r>
              <a:rPr lang="ar-IQ" sz="2000" b="1" dirty="0">
                <a:latin typeface="Times New Roman" panose="02020603050405020304" pitchFamily="18" charset="0"/>
                <a:cs typeface="Times New Roman" panose="02020603050405020304" pitchFamily="18" charset="0"/>
              </a:rPr>
              <a:t>كانت الكتب المؤلفة اهم انواع المصادر المدونة وقد اعتمدها القدامى بان تكون كتابا جامعه ينقل منها المؤلف ما يقيده في تأليفه ويذكر اسم الكتاب وصاحبه ودواوين الشعراء القصائد الشعرية المنفرد الخاصة بالشعراء وفضلا عن التذكارات والتعليقات مختلفة كان المؤلفون يدونها في اماكن مختلفة من كتبهم واوراقه وقد تكون خاصه بالمؤلف نفسه هذا بالإضافة الى الرسائل المتبادلة بينهم.</a:t>
            </a:r>
          </a:p>
          <a:p>
            <a:endParaRPr lang="ar-IQ" dirty="0"/>
          </a:p>
        </p:txBody>
      </p:sp>
      <p:sp>
        <p:nvSpPr>
          <p:cNvPr id="4" name="عنصر نائب لرقم الشريحة 3"/>
          <p:cNvSpPr>
            <a:spLocks noGrp="1"/>
          </p:cNvSpPr>
          <p:nvPr>
            <p:ph type="sldNum" sz="quarter" idx="12"/>
          </p:nvPr>
        </p:nvSpPr>
        <p:spPr/>
        <p:txBody>
          <a:bodyPr/>
          <a:lstStyle/>
          <a:p>
            <a:fld id="{F3720B85-DE1D-4E0B-B3F2-CE8A25873C0B}" type="slidenum">
              <a:rPr lang="ar-SA" altLang="ar-IQ" smtClean="0"/>
              <a:pPr/>
              <a:t>10</a:t>
            </a:fld>
            <a:endParaRPr lang="ar-SA" altLang="ar-IQ"/>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 calcmode="lin" valueType="num">
                                      <p:cBhvr additive="base">
                                        <p:cTn id="38"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 calcmode="lin" valueType="num">
                                      <p:cBhvr additive="base">
                                        <p:cTn id="42"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4"/>
          <p:cNvSpPr>
            <a:spLocks noChangeArrowheads="1"/>
          </p:cNvSpPr>
          <p:nvPr/>
        </p:nvSpPr>
        <p:spPr bwMode="auto">
          <a:xfrm>
            <a:off x="0" y="500063"/>
            <a:ext cx="9144000"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indent="4572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lnSpc>
                <a:spcPct val="150000"/>
              </a:lnSpc>
            </a:pPr>
            <a:endParaRPr lang="ar-QA" altLang="ar-IQ" sz="3200" b="1" dirty="0">
              <a:latin typeface="Simplified Arabic" panose="02020603050405020304" pitchFamily="18" charset="-78"/>
              <a:ea typeface="Times New Roman" panose="02020603050405020304" pitchFamily="18" charset="0"/>
              <a:cs typeface="Simplified Arabic" panose="02020603050405020304" pitchFamily="18" charset="-78"/>
            </a:endParaRPr>
          </a:p>
          <a:p>
            <a:pPr algn="ctr">
              <a:lnSpc>
                <a:spcPct val="150000"/>
              </a:lnSpc>
            </a:pPr>
            <a:endParaRPr lang="ar-QA" altLang="ar-IQ" sz="3200" b="1" dirty="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endParaRPr>
          </a:p>
        </p:txBody>
      </p:sp>
      <p:sp>
        <p:nvSpPr>
          <p:cNvPr id="3" name="مستطيل 2"/>
          <p:cNvSpPr/>
          <p:nvPr/>
        </p:nvSpPr>
        <p:spPr>
          <a:xfrm>
            <a:off x="179512" y="702751"/>
            <a:ext cx="8784976" cy="6863417"/>
          </a:xfrm>
          <a:prstGeom prst="rect">
            <a:avLst/>
          </a:prstGeom>
        </p:spPr>
        <p:txBody>
          <a:bodyPr wrap="square">
            <a:spAutoFit/>
          </a:bodyPr>
          <a:lstStyle/>
          <a:p>
            <a:pPr algn="just" rtl="1"/>
            <a:r>
              <a:rPr lang="ar-IQ" sz="2000" b="1" dirty="0">
                <a:latin typeface="Times New Roman" panose="02020603050405020304" pitchFamily="18" charset="0"/>
                <a:cs typeface="Times New Roman" panose="02020603050405020304" pitchFamily="18" charset="0"/>
              </a:rPr>
              <a:t>الشمولية واليقين:</a:t>
            </a:r>
          </a:p>
          <a:p>
            <a:pPr algn="just" rtl="1"/>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 الشمولية: وهي المعرفة العلمية معرفه شامله بمعنى انها تسري على جميع امثله الظاهرة التي يبحثها العلم ولا شأن لها بالظواهر في صورتها الفردية وحتى ولو كانت هذه المعرفة تبدأ من التجربة اليومية المألوفة</a:t>
            </a:r>
          </a:p>
          <a:p>
            <a:pPr algn="just" rtl="1"/>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 مثل سقوط جسم ثقيل على الارض فأنها لا تكفي بتقرير هذه الواقعة على النحو الذي نشاهدها عليه وانما تعرضها من خلال مفاهيم ذات طابع اعم مثل فكره الجاذبية والكتلة والزمن....الخ</a:t>
            </a:r>
          </a:p>
          <a:p>
            <a:pPr algn="just" rtl="1"/>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 -بحيث لا تعود القضية العلمية تتحدث عن سقوط هذا الجسم بالذات او متى عن مجموعه الاجسام المماثلة له بل عن سقوط الجسم عامه او قانون شامل</a:t>
            </a:r>
          </a:p>
          <a:p>
            <a:pPr algn="just" rtl="1"/>
            <a:r>
              <a:rPr lang="ar-IQ" sz="2000" b="1" dirty="0">
                <a:latin typeface="Times New Roman" panose="02020603050405020304" pitchFamily="18" charset="0"/>
                <a:cs typeface="Times New Roman" panose="02020603050405020304" pitchFamily="18" charset="0"/>
              </a:rPr>
              <a:t> </a:t>
            </a:r>
          </a:p>
          <a:p>
            <a:pPr algn="just" rtl="1"/>
            <a:r>
              <a:rPr lang="ar-IQ" sz="2000" b="1" dirty="0">
                <a:latin typeface="Times New Roman" panose="02020603050405020304" pitchFamily="18" charset="0"/>
                <a:cs typeface="Times New Roman" panose="02020603050405020304" pitchFamily="18" charset="0"/>
              </a:rPr>
              <a:t>على ان الشمولية العلم لا تسري على الظواهر التي يبحثها فحسب بل على العقول التي تتلقى العلم أيضا. فالحقيقة تفرض نفسها على جميع بمجرد ظهورها ولا يعود فيها مجال للخلاف بين فرد واخر. أي ان العلم شامل بمعنى ان قضاياه تنطبق على جميع الظواهر التي فتحتها بمعنى ان هذه القضية تصدق في نظر اي عقل يلم بها.</a:t>
            </a:r>
          </a:p>
          <a:p>
            <a:pPr algn="just" rtl="1"/>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وخلاصه القول هنا ان العلم لا يمكن ان يتركز على هذا النوع من اليقين الذاتي او النفسي الذي يختلف من فرد الى اخر والذي تتحكم فيه الظروف والمصالح والعوامل الذاتية.</a:t>
            </a:r>
          </a:p>
          <a:p>
            <a:pPr algn="just" rtl="1"/>
            <a:endParaRPr lang="ar-IQ" sz="2000" b="1" dirty="0">
              <a:latin typeface="Times New Roman" panose="02020603050405020304" pitchFamily="18" charset="0"/>
              <a:cs typeface="Times New Roman" panose="02020603050405020304" pitchFamily="18" charset="0"/>
            </a:endParaRPr>
          </a:p>
          <a:p>
            <a:pPr algn="just" rtl="1"/>
            <a:endParaRPr lang="ar-IQ" sz="2000" b="1" dirty="0">
              <a:latin typeface="Times New Roman" panose="02020603050405020304" pitchFamily="18" charset="0"/>
              <a:cs typeface="Times New Roman" panose="02020603050405020304" pitchFamily="18" charset="0"/>
            </a:endParaRPr>
          </a:p>
          <a:p>
            <a:pPr algn="just" rtl="1"/>
            <a:endParaRPr lang="ar-IQ" sz="2000" b="1" dirty="0">
              <a:latin typeface="Times New Roman" panose="02020603050405020304" pitchFamily="18" charset="0"/>
              <a:cs typeface="Times New Roman" panose="02020603050405020304" pitchFamily="18" charset="0"/>
            </a:endParaRPr>
          </a:p>
          <a:p>
            <a:pPr algn="just" rtl="1"/>
            <a:endParaRPr lang="ar-IQ" sz="2000" b="1" dirty="0">
              <a:latin typeface="Times New Roman" panose="02020603050405020304" pitchFamily="18" charset="0"/>
              <a:cs typeface="Times New Roman" panose="02020603050405020304" pitchFamily="18" charset="0"/>
            </a:endParaRPr>
          </a:p>
        </p:txBody>
      </p:sp>
      <p:sp>
        <p:nvSpPr>
          <p:cNvPr id="4" name="عنصر نائب لرقم الشريحة 3"/>
          <p:cNvSpPr>
            <a:spLocks noGrp="1"/>
          </p:cNvSpPr>
          <p:nvPr>
            <p:ph type="sldNum" sz="quarter" idx="12"/>
          </p:nvPr>
        </p:nvSpPr>
        <p:spPr/>
        <p:txBody>
          <a:bodyPr/>
          <a:lstStyle/>
          <a:p>
            <a:fld id="{F3720B85-DE1D-4E0B-B3F2-CE8A25873C0B}" type="slidenum">
              <a:rPr lang="ar-SA" altLang="ar-IQ" smtClean="0"/>
              <a:pPr/>
              <a:t>2</a:t>
            </a:fld>
            <a:endParaRPr lang="ar-SA" altLang="ar-IQ"/>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airplane" invX="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 calcmode="lin" valueType="num">
                                      <p:cBhvr additive="base">
                                        <p:cTn id="3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611560" y="476674"/>
            <a:ext cx="8280920" cy="6032421"/>
          </a:xfrm>
          <a:prstGeom prst="rect">
            <a:avLst/>
          </a:prstGeom>
        </p:spPr>
        <p:txBody>
          <a:bodyPr wrap="square">
            <a:spAutoFit/>
          </a:bodyPr>
          <a:lstStyle/>
          <a:p>
            <a:pPr algn="just" rtl="1"/>
            <a:r>
              <a:rPr lang="ar-IQ" sz="2000" b="1" dirty="0">
                <a:latin typeface="Times New Roman" panose="02020603050405020304" pitchFamily="18" charset="0"/>
                <a:cs typeface="Times New Roman" panose="02020603050405020304" pitchFamily="18" charset="0"/>
              </a:rPr>
              <a:t>*</a:t>
            </a:r>
            <a:r>
              <a:rPr lang="ar-IQ" sz="2800" b="1" dirty="0">
                <a:solidFill>
                  <a:schemeClr val="bg1"/>
                </a:solidFill>
                <a:latin typeface="Times New Roman" panose="02020603050405020304" pitchFamily="18" charset="0"/>
                <a:cs typeface="Times New Roman" panose="02020603050405020304" pitchFamily="18" charset="0"/>
              </a:rPr>
              <a:t>اليقين</a:t>
            </a:r>
            <a:r>
              <a:rPr lang="ar-IQ" sz="2800" b="1" dirty="0">
                <a:solidFill>
                  <a:srgbClr val="FF0000"/>
                </a:solidFill>
                <a:latin typeface="Times New Roman" panose="02020603050405020304" pitchFamily="18" charset="0"/>
                <a:cs typeface="Times New Roman" panose="02020603050405020304" pitchFamily="18" charset="0"/>
              </a:rPr>
              <a:t> </a:t>
            </a:r>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ان اليقين في العلم مرتبط ارتباطا وثيقا بطابع الشمول الذي تتسم به القضايا العلمية إذا ان كل عاقل لابد ان يكون على يقين من تلك الحقيقة التي تفرض نفسها على عليه بادله وبراهين لا يمكن تنفيذها على ان كلمه اليقين ذاتها بقدر ما تبدو واضحة للوهلة الاولى يمكن ان تستخدم في الواقع بمعين متضادين ينبغي ان نميز بينهما بوضوح حتى يتبين لنا طبيعة اليقين العلمي </a:t>
            </a:r>
          </a:p>
          <a:p>
            <a:pPr algn="just" rtl="1"/>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أ‌.	اليقين الذاتي: وهو الشعور الداخلي لدى الفرد بانه متأكد من شيء ما وهذا النوع من اليقين كثير ما يكون مضللا اذ ان شعورنا الداخلي قد لا يكون مبنيا على اي اساس سوى ميولنا واتجاهات الذاتية ونلاحظ في تجربتنا العادية ان أكثر الناس (يقيننا)هم عادة اكثرهم جهلا وحدود الثقافة (موقن) بصحه الخبر الذي يقرأه في الجريدة وبصحه الاشاعات التي يسمعها من صديقه وبصحه الخرافة التي كانت تردد له طفولته هو لا يقبل المناقشة في هذه الموضوعات لأنها في نظره واضحة يقينيه </a:t>
            </a:r>
          </a:p>
          <a:p>
            <a:pPr algn="just" rtl="1"/>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وكلما ازداد نصيب المرء من العلم تضاؤل مجال الامور التي يتحدث بها (عين اليقين) وازداد استخدامه لألفاظ مثل (من المحتمل) ومن المرجح اغلب الظن الخ. بل اننا نجد بعض العلماء يصرفون في استخدام هذه التعبيرات الاخير في كتاباتهم الى حد ا اننا لا نكاد نجد معه تعبير جازما او يقينا واحدا في كل ما يكتبون اذ ممارستهم الطويلة للعمل العلمي وادراكهم ان الحقائق العلمية في تغير مستمر وانما كان بالأمس عمر مؤكدا قد أصبح امرا مشكوكا فيه وقد أصبح غدا امرا باطلا كل ذلك يدفعهم الى الحذر من استخدام اللغة القاطعة التي تعبر عن يقين نهائي</a:t>
            </a:r>
          </a:p>
          <a:p>
            <a:endParaRPr lang="ar-IQ" dirty="0"/>
          </a:p>
        </p:txBody>
      </p:sp>
      <p:sp>
        <p:nvSpPr>
          <p:cNvPr id="4" name="عنصر نائب لرقم الشريحة 3"/>
          <p:cNvSpPr>
            <a:spLocks noGrp="1"/>
          </p:cNvSpPr>
          <p:nvPr>
            <p:ph type="sldNum" sz="quarter" idx="12"/>
          </p:nvPr>
        </p:nvSpPr>
        <p:spPr/>
        <p:txBody>
          <a:bodyPr/>
          <a:lstStyle/>
          <a:p>
            <a:fld id="{F3720B85-DE1D-4E0B-B3F2-CE8A25873C0B}" type="slidenum">
              <a:rPr lang="ar-SA" altLang="ar-IQ" smtClean="0"/>
              <a:pPr/>
              <a:t>3</a:t>
            </a:fld>
            <a:endParaRPr lang="ar-SA" altLang="ar-IQ"/>
          </a:p>
        </p:txBody>
      </p:sp>
    </p:spTree>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2000"/>
                                        <p:tgtEl>
                                          <p:spTgt spid="3">
                                            <p:txEl>
                                              <p:pRg st="5" end="5"/>
                                            </p:txEl>
                                          </p:spTgt>
                                        </p:tgtEl>
                                      </p:cBhvr>
                                    </p:animEffect>
                                    <p:anim calcmode="lin" valueType="num">
                                      <p:cBhvr>
                                        <p:cTn id="26"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27"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51520" y="116634"/>
            <a:ext cx="8640960" cy="7786747"/>
          </a:xfrm>
          <a:prstGeom prst="rect">
            <a:avLst/>
          </a:prstGeom>
        </p:spPr>
        <p:txBody>
          <a:bodyPr wrap="square">
            <a:spAutoFit/>
          </a:bodyPr>
          <a:lstStyle/>
          <a:p>
            <a:pPr algn="just" rtl="1"/>
            <a:r>
              <a:rPr lang="ar-IQ" dirty="0"/>
              <a:t>6</a:t>
            </a:r>
            <a:r>
              <a:rPr lang="ar-IQ" sz="2000" dirty="0"/>
              <a:t>.</a:t>
            </a:r>
            <a:r>
              <a:rPr lang="ar-IQ" sz="2000" b="1" dirty="0">
                <a:latin typeface="Times New Roman" panose="02020603050405020304" pitchFamily="18" charset="0"/>
                <a:cs typeface="Times New Roman" panose="02020603050405020304" pitchFamily="18" charset="0"/>
              </a:rPr>
              <a:t>	الدفة والتجويد</a:t>
            </a:r>
          </a:p>
          <a:p>
            <a:pPr algn="just" rtl="1"/>
            <a:r>
              <a:rPr lang="ar-IQ" sz="2000" b="1" dirty="0">
                <a:latin typeface="Times New Roman" panose="02020603050405020304" pitchFamily="18" charset="0"/>
                <a:cs typeface="Times New Roman" panose="02020603050405020304" pitchFamily="18" charset="0"/>
              </a:rPr>
              <a:t> يستخدم الانسان في احيان كثيره عبارات تتسم بالغموض وتبتعد عن الدقة كان يقول شخص  ( قلبي يحدثني فأنه سيحدث كذا .....) وامثال هذه التعبيرات ليست مرفوضة في الأحاديث اليومية المألوفة بل انها قد تؤدي فيها وظيفة هامه هي ايحاء شيء معين دون تحديد دقيق له اما في العلم فمن غير المقبول ان تترك عباره واحده دون تحديد دقيق او تستخدم قضية يشوبها غموض او الالتباس بل انه حتى في الحالات التي لا يستطيع فيها العلم ان يحزم بشيء ما على نحو قاطع وان ما يظل هذا الشيء احتماليا </a:t>
            </a:r>
          </a:p>
          <a:p>
            <a:pPr algn="just" rtl="1"/>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التجريد: هو صفه ملازمه للعلم سواء تم ذلك التجريد عن طريق الرياضة هو الاغلب او عن طريق اي نوع اخر من الرموز او الاشكال في حين يتحدث علم الفلك مثلا عن المدار البيضاوي </a:t>
            </a:r>
          </a:p>
          <a:p>
            <a:pPr algn="just" rtl="1"/>
            <a:r>
              <a:rPr lang="ar-IQ" sz="2000" b="1" dirty="0">
                <a:latin typeface="Times New Roman" panose="02020603050405020304" pitchFamily="18" charset="0"/>
                <a:cs typeface="Times New Roman" panose="02020603050405020304" pitchFamily="18" charset="0"/>
              </a:rPr>
              <a:t>لكوكب معين لا يعني ذلك ان ذا هذا الكوكب يرسم مدار محددا في السماء وانما يعني ذلك الخط الذي نتصور على تتبع حركه الكواكب انه يسير فيه.</a:t>
            </a:r>
          </a:p>
          <a:p>
            <a:pPr algn="just" rtl="1"/>
            <a:r>
              <a:rPr lang="ar-IQ" sz="2000" b="1" dirty="0">
                <a:latin typeface="Times New Roman" panose="02020603050405020304" pitchFamily="18" charset="0"/>
                <a:cs typeface="Times New Roman" panose="02020603050405020304" pitchFamily="18" charset="0"/>
              </a:rPr>
              <a:t> </a:t>
            </a:r>
          </a:p>
          <a:p>
            <a:pPr algn="just" rtl="1"/>
            <a:r>
              <a:rPr lang="ar-IQ" b="1" dirty="0">
                <a:latin typeface="Times New Roman" panose="02020603050405020304" pitchFamily="18" charset="0"/>
                <a:cs typeface="Times New Roman" panose="02020603050405020304" pitchFamily="18" charset="0"/>
              </a:rPr>
              <a:t>ان صفه التجريب هي الصفة التي يبدو انها تباعد بين العلم وبين الحي الملموس وهي تكسب الانسان مزيدا من السيطرة على هذا الواقع وتتيح  له فيها افضل لقوانينه فلعلم المعاصر الذي تبدو كتبه وابحاثه كما لو كانت تعيش متقوقعه في عالمها الخاص المليء بالرموز والمعادلات والاشكال الهندسية هذا العلم هو الذي يتمكن عن طريق هذه الرموز المجردة ذاتها من ان يقدم الينا من كل يوم كشفا واختراعا جديدا</a:t>
            </a:r>
          </a:p>
          <a:p>
            <a:pPr algn="just" rtl="1"/>
            <a:r>
              <a:rPr lang="ar-IQ" b="1" dirty="0">
                <a:latin typeface="Times New Roman" panose="02020603050405020304" pitchFamily="18" charset="0"/>
                <a:cs typeface="Times New Roman" panose="02020603050405020304" pitchFamily="18" charset="0"/>
              </a:rPr>
              <a:t> اما في مجال العلوم الإنسانية فيمكن القول ان النزاع لم يبت فيه بين أنصار التعبير الكيفي والتعبير الكمي عن الظواهر البشرية اذ لاتزال توجد حتى يومنا هذا مدارس تؤكد ان الظاهرة الإنسانية مختلفة من حيث المبدأ عن الظاهرة الطبيعية ومن ثم فان اساليب التعبير عن الثانية لا تصلح للأولى وانما يجب ان نحتفظ للإنسان بمكانته الخاصة ونعترف بطبيعة شديدة التعقيد فلا نفرق في تبسيطها باستخدام لغة الرياضيات.</a:t>
            </a:r>
          </a:p>
          <a:p>
            <a:pPr algn="just" rtl="1"/>
            <a:endParaRPr lang="ar-IQ" sz="2000" b="1" dirty="0">
              <a:latin typeface="Times New Roman" panose="02020603050405020304" pitchFamily="18" charset="0"/>
              <a:cs typeface="Times New Roman" panose="02020603050405020304" pitchFamily="18" charset="0"/>
            </a:endParaRPr>
          </a:p>
          <a:p>
            <a:pPr algn="just" rtl="1"/>
            <a:endParaRPr lang="ar-IQ" sz="2000" b="1" dirty="0">
              <a:latin typeface="Times New Roman" panose="02020603050405020304" pitchFamily="18" charset="0"/>
              <a:cs typeface="Times New Roman" panose="02020603050405020304" pitchFamily="18" charset="0"/>
            </a:endParaRPr>
          </a:p>
          <a:p>
            <a:pPr algn="just" rtl="1"/>
            <a:endParaRPr lang="ar-IQ" sz="2000" b="1" dirty="0">
              <a:latin typeface="Times New Roman" panose="02020603050405020304" pitchFamily="18" charset="0"/>
              <a:cs typeface="Times New Roman" panose="02020603050405020304" pitchFamily="18" charset="0"/>
            </a:endParaRPr>
          </a:p>
          <a:p>
            <a:pPr algn="just" rtl="1"/>
            <a:endParaRPr lang="ar-IQ" sz="2000" b="1" dirty="0">
              <a:latin typeface="Times New Roman" panose="02020603050405020304" pitchFamily="18" charset="0"/>
              <a:cs typeface="Times New Roman" panose="02020603050405020304" pitchFamily="18" charset="0"/>
            </a:endParaRPr>
          </a:p>
          <a:p>
            <a:pPr algn="just" rtl="1"/>
            <a:endParaRPr lang="ar-IQ" sz="2000" b="1" dirty="0">
              <a:latin typeface="Times New Roman" panose="02020603050405020304" pitchFamily="18" charset="0"/>
              <a:cs typeface="Times New Roman" panose="02020603050405020304" pitchFamily="18" charset="0"/>
            </a:endParaRPr>
          </a:p>
        </p:txBody>
      </p:sp>
      <p:sp>
        <p:nvSpPr>
          <p:cNvPr id="4" name="عنصر نائب لرقم الشريحة 3"/>
          <p:cNvSpPr>
            <a:spLocks noGrp="1"/>
          </p:cNvSpPr>
          <p:nvPr>
            <p:ph type="sldNum" sz="quarter" idx="12"/>
          </p:nvPr>
        </p:nvSpPr>
        <p:spPr/>
        <p:txBody>
          <a:bodyPr/>
          <a:lstStyle/>
          <a:p>
            <a:fld id="{F3720B85-DE1D-4E0B-B3F2-CE8A25873C0B}" type="slidenum">
              <a:rPr lang="ar-SA" altLang="ar-IQ" smtClean="0"/>
              <a:pPr/>
              <a:t>4</a:t>
            </a:fld>
            <a:endParaRPr lang="ar-SA" altLang="ar-IQ"/>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3250">
        <p15:prstTrans prst="origami" invX="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down)">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down)">
                                      <p:cBhvr>
                                        <p:cTn id="29" dur="5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circle(in)">
                                      <p:cBhvr>
                                        <p:cTn id="34" dur="2000"/>
                                        <p:tgtEl>
                                          <p:spTgt spid="3">
                                            <p:txEl>
                                              <p:pRg st="6" end="6"/>
                                            </p:txEl>
                                          </p:spTgt>
                                        </p:tgtEl>
                                      </p:cBhvr>
                                    </p:animEffect>
                                  </p:childTnLst>
                                </p:cTn>
                              </p:par>
                              <p:par>
                                <p:cTn id="35" presetID="6" presetClass="entr" presetSubtype="16"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ircle(in)">
                                      <p:cBhvr>
                                        <p:cTn id="3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9390" y="192088"/>
            <a:ext cx="8569325" cy="1154162"/>
          </a:xfrm>
          <a:prstGeom prst="rect">
            <a:avLst/>
          </a:prstGeom>
        </p:spPr>
        <p:txBody>
          <a:bodyPr>
            <a:spAutoFit/>
          </a:bodyPr>
          <a:lstStyle/>
          <a:p>
            <a:pPr algn="just">
              <a:lnSpc>
                <a:spcPct val="115000"/>
              </a:lnSpc>
              <a:defRPr/>
            </a:pPr>
            <a:endParaRPr lang="ar-EG" sz="1200" dirty="0">
              <a:latin typeface="Simplified Arabic"/>
              <a:ea typeface="Times New Roman"/>
              <a:cs typeface="Simplified Arabic"/>
            </a:endParaRPr>
          </a:p>
          <a:p>
            <a:pPr indent="457200" algn="just">
              <a:lnSpc>
                <a:spcPct val="115000"/>
              </a:lnSpc>
              <a:defRPr/>
            </a:pPr>
            <a:endParaRPr lang="ar-EG" sz="1200" dirty="0">
              <a:latin typeface="Simplified Arabic"/>
              <a:ea typeface="Times New Roman"/>
              <a:cs typeface="Simplified Arabic"/>
            </a:endParaRPr>
          </a:p>
          <a:p>
            <a:pPr indent="457200" algn="just">
              <a:lnSpc>
                <a:spcPct val="115000"/>
              </a:lnSpc>
              <a:defRPr/>
            </a:pPr>
            <a:endParaRPr lang="ar-EG" sz="1200" dirty="0">
              <a:latin typeface="Simplified Arabic"/>
              <a:ea typeface="Times New Roman"/>
              <a:cs typeface="Simplified Arabic"/>
            </a:endParaRPr>
          </a:p>
          <a:p>
            <a:pPr indent="457200" algn="just">
              <a:lnSpc>
                <a:spcPct val="115000"/>
              </a:lnSpc>
              <a:defRPr/>
            </a:pPr>
            <a:endParaRPr lang="ar-EG" sz="1200" dirty="0">
              <a:latin typeface="Simplified Arabic"/>
              <a:ea typeface="Times New Roman"/>
              <a:cs typeface="Simplified Arabic"/>
            </a:endParaRPr>
          </a:p>
          <a:p>
            <a:pPr indent="457200" algn="just">
              <a:lnSpc>
                <a:spcPct val="115000"/>
              </a:lnSpc>
              <a:defRPr/>
            </a:pPr>
            <a:endParaRPr lang="en-GB" sz="1200" dirty="0">
              <a:ea typeface="Times New Roman"/>
              <a:cs typeface="Arial"/>
            </a:endParaRPr>
          </a:p>
        </p:txBody>
      </p:sp>
      <p:sp>
        <p:nvSpPr>
          <p:cNvPr id="3" name="مستطيل 2"/>
          <p:cNvSpPr/>
          <p:nvPr/>
        </p:nvSpPr>
        <p:spPr>
          <a:xfrm>
            <a:off x="611560" y="-158918"/>
            <a:ext cx="7993137" cy="6463308"/>
          </a:xfrm>
          <a:prstGeom prst="rect">
            <a:avLst/>
          </a:prstGeom>
        </p:spPr>
        <p:txBody>
          <a:bodyPr wrap="square">
            <a:spAutoFit/>
          </a:bodyPr>
          <a:lstStyle/>
          <a:p>
            <a:endParaRPr lang="ar-IQ" dirty="0"/>
          </a:p>
          <a:p>
            <a:pPr algn="ctr" rtl="1"/>
            <a:r>
              <a:rPr lang="ar-IQ" b="1" dirty="0">
                <a:latin typeface="Times New Roman" panose="02020603050405020304" pitchFamily="18" charset="0"/>
                <a:cs typeface="Times New Roman" panose="02020603050405020304" pitchFamily="18" charset="0"/>
              </a:rPr>
              <a:t>عناصر البحث </a:t>
            </a:r>
          </a:p>
          <a:p>
            <a:pPr algn="ctr" rtl="1"/>
            <a:r>
              <a:rPr lang="ar-IQ" b="1" dirty="0">
                <a:latin typeface="Times New Roman" panose="02020603050405020304" pitchFamily="18" charset="0"/>
                <a:cs typeface="Times New Roman" panose="02020603050405020304" pitchFamily="18" charset="0"/>
              </a:rPr>
              <a:t>(البحث – الباحث – اختيار الموضوع- المكتبة)</a:t>
            </a:r>
          </a:p>
          <a:p>
            <a:pPr algn="just" rtl="1"/>
            <a:endParaRPr lang="ar-IQ" b="1" dirty="0">
              <a:latin typeface="Times New Roman" panose="02020603050405020304" pitchFamily="18" charset="0"/>
              <a:cs typeface="Times New Roman" panose="02020603050405020304" pitchFamily="18" charset="0"/>
            </a:endParaRPr>
          </a:p>
          <a:p>
            <a:pPr algn="just" rtl="1"/>
            <a:r>
              <a:rPr lang="ar-IQ" b="1" dirty="0">
                <a:latin typeface="Times New Roman" panose="02020603050405020304" pitchFamily="18" charset="0"/>
                <a:cs typeface="Times New Roman" panose="02020603050405020304" pitchFamily="18" charset="0"/>
              </a:rPr>
              <a:t>البحث لغة: في لسان العرب البحث: طلبك الشيء في الشراب والبحث عن تسال عن شيء وتستخب، وبحث عن الخير وبحته يبحثه بحثا.... </a:t>
            </a:r>
          </a:p>
          <a:p>
            <a:pPr algn="just" rtl="1"/>
            <a:r>
              <a:rPr lang="ar-IQ" b="1" dirty="0">
                <a:latin typeface="Times New Roman" panose="02020603050405020304" pitchFamily="18" charset="0"/>
                <a:cs typeface="Times New Roman" panose="02020603050405020304" pitchFamily="18" charset="0"/>
              </a:rPr>
              <a:t>اي ان لفظة بحث من تشمل الاول مادي هو طلب الشيء والتفتيش عنه، والثاني معنوي هو السؤال عن الشيء والعلاقة بينهما واضحة.</a:t>
            </a:r>
          </a:p>
          <a:p>
            <a:pPr algn="just" rtl="1"/>
            <a:r>
              <a:rPr lang="ar-IQ" b="1" dirty="0">
                <a:latin typeface="Times New Roman" panose="02020603050405020304" pitchFamily="18" charset="0"/>
                <a:cs typeface="Times New Roman" panose="02020603050405020304" pitchFamily="18" charset="0"/>
              </a:rPr>
              <a:t> وردت لحظة (البحث) مصطلحات في الكتب القديمة بمعنيين</a:t>
            </a:r>
          </a:p>
          <a:p>
            <a:pPr algn="just" rtl="1"/>
            <a:endParaRPr lang="ar-IQ" b="1" dirty="0">
              <a:latin typeface="Times New Roman" panose="02020603050405020304" pitchFamily="18" charset="0"/>
              <a:cs typeface="Times New Roman" panose="02020603050405020304" pitchFamily="18" charset="0"/>
            </a:endParaRPr>
          </a:p>
          <a:p>
            <a:pPr algn="just" rtl="1"/>
            <a:r>
              <a:rPr lang="ar-IQ" b="1" dirty="0">
                <a:latin typeface="Times New Roman" panose="02020603050405020304" pitchFamily="18" charset="0"/>
                <a:cs typeface="Times New Roman" panose="02020603050405020304" pitchFamily="18" charset="0"/>
              </a:rPr>
              <a:t> الأول: التفتيش عن النصوص والاخبار حيث تقوم المؤلف بدراسة هذه النصوص لفهمها والوصول الى معانيها الحقيقية حيث انها القدرة على التعمق في دراسة النص ومقترنة بالنظر والتأمل عند كثير من المؤلفين</a:t>
            </a:r>
          </a:p>
          <a:p>
            <a:pPr algn="just" rtl="1"/>
            <a:endParaRPr lang="ar-IQ" b="1" dirty="0">
              <a:latin typeface="Times New Roman" panose="02020603050405020304" pitchFamily="18" charset="0"/>
              <a:cs typeface="Times New Roman" panose="02020603050405020304" pitchFamily="18" charset="0"/>
            </a:endParaRPr>
          </a:p>
          <a:p>
            <a:pPr algn="just" rtl="1"/>
            <a:r>
              <a:rPr lang="ar-IQ" b="1" dirty="0">
                <a:latin typeface="Times New Roman" panose="02020603050405020304" pitchFamily="18" charset="0"/>
                <a:cs typeface="Times New Roman" panose="02020603050405020304" pitchFamily="18" charset="0"/>
              </a:rPr>
              <a:t> الثاني: هو المناقشة والجدل وقد دل المصطلح على هذا المعنى منذ الثالث للهجرة.</a:t>
            </a:r>
          </a:p>
          <a:p>
            <a:pPr algn="just" rtl="1"/>
            <a:endParaRPr lang="ar-IQ" b="1" dirty="0">
              <a:latin typeface="Times New Roman" panose="02020603050405020304" pitchFamily="18" charset="0"/>
              <a:cs typeface="Times New Roman" panose="02020603050405020304" pitchFamily="18" charset="0"/>
            </a:endParaRPr>
          </a:p>
          <a:p>
            <a:pPr algn="just" rtl="1"/>
            <a:r>
              <a:rPr lang="ar-IQ" b="1" dirty="0">
                <a:latin typeface="Times New Roman" panose="02020603050405020304" pitchFamily="18" charset="0"/>
                <a:cs typeface="Times New Roman" panose="02020603050405020304" pitchFamily="18" charset="0"/>
              </a:rPr>
              <a:t> صفات الباحث:</a:t>
            </a:r>
          </a:p>
          <a:p>
            <a:pPr algn="just" rtl="1"/>
            <a:endParaRPr lang="ar-IQ" b="1" dirty="0">
              <a:latin typeface="Times New Roman" panose="02020603050405020304" pitchFamily="18" charset="0"/>
              <a:cs typeface="Times New Roman" panose="02020603050405020304" pitchFamily="18" charset="0"/>
            </a:endParaRPr>
          </a:p>
          <a:p>
            <a:pPr algn="just" rtl="1"/>
            <a:r>
              <a:rPr lang="ar-IQ" b="1" dirty="0">
                <a:latin typeface="Times New Roman" panose="02020603050405020304" pitchFamily="18" charset="0"/>
                <a:cs typeface="Times New Roman" panose="02020603050405020304" pitchFamily="18" charset="0"/>
              </a:rPr>
              <a:t> ان التأليف كم افهمه القدامى- عمل علمي يتطلب من المتصدي له صفات خاصه تجعله اهلا للقيام به، ومن هذه الصفات:  </a:t>
            </a:r>
          </a:p>
          <a:p>
            <a:pPr algn="just" rtl="1"/>
            <a:r>
              <a:rPr lang="ar-IQ" b="1" dirty="0">
                <a:latin typeface="Times New Roman" panose="02020603050405020304" pitchFamily="18" charset="0"/>
                <a:cs typeface="Times New Roman" panose="02020603050405020304" pitchFamily="18" charset="0"/>
              </a:rPr>
              <a:t>‌أ.	التحصيل في اللغة: يعني ما جاء في لسان العرب لحصل الشيء تجمع وتثبت) وفي الاصطلاح: </a:t>
            </a:r>
            <a:r>
              <a:rPr lang="ar-IQ" b="1" dirty="0" err="1">
                <a:latin typeface="Times New Roman" panose="02020603050405020304" pitchFamily="18" charset="0"/>
                <a:cs typeface="Times New Roman" panose="02020603050405020304" pitchFamily="18" charset="0"/>
              </a:rPr>
              <a:t>هوالقدرة</a:t>
            </a:r>
            <a:r>
              <a:rPr lang="ar-IQ" b="1" dirty="0">
                <a:latin typeface="Times New Roman" panose="02020603050405020304" pitchFamily="18" charset="0"/>
                <a:cs typeface="Times New Roman" panose="02020603050405020304" pitchFamily="18" charset="0"/>
              </a:rPr>
              <a:t> على استيعاب النصوص والتمييز بين صحيحها وزائفها.</a:t>
            </a:r>
          </a:p>
          <a:p>
            <a:pPr algn="just" rtl="1"/>
            <a:endParaRPr lang="ar-IQ" b="1" dirty="0">
              <a:latin typeface="Times New Roman" panose="02020603050405020304" pitchFamily="18" charset="0"/>
              <a:cs typeface="Times New Roman" panose="02020603050405020304" pitchFamily="18" charset="0"/>
            </a:endParaRPr>
          </a:p>
        </p:txBody>
      </p:sp>
      <p:sp>
        <p:nvSpPr>
          <p:cNvPr id="4" name="عنصر نائب لرقم الشريحة 3"/>
          <p:cNvSpPr>
            <a:spLocks noGrp="1"/>
          </p:cNvSpPr>
          <p:nvPr>
            <p:ph type="sldNum" sz="quarter" idx="12"/>
          </p:nvPr>
        </p:nvSpPr>
        <p:spPr/>
        <p:txBody>
          <a:bodyPr/>
          <a:lstStyle/>
          <a:p>
            <a:fld id="{F3720B85-DE1D-4E0B-B3F2-CE8A25873C0B}" type="slidenum">
              <a:rPr lang="ar-SA" altLang="ar-IQ" smtClean="0"/>
              <a:pPr/>
              <a:t>5</a:t>
            </a:fld>
            <a:endParaRPr lang="ar-SA" altLang="ar-IQ"/>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heel(1)">
                                      <p:cBhvr>
                                        <p:cTn id="10" dur="2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 calcmode="lin" valueType="num">
                                      <p:cBhvr additive="base">
                                        <p:cTn id="3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anim calcmode="lin" valueType="num">
                                      <p:cBhvr additive="base">
                                        <p:cTn id="4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14" end="14"/>
                                            </p:txEl>
                                          </p:spTgt>
                                        </p:tgtEl>
                                        <p:attrNameLst>
                                          <p:attrName>style.visibility</p:attrName>
                                        </p:attrNameLst>
                                      </p:cBhvr>
                                      <p:to>
                                        <p:strVal val="visible"/>
                                      </p:to>
                                    </p:set>
                                    <p:anim calcmode="lin" valueType="num">
                                      <p:cBhvr additive="base">
                                        <p:cTn id="45"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4" end="14"/>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15" end="15"/>
                                            </p:txEl>
                                          </p:spTgt>
                                        </p:tgtEl>
                                        <p:attrNameLst>
                                          <p:attrName>style.visibility</p:attrName>
                                        </p:attrNameLst>
                                      </p:cBhvr>
                                      <p:to>
                                        <p:strVal val="visible"/>
                                      </p:to>
                                    </p:set>
                                    <p:anim calcmode="lin" valueType="num">
                                      <p:cBhvr additive="base">
                                        <p:cTn id="49"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07504" y="404666"/>
            <a:ext cx="8712968" cy="6186309"/>
          </a:xfrm>
          <a:prstGeom prst="rect">
            <a:avLst/>
          </a:prstGeom>
        </p:spPr>
        <p:txBody>
          <a:bodyPr wrap="square">
            <a:spAutoFit/>
          </a:bodyPr>
          <a:lstStyle/>
          <a:p>
            <a:pPr algn="just" rtl="1"/>
            <a:r>
              <a:rPr lang="ar-IQ" dirty="0"/>
              <a:t> </a:t>
            </a:r>
            <a:r>
              <a:rPr lang="ar-IQ" sz="2000" b="1" dirty="0">
                <a:latin typeface="Times New Roman" panose="02020603050405020304" pitchFamily="18" charset="0"/>
                <a:cs typeface="Times New Roman" panose="02020603050405020304" pitchFamily="18" charset="0"/>
              </a:rPr>
              <a:t>التحصيل هو القدرة على الفهم الصحيح للنصوص والاخبار بعدم التسليم بصحه كل ما يقرا وينقل.</a:t>
            </a:r>
          </a:p>
          <a:p>
            <a:pPr algn="just" rtl="1"/>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‌ب.	التحقيق لغة: معناه </a:t>
            </a:r>
          </a:p>
          <a:p>
            <a:pPr algn="just" rtl="1"/>
            <a:r>
              <a:rPr lang="ar-IQ" sz="2000" b="1" dirty="0">
                <a:latin typeface="Times New Roman" panose="02020603050405020304" pitchFamily="18" charset="0"/>
                <a:cs typeface="Times New Roman" panose="02020603050405020304" pitchFamily="18" charset="0"/>
              </a:rPr>
              <a:t>التأكد من صحة الخبر وصدقه.  وقد جاء في لسان العرب: وتحقق عن الخبر اي صح. (وحقق قوله وظنه تحقيقا اي صدق)</a:t>
            </a:r>
          </a:p>
          <a:p>
            <a:pPr algn="just" rtl="1"/>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 اما في الاصطلاح يعني: اثبات المسالة بالدليل. يقول الجرجاني (التحقيق اثبات المسالة بدليلها)</a:t>
            </a:r>
          </a:p>
          <a:p>
            <a:pPr algn="just" rtl="1"/>
            <a:r>
              <a:rPr lang="ar-IQ" sz="2000" b="1" dirty="0">
                <a:latin typeface="Times New Roman" panose="02020603050405020304" pitchFamily="18" charset="0"/>
                <a:cs typeface="Times New Roman" panose="02020603050405020304" pitchFamily="18" charset="0"/>
              </a:rPr>
              <a:t>ج.  التمييز في اللغة: معناه العدل والفرز بين المتشابهات من النصوص والاخبار التي يدرسها.</a:t>
            </a:r>
          </a:p>
          <a:p>
            <a:pPr algn="just" rtl="1"/>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  هذا المصطلح تدل على الذكاء والفطنة وقدرة على الفصل بين المتشابهات   فهو يعد صفات الباحث والعلماء.</a:t>
            </a:r>
          </a:p>
          <a:p>
            <a:endParaRPr lang="ar-IQ" sz="2000" b="1" dirty="0">
              <a:latin typeface="Times New Roman" panose="02020603050405020304" pitchFamily="18" charset="0"/>
              <a:cs typeface="Times New Roman" panose="02020603050405020304" pitchFamily="18" charset="0"/>
            </a:endParaRPr>
          </a:p>
          <a:p>
            <a:pPr algn="r" rtl="1"/>
            <a:r>
              <a:rPr lang="ar-IQ" sz="2000" b="1" dirty="0">
                <a:latin typeface="Times New Roman" panose="02020603050405020304" pitchFamily="18" charset="0"/>
                <a:cs typeface="Times New Roman" panose="02020603050405020304" pitchFamily="18" charset="0"/>
              </a:rPr>
              <a:t>ء. التواضع: اي وجوب اعتراف العالم بعدم معرفته لشيء يجهله ووجوب عدم اجابته عن كل شيء يسال عنه. وهذا ما نراه في قول الجاحظ (من قال لا ادري فقد احرز نصف العلم) وقوله   (و كانوا يجيبوا في كل ما سئلوا عنه)  حيث يتعرف المؤلف بتواضع اذا فاته  من مواد الكتاب.</a:t>
            </a:r>
          </a:p>
          <a:p>
            <a:pPr algn="r" rtl="1"/>
            <a:r>
              <a:rPr lang="ar-IQ" sz="2000" b="1" dirty="0">
                <a:latin typeface="Times New Roman" panose="02020603050405020304" pitchFamily="18" charset="0"/>
                <a:cs typeface="Times New Roman" panose="02020603050405020304" pitchFamily="18" charset="0"/>
              </a:rPr>
              <a:t> </a:t>
            </a:r>
          </a:p>
          <a:p>
            <a:pPr algn="r" rtl="1"/>
            <a:r>
              <a:rPr lang="ar-IQ" sz="2000" b="1" dirty="0">
                <a:latin typeface="Times New Roman" panose="02020603050405020304" pitchFamily="18" charset="0"/>
                <a:cs typeface="Times New Roman" panose="02020603050405020304" pitchFamily="18" charset="0"/>
              </a:rPr>
              <a:t> هـ. التثبيت: جاء في لسان العرب (وتثبت في الامر والراي واستثبت: تأتي فيه ولم يعجل في امره إذا شاور وفحص عنه...)</a:t>
            </a:r>
          </a:p>
          <a:p>
            <a:pPr algn="r" rtl="1"/>
            <a:endParaRPr lang="ar-IQ" dirty="0"/>
          </a:p>
          <a:p>
            <a:endParaRPr lang="ar-IQ" dirty="0"/>
          </a:p>
        </p:txBody>
      </p:sp>
      <p:sp>
        <p:nvSpPr>
          <p:cNvPr id="3" name="عنصر نائب لرقم الشريحة 2"/>
          <p:cNvSpPr>
            <a:spLocks noGrp="1"/>
          </p:cNvSpPr>
          <p:nvPr>
            <p:ph type="sldNum" sz="quarter" idx="12"/>
          </p:nvPr>
        </p:nvSpPr>
        <p:spPr/>
        <p:txBody>
          <a:bodyPr/>
          <a:lstStyle/>
          <a:p>
            <a:fld id="{F3720B85-DE1D-4E0B-B3F2-CE8A25873C0B}" type="slidenum">
              <a:rPr lang="ar-SA" altLang="ar-IQ" smtClean="0"/>
              <a:pPr/>
              <a:t>6</a:t>
            </a:fld>
            <a:endParaRPr lang="ar-SA" altLang="ar-IQ"/>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Effect transition="in" filter="barn(inVertical)">
                                      <p:cBhvr>
                                        <p:cTn id="11" dur="500"/>
                                        <p:tgtEl>
                                          <p:spTgt spid="4">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circle(in)">
                                      <p:cBhvr>
                                        <p:cTn id="16" dur="2000"/>
                                        <p:tgtEl>
                                          <p:spTgt spid="4">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circle(in)">
                                      <p:cBhvr>
                                        <p:cTn id="21" dur="2000"/>
                                        <p:tgtEl>
                                          <p:spTgt spid="4">
                                            <p:txEl>
                                              <p:pRg st="5" end="5"/>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circle(in)">
                                      <p:cBhvr>
                                        <p:cTn id="24" dur="2000"/>
                                        <p:tgtEl>
                                          <p:spTgt spid="4">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animEffect transition="in" filter="fade">
                                      <p:cBhvr>
                                        <p:cTn id="29" dur="500"/>
                                        <p:tgtEl>
                                          <p:spTgt spid="4">
                                            <p:txEl>
                                              <p:pRg st="8" end="8"/>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barn(inVertical)">
                                      <p:cBhvr>
                                        <p:cTn id="34" dur="500"/>
                                        <p:tgtEl>
                                          <p:spTgt spid="4">
                                            <p:txEl>
                                              <p:pRg st="10" end="1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Effect transition="in" filter="wipe(down)">
                                      <p:cBhvr>
                                        <p:cTn id="39"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ChangeArrowheads="1"/>
          </p:cNvSpPr>
          <p:nvPr/>
        </p:nvSpPr>
        <p:spPr bwMode="auto">
          <a:xfrm>
            <a:off x="381000" y="260352"/>
            <a:ext cx="8496300" cy="4779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ar-EG" altLang="ar-IQ" sz="1400">
              <a:cs typeface="Times New Roman" panose="02020603050405020304" pitchFamily="18" charset="0"/>
            </a:endParaRPr>
          </a:p>
          <a:p>
            <a:pPr algn="just">
              <a:lnSpc>
                <a:spcPct val="115000"/>
              </a:lnSpc>
              <a:buFont typeface="Wingdings" panose="05000000000000000000" pitchFamily="2" charset="2"/>
              <a:buChar char=""/>
            </a:pPr>
            <a:endParaRPr lang="en-GB" altLang="ar-IQ" sz="1400">
              <a:cs typeface="Times New Roman" panose="02020603050405020304" pitchFamily="18" charset="0"/>
            </a:endParaRPr>
          </a:p>
        </p:txBody>
      </p:sp>
      <p:sp>
        <p:nvSpPr>
          <p:cNvPr id="15364" name="Rectangle 5"/>
          <p:cNvSpPr>
            <a:spLocks noChangeArrowheads="1"/>
          </p:cNvSpPr>
          <p:nvPr/>
        </p:nvSpPr>
        <p:spPr bwMode="auto">
          <a:xfrm>
            <a:off x="467546" y="100013"/>
            <a:ext cx="7955731" cy="83392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rtl="1">
              <a:lnSpc>
                <a:spcPct val="115000"/>
              </a:lnSpc>
            </a:pPr>
            <a:r>
              <a:rPr lang="ar-IQ" altLang="ar-IQ" sz="2000" b="1" dirty="0">
                <a:latin typeface="Times New Roman" panose="02020603050405020304" pitchFamily="18" charset="0"/>
                <a:cs typeface="Times New Roman" panose="02020603050405020304" pitchFamily="18" charset="0"/>
              </a:rPr>
              <a:t>واصطلاحا: هو وجوب تأني العالم وعدم عجلته في ابتداء رأي معين الا بعد التأكد من صحته.</a:t>
            </a:r>
          </a:p>
          <a:p>
            <a:pPr algn="just" rtl="1">
              <a:lnSpc>
                <a:spcPct val="115000"/>
              </a:lnSpc>
            </a:pPr>
            <a:endParaRPr lang="ar-IQ" altLang="ar-IQ" sz="2000" b="1" dirty="0">
              <a:latin typeface="Times New Roman" panose="02020603050405020304" pitchFamily="18" charset="0"/>
              <a:cs typeface="Times New Roman" panose="02020603050405020304" pitchFamily="18" charset="0"/>
            </a:endParaRPr>
          </a:p>
          <a:p>
            <a:pPr algn="just" rtl="1">
              <a:lnSpc>
                <a:spcPct val="115000"/>
              </a:lnSpc>
            </a:pPr>
            <a:r>
              <a:rPr lang="ar-IQ" altLang="ar-IQ" sz="2000" b="1" dirty="0">
                <a:latin typeface="Times New Roman" panose="02020603050405020304" pitchFamily="18" charset="0"/>
                <a:cs typeface="Times New Roman" panose="02020603050405020304" pitchFamily="18" charset="0"/>
              </a:rPr>
              <a:t>و. البعد عن الهوى والعصبية: يرى الجاحظ ان التعصب ستارا يحجب الحقيقة ويقف حائلا دون التمييز بين الحق والباطل وللمؤلفين كثير من النصوص التي تدل على أثر التعصب في صاحبه. ولا هذا نرى قدمت الكثير من الكتب يعلن المؤلف ابتعاده عن التعصب فيما يؤلفه.</a:t>
            </a:r>
          </a:p>
          <a:p>
            <a:pPr algn="just" rtl="1">
              <a:lnSpc>
                <a:spcPct val="115000"/>
              </a:lnSpc>
            </a:pPr>
            <a:endParaRPr lang="ar-IQ" altLang="ar-IQ" sz="2000" b="1" dirty="0">
              <a:latin typeface="Times New Roman" panose="02020603050405020304" pitchFamily="18" charset="0"/>
              <a:cs typeface="Times New Roman" panose="02020603050405020304" pitchFamily="18" charset="0"/>
            </a:endParaRPr>
          </a:p>
          <a:p>
            <a:pPr algn="just" rtl="1">
              <a:lnSpc>
                <a:spcPct val="115000"/>
              </a:lnSpc>
            </a:pPr>
            <a:r>
              <a:rPr lang="ar-IQ" altLang="ar-IQ" sz="2000" b="1" dirty="0">
                <a:latin typeface="Times New Roman" panose="02020603050405020304" pitchFamily="18" charset="0"/>
                <a:cs typeface="Times New Roman" panose="02020603050405020304" pitchFamily="18" charset="0"/>
              </a:rPr>
              <a:t> ز. الاجتهاد والبعد عن التقليد: الاجتهاد لغة بذل الوسع والمجهود اصطلاحا استفراغ القضية لتحصيل ضن بحكم شرعي او هو رد القضية التي تعرض للحاكم من طريق القياس الى الكتاب والسنه فنجد تناقض مصطلح الاجتهاد مع مصطلح التقليد وهو العمل بقول التعبير من غير حجة أي الابتعاد على اراء الاخرين واحكامهم ومحالة التوصل الى راي معين باللجوء الى التفكير العقلي واستنادا الى الدلائل والحجج.</a:t>
            </a:r>
          </a:p>
          <a:p>
            <a:pPr algn="just" rtl="1">
              <a:lnSpc>
                <a:spcPct val="115000"/>
              </a:lnSpc>
            </a:pPr>
            <a:endParaRPr lang="ar-IQ" altLang="ar-IQ" sz="2000" b="1" dirty="0">
              <a:latin typeface="Times New Roman" panose="02020603050405020304" pitchFamily="18" charset="0"/>
              <a:cs typeface="Times New Roman" panose="02020603050405020304" pitchFamily="18" charset="0"/>
            </a:endParaRPr>
          </a:p>
          <a:p>
            <a:pPr algn="just" rtl="1">
              <a:lnSpc>
                <a:spcPct val="115000"/>
              </a:lnSpc>
            </a:pPr>
            <a:r>
              <a:rPr lang="ar-IQ" altLang="ar-IQ" sz="2000" b="1" dirty="0">
                <a:latin typeface="Times New Roman" panose="02020603050405020304" pitchFamily="18" charset="0"/>
                <a:cs typeface="Times New Roman" panose="02020603050405020304" pitchFamily="18" charset="0"/>
              </a:rPr>
              <a:t> ح. العلم والتخصص: فقد يأتي الوصف بهذه الصفة في بعض النصوص فيأتي احيانا مختصرا على عالم مشهور مع تبيان وتفصيل لنوعية العلوم التي يتقنها.</a:t>
            </a:r>
          </a:p>
          <a:p>
            <a:pPr algn="just" rtl="1">
              <a:lnSpc>
                <a:spcPct val="115000"/>
              </a:lnSpc>
            </a:pPr>
            <a:endParaRPr lang="ar-IQ" altLang="ar-IQ" sz="2000" b="1" dirty="0">
              <a:latin typeface="Times New Roman" panose="02020603050405020304" pitchFamily="18" charset="0"/>
              <a:cs typeface="Times New Roman" panose="02020603050405020304" pitchFamily="18" charset="0"/>
            </a:endParaRPr>
          </a:p>
          <a:p>
            <a:pPr algn="just" rtl="1">
              <a:lnSpc>
                <a:spcPct val="115000"/>
              </a:lnSpc>
            </a:pPr>
            <a:r>
              <a:rPr lang="ar-IQ" altLang="ar-IQ" sz="2000" b="1" dirty="0">
                <a:latin typeface="Times New Roman" panose="02020603050405020304" pitchFamily="18" charset="0"/>
                <a:cs typeface="Times New Roman" panose="02020603050405020304" pitchFamily="18" charset="0"/>
              </a:rPr>
              <a:t> والعلم يعني به التمكن من المادة العلمية وفهمها بوساطة ما يمتلكه من ثقافه في العربية تؤهله للوصول الى هذه معرفه.</a:t>
            </a:r>
          </a:p>
          <a:p>
            <a:pPr algn="just" rtl="1">
              <a:lnSpc>
                <a:spcPct val="115000"/>
              </a:lnSpc>
            </a:pPr>
            <a:endParaRPr lang="ar-IQ" altLang="ar-IQ" sz="2000" b="1" dirty="0">
              <a:latin typeface="Times New Roman" panose="02020603050405020304" pitchFamily="18" charset="0"/>
              <a:cs typeface="Times New Roman" panose="02020603050405020304" pitchFamily="18" charset="0"/>
            </a:endParaRPr>
          </a:p>
          <a:p>
            <a:pPr algn="just">
              <a:lnSpc>
                <a:spcPct val="115000"/>
              </a:lnSpc>
            </a:pPr>
            <a:endParaRPr lang="ar-IQ" altLang="ar-IQ" b="1" dirty="0">
              <a:cs typeface="Times New Roman" panose="02020603050405020304" pitchFamily="18" charset="0"/>
            </a:endParaRPr>
          </a:p>
          <a:p>
            <a:pPr algn="just">
              <a:lnSpc>
                <a:spcPct val="115000"/>
              </a:lnSpc>
            </a:pPr>
            <a:endParaRPr lang="ar-IQ" altLang="ar-IQ" b="1" dirty="0">
              <a:cs typeface="Times New Roman" panose="02020603050405020304" pitchFamily="18" charset="0"/>
            </a:endParaRPr>
          </a:p>
          <a:p>
            <a:pPr algn="just">
              <a:lnSpc>
                <a:spcPct val="115000"/>
              </a:lnSpc>
            </a:pPr>
            <a:endParaRPr lang="ar-IQ" altLang="ar-IQ" b="1" dirty="0">
              <a:cs typeface="Times New Roman" panose="02020603050405020304" pitchFamily="18" charset="0"/>
            </a:endParaRPr>
          </a:p>
          <a:p>
            <a:pPr algn="just">
              <a:lnSpc>
                <a:spcPct val="115000"/>
              </a:lnSpc>
            </a:pPr>
            <a:endParaRPr lang="ar-IQ" altLang="ar-IQ" b="1" dirty="0">
              <a:cs typeface="Times New Roman" panose="02020603050405020304" pitchFamily="18" charset="0"/>
            </a:endParaRPr>
          </a:p>
          <a:p>
            <a:pPr algn="just">
              <a:lnSpc>
                <a:spcPct val="115000"/>
              </a:lnSpc>
            </a:pPr>
            <a:endParaRPr lang="ar-IQ" altLang="ar-IQ" b="1" dirty="0">
              <a:cs typeface="Times New Roman" panose="02020603050405020304" pitchFamily="18" charset="0"/>
            </a:endParaRPr>
          </a:p>
          <a:p>
            <a:pPr algn="just">
              <a:lnSpc>
                <a:spcPct val="115000"/>
              </a:lnSpc>
            </a:pPr>
            <a:endParaRPr lang="ar-IQ" altLang="ar-IQ" b="1" dirty="0">
              <a:cs typeface="Times New Roman" panose="02020603050405020304" pitchFamily="18" charset="0"/>
            </a:endParaRPr>
          </a:p>
        </p:txBody>
      </p:sp>
      <p:sp>
        <p:nvSpPr>
          <p:cNvPr id="3" name="عنصر نائب لرقم الشريحة 2"/>
          <p:cNvSpPr>
            <a:spLocks noGrp="1"/>
          </p:cNvSpPr>
          <p:nvPr>
            <p:ph type="sldNum" sz="quarter" idx="12"/>
          </p:nvPr>
        </p:nvSpPr>
        <p:spPr/>
        <p:txBody>
          <a:bodyPr/>
          <a:lstStyle/>
          <a:p>
            <a:fld id="{F3720B85-DE1D-4E0B-B3F2-CE8A25873C0B}" type="slidenum">
              <a:rPr lang="ar-SA" altLang="ar-IQ" smtClean="0"/>
              <a:pPr/>
              <a:t>7</a:t>
            </a:fld>
            <a:endParaRPr lang="ar-SA" altLang="ar-IQ"/>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3250">
        <p15:prstTrans prst="origami" invX="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4">
                                            <p:txEl>
                                              <p:pRg st="0" end="0"/>
                                            </p:txEl>
                                          </p:spTgt>
                                        </p:tgtEl>
                                        <p:attrNameLst>
                                          <p:attrName>style.visibility</p:attrName>
                                        </p:attrNameLst>
                                      </p:cBhvr>
                                      <p:to>
                                        <p:strVal val="visible"/>
                                      </p:to>
                                    </p:set>
                                    <p:anim calcmode="lin" valueType="num">
                                      <p:cBhvr additive="base">
                                        <p:cTn id="7" dur="500" fill="hold"/>
                                        <p:tgtEl>
                                          <p:spTgt spid="1536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4">
                                            <p:txEl>
                                              <p:pRg st="2" end="2"/>
                                            </p:txEl>
                                          </p:spTgt>
                                        </p:tgtEl>
                                        <p:attrNameLst>
                                          <p:attrName>style.visibility</p:attrName>
                                        </p:attrNameLst>
                                      </p:cBhvr>
                                      <p:to>
                                        <p:strVal val="visible"/>
                                      </p:to>
                                    </p:set>
                                    <p:anim calcmode="lin" valueType="num">
                                      <p:cBhvr additive="base">
                                        <p:cTn id="13" dur="500" fill="hold"/>
                                        <p:tgtEl>
                                          <p:spTgt spid="1536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4">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5364">
                                            <p:txEl>
                                              <p:pRg st="4" end="4"/>
                                            </p:txEl>
                                          </p:spTgt>
                                        </p:tgtEl>
                                        <p:attrNameLst>
                                          <p:attrName>style.visibility</p:attrName>
                                        </p:attrNameLst>
                                      </p:cBhvr>
                                      <p:to>
                                        <p:strVal val="visible"/>
                                      </p:to>
                                    </p:set>
                                    <p:anim calcmode="lin" valueType="num">
                                      <p:cBhvr additive="base">
                                        <p:cTn id="17" dur="500" fill="hold"/>
                                        <p:tgtEl>
                                          <p:spTgt spid="15364">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36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5364">
                                            <p:txEl>
                                              <p:pRg st="6" end="6"/>
                                            </p:txEl>
                                          </p:spTgt>
                                        </p:tgtEl>
                                        <p:attrNameLst>
                                          <p:attrName>style.visibility</p:attrName>
                                        </p:attrNameLst>
                                      </p:cBhvr>
                                      <p:to>
                                        <p:strVal val="visible"/>
                                      </p:to>
                                    </p:set>
                                    <p:anim calcmode="lin" valueType="num">
                                      <p:cBhvr additive="base">
                                        <p:cTn id="23" dur="500" fill="hold"/>
                                        <p:tgtEl>
                                          <p:spTgt spid="1536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536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5364">
                                            <p:txEl>
                                              <p:pRg st="8" end="8"/>
                                            </p:txEl>
                                          </p:spTgt>
                                        </p:tgtEl>
                                        <p:attrNameLst>
                                          <p:attrName>style.visibility</p:attrName>
                                        </p:attrNameLst>
                                      </p:cBhvr>
                                      <p:to>
                                        <p:strVal val="visible"/>
                                      </p:to>
                                    </p:set>
                                    <p:anim calcmode="lin" valueType="num">
                                      <p:cBhvr additive="base">
                                        <p:cTn id="27" dur="500" fill="hold"/>
                                        <p:tgtEl>
                                          <p:spTgt spid="1536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536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95536" y="620688"/>
            <a:ext cx="8532440" cy="5386090"/>
          </a:xfrm>
          <a:prstGeom prst="rect">
            <a:avLst/>
          </a:prstGeom>
        </p:spPr>
        <p:txBody>
          <a:bodyPr wrap="square">
            <a:spAutoFit/>
          </a:bodyPr>
          <a:lstStyle/>
          <a:p>
            <a:pPr algn="ctr" rtl="1"/>
            <a:r>
              <a:rPr lang="ar-IQ" sz="2400" b="1" dirty="0">
                <a:solidFill>
                  <a:srgbClr val="C00000"/>
                </a:solidFill>
                <a:effectLst>
                  <a:glow rad="101600">
                    <a:schemeClr val="accent3">
                      <a:satMod val="175000"/>
                      <a:alpha val="40000"/>
                    </a:schemeClr>
                  </a:glow>
                </a:effectLst>
                <a:latin typeface="Times New Roman" panose="02020603050405020304" pitchFamily="18" charset="0"/>
                <a:cs typeface="Times New Roman" panose="02020603050405020304" pitchFamily="18" charset="0"/>
              </a:rPr>
              <a:t>دواعي التأليف </a:t>
            </a:r>
          </a:p>
          <a:p>
            <a:pPr algn="ctr" rtl="1"/>
            <a:r>
              <a:rPr lang="ar-IQ" sz="2400" b="1" dirty="0">
                <a:solidFill>
                  <a:srgbClr val="C00000"/>
                </a:solidFill>
                <a:effectLst>
                  <a:glow rad="101600">
                    <a:schemeClr val="accent3">
                      <a:satMod val="175000"/>
                      <a:alpha val="40000"/>
                    </a:schemeClr>
                  </a:glow>
                </a:effectLst>
                <a:latin typeface="Times New Roman" panose="02020603050405020304" pitchFamily="18" charset="0"/>
                <a:cs typeface="Times New Roman" panose="02020603050405020304" pitchFamily="18" charset="0"/>
              </a:rPr>
              <a:t>اختيار الموضوع</a:t>
            </a:r>
          </a:p>
          <a:p>
            <a:pPr algn="r" rtl="1"/>
            <a:endParaRPr lang="ar-IQ" b="1" dirty="0">
              <a:latin typeface="Times New Roman" panose="02020603050405020304" pitchFamily="18" charset="0"/>
              <a:cs typeface="Times New Roman" panose="02020603050405020304" pitchFamily="18" charset="0"/>
            </a:endParaRPr>
          </a:p>
          <a:p>
            <a:pPr algn="r" rtl="1"/>
            <a:r>
              <a:rPr lang="ar-IQ" sz="2000" b="1" dirty="0">
                <a:latin typeface="Times New Roman" panose="02020603050405020304" pitchFamily="18" charset="0"/>
                <a:cs typeface="Times New Roman" panose="02020603050405020304" pitchFamily="18" charset="0"/>
              </a:rPr>
              <a:t> يقول الجاحظ (ان لكل شيء من العلم ونوع من الحكمة وصنف من الادب سببا يدعو الى تأليف ما كان فيه مشتاتا ومعنى يحدو على جمع ما كان فيه متفرقا ومتى أغفل حملة الادب واهل المعرفة تميز الاخبار...)</a:t>
            </a:r>
          </a:p>
          <a:p>
            <a:pPr algn="r" rtl="1"/>
            <a:endParaRPr lang="ar-IQ" sz="2000" b="1" dirty="0">
              <a:latin typeface="Times New Roman" panose="02020603050405020304" pitchFamily="18" charset="0"/>
              <a:cs typeface="Times New Roman" panose="02020603050405020304" pitchFamily="18" charset="0"/>
            </a:endParaRPr>
          </a:p>
          <a:p>
            <a:pPr algn="r" rtl="1"/>
            <a:r>
              <a:rPr lang="ar-IQ" sz="2000" b="1" dirty="0">
                <a:latin typeface="Times New Roman" panose="02020603050405020304" pitchFamily="18" charset="0"/>
                <a:cs typeface="Times New Roman" panose="02020603050405020304" pitchFamily="18" charset="0"/>
              </a:rPr>
              <a:t> أي ان لكل مؤلف سبب يدعو الى التأليف وهذا السبب يختلف لدى المؤلفين فكل منهم ميوله العلمية ودراسات الخاصة التي تفرض عليه التفكير بشكل يخالف فيه المؤلف الاخر ويصدر عن سبب لا يثبته السبب الذي دعا غيره من المؤلفين الى الكتابة والتأليف</a:t>
            </a:r>
          </a:p>
          <a:p>
            <a:pPr algn="r" rtl="1"/>
            <a:r>
              <a:rPr lang="ar-IQ" sz="2000" b="1" dirty="0">
                <a:latin typeface="Times New Roman" panose="02020603050405020304" pitchFamily="18" charset="0"/>
                <a:cs typeface="Times New Roman" panose="02020603050405020304" pitchFamily="18" charset="0"/>
              </a:rPr>
              <a:t> فأن دواعي التأليف عديدة ومستمرة ما دامت الحياة الفكرية مستمرة غير متوقفة.</a:t>
            </a:r>
          </a:p>
          <a:p>
            <a:pPr algn="r" rtl="1"/>
            <a:endParaRPr lang="ar-IQ" sz="2000" b="1" dirty="0">
              <a:latin typeface="Times New Roman" panose="02020603050405020304" pitchFamily="18" charset="0"/>
              <a:cs typeface="Times New Roman" panose="02020603050405020304" pitchFamily="18" charset="0"/>
            </a:endParaRPr>
          </a:p>
          <a:p>
            <a:pPr algn="r" rtl="1"/>
            <a:r>
              <a:rPr lang="ar-IQ" sz="2000" b="1" dirty="0">
                <a:latin typeface="Times New Roman" panose="02020603050405020304" pitchFamily="18" charset="0"/>
                <a:cs typeface="Times New Roman" panose="02020603050405020304" pitchFamily="18" charset="0"/>
              </a:rPr>
              <a:t> اختيار الموضوع:</a:t>
            </a:r>
          </a:p>
          <a:p>
            <a:pPr algn="r" rtl="1"/>
            <a:r>
              <a:rPr lang="ar-IQ" sz="2000" b="1" dirty="0">
                <a:latin typeface="Times New Roman" panose="02020603050405020304" pitchFamily="18" charset="0"/>
                <a:cs typeface="Times New Roman" panose="02020603050405020304" pitchFamily="18" charset="0"/>
              </a:rPr>
              <a:t> يرتبط اختيار الموضوع بتحديده فما يكونان متلازمين لا فاصل بينهما ومرحلة واحدة لا تحمل التجزئة والفصل ويتضح ذلك في التفكير في اختيار موضوع معين يصحبه التفكير في تحديد ذلك الموضوع حدودا معينه لكي يتمكن فيما بعد من جمع ماده على اساس هذا التحديد.</a:t>
            </a:r>
          </a:p>
          <a:p>
            <a:endParaRPr lang="ar-IQ" dirty="0"/>
          </a:p>
        </p:txBody>
      </p:sp>
      <p:sp>
        <p:nvSpPr>
          <p:cNvPr id="4" name="عنصر نائب لرقم الشريحة 3"/>
          <p:cNvSpPr>
            <a:spLocks noGrp="1"/>
          </p:cNvSpPr>
          <p:nvPr>
            <p:ph type="sldNum" sz="quarter" idx="12"/>
          </p:nvPr>
        </p:nvSpPr>
        <p:spPr/>
        <p:txBody>
          <a:bodyPr/>
          <a:lstStyle/>
          <a:p>
            <a:fld id="{F3720B85-DE1D-4E0B-B3F2-CE8A25873C0B}" type="slidenum">
              <a:rPr lang="ar-SA" altLang="ar-IQ" smtClean="0"/>
              <a:pPr/>
              <a:t>8</a:t>
            </a:fld>
            <a:endParaRPr lang="ar-SA" altLang="ar-IQ"/>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circle(in)">
                                      <p:cBhvr>
                                        <p:cTn id="31" dur="2000"/>
                                        <p:tgtEl>
                                          <p:spTgt spid="3">
                                            <p:txEl>
                                              <p:pRg st="8" end="8"/>
                                            </p:txEl>
                                          </p:spTgt>
                                        </p:tgtEl>
                                      </p:cBhvr>
                                    </p:animEffect>
                                  </p:childTnLst>
                                </p:cTn>
                              </p:par>
                              <p:par>
                                <p:cTn id="32" presetID="6" presetClass="entr" presetSubtype="16"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circle(in)">
                                      <p:cBhvr>
                                        <p:cTn id="34"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ChangeArrowheads="1"/>
          </p:cNvSpPr>
          <p:nvPr/>
        </p:nvSpPr>
        <p:spPr bwMode="auto">
          <a:xfrm>
            <a:off x="107952" y="188915"/>
            <a:ext cx="8856663" cy="4530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indent="4572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lnSpc>
                <a:spcPct val="115000"/>
              </a:lnSpc>
            </a:pPr>
            <a:endParaRPr lang="ar-QA" altLang="ar-IQ" sz="1400">
              <a:cs typeface="Times New Roman" panose="02020603050405020304" pitchFamily="18" charset="0"/>
            </a:endParaRPr>
          </a:p>
          <a:p>
            <a:pPr algn="just">
              <a:lnSpc>
                <a:spcPct val="115000"/>
              </a:lnSpc>
            </a:pPr>
            <a:endParaRPr lang="ar-QA" altLang="ar-IQ" sz="1400">
              <a:cs typeface="Times New Roman" panose="02020603050405020304" pitchFamily="18" charset="0"/>
            </a:endParaRPr>
          </a:p>
          <a:p>
            <a:pPr algn="just">
              <a:lnSpc>
                <a:spcPct val="115000"/>
              </a:lnSpc>
            </a:pPr>
            <a:endParaRPr lang="ar-QA" altLang="ar-IQ" sz="1400">
              <a:cs typeface="Times New Roman" panose="02020603050405020304" pitchFamily="18" charset="0"/>
            </a:endParaRPr>
          </a:p>
          <a:p>
            <a:pPr algn="just">
              <a:lnSpc>
                <a:spcPct val="115000"/>
              </a:lnSpc>
            </a:pPr>
            <a:endParaRPr lang="ar-QA" altLang="ar-IQ" sz="1400">
              <a:cs typeface="Times New Roman" panose="02020603050405020304" pitchFamily="18" charset="0"/>
            </a:endParaRPr>
          </a:p>
          <a:p>
            <a:pPr algn="just">
              <a:lnSpc>
                <a:spcPct val="115000"/>
              </a:lnSpc>
            </a:pPr>
            <a:endParaRPr lang="ar-QA" altLang="ar-IQ" sz="1400">
              <a:cs typeface="Times New Roman" panose="02020603050405020304" pitchFamily="18" charset="0"/>
            </a:endParaRPr>
          </a:p>
          <a:p>
            <a:pPr algn="just">
              <a:lnSpc>
                <a:spcPct val="115000"/>
              </a:lnSpc>
            </a:pPr>
            <a:endParaRPr lang="ar-QA" altLang="ar-IQ" sz="1400">
              <a:cs typeface="Times New Roman" panose="02020603050405020304" pitchFamily="18" charset="0"/>
            </a:endParaRPr>
          </a:p>
          <a:p>
            <a:pPr algn="just">
              <a:lnSpc>
                <a:spcPct val="115000"/>
              </a:lnSpc>
            </a:pPr>
            <a:endParaRPr lang="ar-QA" altLang="ar-IQ" sz="1400">
              <a:cs typeface="Times New Roman" panose="02020603050405020304" pitchFamily="18" charset="0"/>
            </a:endParaRPr>
          </a:p>
          <a:p>
            <a:pPr algn="just">
              <a:lnSpc>
                <a:spcPct val="115000"/>
              </a:lnSpc>
            </a:pPr>
            <a:endParaRPr lang="ar-QA" altLang="ar-IQ" sz="1400">
              <a:cs typeface="Times New Roman" panose="02020603050405020304" pitchFamily="18" charset="0"/>
            </a:endParaRPr>
          </a:p>
          <a:p>
            <a:pPr algn="just">
              <a:lnSpc>
                <a:spcPct val="115000"/>
              </a:lnSpc>
            </a:pPr>
            <a:endParaRPr lang="ar-QA" altLang="ar-IQ" sz="1400">
              <a:cs typeface="Times New Roman" panose="02020603050405020304" pitchFamily="18" charset="0"/>
            </a:endParaRPr>
          </a:p>
          <a:p>
            <a:pPr algn="just">
              <a:lnSpc>
                <a:spcPct val="115000"/>
              </a:lnSpc>
            </a:pPr>
            <a:endParaRPr lang="ar-QA" altLang="ar-IQ" sz="1400">
              <a:cs typeface="Times New Roman" panose="02020603050405020304" pitchFamily="18" charset="0"/>
            </a:endParaRPr>
          </a:p>
          <a:p>
            <a:pPr algn="just">
              <a:lnSpc>
                <a:spcPct val="115000"/>
              </a:lnSpc>
            </a:pPr>
            <a:endParaRPr lang="ar-QA" altLang="ar-IQ" sz="1400">
              <a:cs typeface="Times New Roman" panose="02020603050405020304" pitchFamily="18" charset="0"/>
            </a:endParaRPr>
          </a:p>
          <a:p>
            <a:pPr algn="just">
              <a:lnSpc>
                <a:spcPct val="115000"/>
              </a:lnSpc>
            </a:pPr>
            <a:endParaRPr lang="ar-QA" altLang="ar-IQ" sz="1400">
              <a:cs typeface="Times New Roman" panose="02020603050405020304" pitchFamily="18" charset="0"/>
            </a:endParaRPr>
          </a:p>
          <a:p>
            <a:pPr algn="just">
              <a:lnSpc>
                <a:spcPct val="115000"/>
              </a:lnSpc>
            </a:pPr>
            <a:endParaRPr lang="ar-QA" altLang="ar-IQ" sz="1400">
              <a:cs typeface="Times New Roman" panose="02020603050405020304" pitchFamily="18" charset="0"/>
            </a:endParaRPr>
          </a:p>
          <a:p>
            <a:pPr algn="just">
              <a:lnSpc>
                <a:spcPct val="115000"/>
              </a:lnSpc>
            </a:pPr>
            <a:endParaRPr lang="ar-QA" altLang="ar-IQ" sz="1400">
              <a:cs typeface="Times New Roman" panose="02020603050405020304" pitchFamily="18" charset="0"/>
            </a:endParaRPr>
          </a:p>
          <a:p>
            <a:pPr algn="just">
              <a:lnSpc>
                <a:spcPct val="115000"/>
              </a:lnSpc>
            </a:pPr>
            <a:endParaRPr lang="ar-QA" altLang="ar-IQ" sz="1400">
              <a:cs typeface="Times New Roman" panose="02020603050405020304" pitchFamily="18" charset="0"/>
            </a:endParaRPr>
          </a:p>
          <a:p>
            <a:pPr algn="just">
              <a:lnSpc>
                <a:spcPct val="115000"/>
              </a:lnSpc>
            </a:pPr>
            <a:endParaRPr lang="ar-QA" altLang="ar-IQ" sz="1400">
              <a:cs typeface="Times New Roman" panose="02020603050405020304" pitchFamily="18" charset="0"/>
            </a:endParaRPr>
          </a:p>
          <a:p>
            <a:pPr algn="just">
              <a:lnSpc>
                <a:spcPct val="115000"/>
              </a:lnSpc>
            </a:pPr>
            <a:endParaRPr lang="ar-QA" altLang="ar-IQ" sz="1400">
              <a:cs typeface="Times New Roman" panose="02020603050405020304" pitchFamily="18" charset="0"/>
            </a:endParaRPr>
          </a:p>
          <a:p>
            <a:pPr algn="just">
              <a:lnSpc>
                <a:spcPct val="115000"/>
              </a:lnSpc>
            </a:pPr>
            <a:endParaRPr lang="en-GB" altLang="ar-IQ" sz="1400">
              <a:cs typeface="Times New Roman" panose="02020603050405020304" pitchFamily="18" charset="0"/>
            </a:endParaRPr>
          </a:p>
        </p:txBody>
      </p:sp>
      <p:sp>
        <p:nvSpPr>
          <p:cNvPr id="5" name="Rectangle 4"/>
          <p:cNvSpPr/>
          <p:nvPr/>
        </p:nvSpPr>
        <p:spPr>
          <a:xfrm>
            <a:off x="277815" y="58740"/>
            <a:ext cx="8516937" cy="587853"/>
          </a:xfrm>
          <a:prstGeom prst="rect">
            <a:avLst/>
          </a:prstGeom>
        </p:spPr>
        <p:txBody>
          <a:bodyPr>
            <a:spAutoFit/>
          </a:bodyPr>
          <a:lstStyle/>
          <a:p>
            <a:pPr marL="342900" indent="-342900" algn="just">
              <a:lnSpc>
                <a:spcPct val="115000"/>
              </a:lnSpc>
              <a:defRPr/>
            </a:pPr>
            <a:r>
              <a:rPr lang="ar-QA" sz="2800" b="1" dirty="0">
                <a:solidFill>
                  <a:schemeClr val="accent2"/>
                </a:solidFill>
                <a:latin typeface="Simplified Arabic"/>
                <a:ea typeface="Times New Roman"/>
                <a:cs typeface="Simplified Arabic"/>
              </a:rPr>
              <a:t> </a:t>
            </a:r>
            <a:endParaRPr lang="en-GB" sz="2400" dirty="0">
              <a:ea typeface="Times New Roman"/>
              <a:cs typeface="Arial"/>
            </a:endParaRPr>
          </a:p>
        </p:txBody>
      </p:sp>
      <p:sp>
        <p:nvSpPr>
          <p:cNvPr id="3" name="مستطيل 2"/>
          <p:cNvSpPr/>
          <p:nvPr/>
        </p:nvSpPr>
        <p:spPr>
          <a:xfrm>
            <a:off x="0" y="760610"/>
            <a:ext cx="8686800" cy="5601533"/>
          </a:xfrm>
          <a:prstGeom prst="rect">
            <a:avLst/>
          </a:prstGeom>
        </p:spPr>
        <p:txBody>
          <a:bodyPr wrap="square">
            <a:spAutoFit/>
          </a:bodyPr>
          <a:lstStyle/>
          <a:p>
            <a:pPr algn="r" rtl="1"/>
            <a:r>
              <a:rPr lang="ar-IQ" dirty="0"/>
              <a:t> </a:t>
            </a:r>
            <a:r>
              <a:rPr lang="ar-IQ" sz="2000" b="1" dirty="0">
                <a:latin typeface="Times New Roman" panose="02020603050405020304" pitchFamily="18" charset="0"/>
                <a:cs typeface="Times New Roman" panose="02020603050405020304" pitchFamily="18" charset="0"/>
              </a:rPr>
              <a:t>وضع المؤلفون اقدامه أسس لتحديد الموضوعات وكانت ما يلي:</a:t>
            </a:r>
          </a:p>
          <a:p>
            <a:pPr algn="r" rtl="1"/>
            <a:r>
              <a:rPr lang="ar-IQ" sz="2000" b="1" dirty="0">
                <a:latin typeface="Times New Roman" panose="02020603050405020304" pitchFamily="18" charset="0"/>
                <a:cs typeface="Times New Roman" panose="02020603050405020304" pitchFamily="18" charset="0"/>
              </a:rPr>
              <a:t>‌أ.	الزمان والمكان</a:t>
            </a:r>
          </a:p>
          <a:p>
            <a:pPr algn="r" rtl="1"/>
            <a:r>
              <a:rPr lang="ar-IQ" sz="2000" b="1" dirty="0">
                <a:latin typeface="Times New Roman" panose="02020603050405020304" pitchFamily="18" charset="0"/>
                <a:cs typeface="Times New Roman" panose="02020603050405020304" pitchFamily="18" charset="0"/>
              </a:rPr>
              <a:t> عمد بعض المؤلفين   القدامى الى تحديد موضوعاتهم على اساس زمني مجمعو في هذه الكتب من المواد والاخبار يرجع الى عمر معين دون غيره ومثال على ذلك في الشعر كتاب (الروضة) للمبرد الذي يعد اول هذه الكتب التي تلتزم بالترجمة لشعراء محدثين فقط.</a:t>
            </a:r>
          </a:p>
          <a:p>
            <a:pPr algn="r" rtl="1"/>
            <a:r>
              <a:rPr lang="ar-IQ" sz="2000" b="1" dirty="0">
                <a:latin typeface="Times New Roman" panose="02020603050405020304" pitchFamily="18" charset="0"/>
                <a:cs typeface="Times New Roman" panose="02020603050405020304" pitchFamily="18" charset="0"/>
              </a:rPr>
              <a:t>‌ب.	 الصفات المشتركة:</a:t>
            </a:r>
          </a:p>
          <a:p>
            <a:pPr algn="r" rtl="1"/>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 ان كثيرا من كتب التراجم القديمة سارت على أساس معين من التحديد يتمثل بوجود مشتركه تجمع بين المترجم لهم في الكتاب. فقد بدا اتجاه بالتأليف منذ القرن الثالث الهجرة يظهر اعتماد رابط اللقب والكنيه والاسم حدا لموضوع الكتاب وكذلك بعض كتب التراجم وضعت الطائفة من الادباء المعروفين بعاهة معينه وبهذا يكون الجاحظ اول من وضع لهذه الفكرة في التحديد اذ الّف (البرصان والعرجان والعميان والحولان)</a:t>
            </a:r>
          </a:p>
          <a:p>
            <a:pPr algn="just" rtl="1"/>
            <a:endParaRPr lang="ar-IQ" sz="2000" b="1" dirty="0">
              <a:latin typeface="Times New Roman" panose="02020603050405020304" pitchFamily="18" charset="0"/>
              <a:cs typeface="Times New Roman" panose="02020603050405020304" pitchFamily="18" charset="0"/>
            </a:endParaRPr>
          </a:p>
          <a:p>
            <a:pPr algn="r" rtl="1"/>
            <a:r>
              <a:rPr lang="ar-IQ" sz="2000" b="1" dirty="0">
                <a:latin typeface="Times New Roman" panose="02020603050405020304" pitchFamily="18" charset="0"/>
                <a:cs typeface="Times New Roman" panose="02020603050405020304" pitchFamily="18" charset="0"/>
              </a:rPr>
              <a:t>‌ج.	الاغراض الشعرية:</a:t>
            </a:r>
          </a:p>
          <a:p>
            <a:pPr algn="r" rtl="1"/>
            <a:r>
              <a:rPr lang="ar-IQ" sz="2000" b="1" dirty="0">
                <a:latin typeface="Times New Roman" panose="02020603050405020304" pitchFamily="18" charset="0"/>
                <a:cs typeface="Times New Roman" panose="02020603050405020304" pitchFamily="18" charset="0"/>
              </a:rPr>
              <a:t> كثير من المؤلفين القدامى الى تخصيص كتبهم بالحديث عن غرض شعري انقرضت شعري معين دون غيره وهذا يدل على ان الغرض الشعري كان اساسا من اسس التحديد عند القدامى ومن أشهر هذه الكتب كتاب(الحماسة)</a:t>
            </a:r>
          </a:p>
          <a:p>
            <a:pPr algn="r" rtl="1"/>
            <a:r>
              <a:rPr lang="ar-IQ" sz="2000" b="1" dirty="0">
                <a:latin typeface="Times New Roman" panose="02020603050405020304" pitchFamily="18" charset="0"/>
                <a:cs typeface="Times New Roman" panose="02020603050405020304" pitchFamily="18" charset="0"/>
              </a:rPr>
              <a:t> </a:t>
            </a:r>
          </a:p>
          <a:p>
            <a:endParaRPr lang="ar-IQ" dirty="0"/>
          </a:p>
        </p:txBody>
      </p:sp>
      <p:sp>
        <p:nvSpPr>
          <p:cNvPr id="4" name="عنصر نائب لرقم الشريحة 3"/>
          <p:cNvSpPr>
            <a:spLocks noGrp="1"/>
          </p:cNvSpPr>
          <p:nvPr>
            <p:ph type="sldNum" sz="quarter" idx="12"/>
          </p:nvPr>
        </p:nvSpPr>
        <p:spPr/>
        <p:txBody>
          <a:bodyPr/>
          <a:lstStyle/>
          <a:p>
            <a:fld id="{F3720B85-DE1D-4E0B-B3F2-CE8A25873C0B}" type="slidenum">
              <a:rPr lang="ar-SA" altLang="ar-IQ" smtClean="0"/>
              <a:pPr/>
              <a:t>9</a:t>
            </a:fld>
            <a:endParaRPr lang="ar-SA" altLang="ar-IQ"/>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heel(1)">
                                      <p:cBhvr>
                                        <p:cTn id="14" dur="2000"/>
                                        <p:tgtEl>
                                          <p:spTgt spid="3">
                                            <p:txEl>
                                              <p:pRg st="1" end="1"/>
                                            </p:txEl>
                                          </p:spTgt>
                                        </p:tgtEl>
                                      </p:cBhvr>
                                    </p:animEffect>
                                  </p:childTnLst>
                                </p:cTn>
                              </p:par>
                              <p:par>
                                <p:cTn id="15" presetID="21" presetClass="entr" presetSubtype="1"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barn(inVertical)">
                                      <p:cBhvr>
                                        <p:cTn id="33" dur="500"/>
                                        <p:tgtEl>
                                          <p:spTgt spid="3">
                                            <p:txEl>
                                              <p:pRg st="7" end="7"/>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barn(inVertical)">
                                      <p:cBhvr>
                                        <p:cTn id="3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واجهة">
  <a:themeElements>
    <a:clrScheme name="واجهة">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واجهة">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اجهة">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1067</TotalTime>
  <Words>900</Words>
  <Application>Microsoft Office PowerPoint</Application>
  <PresentationFormat>On-screen Show (4:3)</PresentationFormat>
  <Paragraphs>164</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واجهة</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Donia</dc:creator>
  <cp:lastModifiedBy>DELL</cp:lastModifiedBy>
  <cp:revision>71</cp:revision>
  <dcterms:created xsi:type="dcterms:W3CDTF">2016-12-18T19:13:11Z</dcterms:created>
  <dcterms:modified xsi:type="dcterms:W3CDTF">2025-04-13T10:35:16Z</dcterms:modified>
</cp:coreProperties>
</file>