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0" r:id="rId3"/>
    <p:sldId id="261" r:id="rId4"/>
    <p:sldId id="262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EBBBCC-DAD2-459C-BE2E-F6DE35CF9A28}" styleName="نمط داكن 2 - تمييز 3/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C921F10-C34B-4CC6-9954-7E2850710924}" type="datetimeFigureOut">
              <a:rPr lang="ar-SA" smtClean="0"/>
              <a:pPr/>
              <a:t>17/10/1446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93CFBF-AA3E-440D-9564-5FC0EFEDE7F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xmlns="" id="{DFC3C72D-C39B-4B1C-A9C8-14A7078E3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7923362"/>
              </p:ext>
            </p:extLst>
          </p:nvPr>
        </p:nvGraphicFramePr>
        <p:xfrm>
          <a:off x="211016" y="63029"/>
          <a:ext cx="11495186" cy="228650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831305">
                  <a:extLst>
                    <a:ext uri="{9D8B030D-6E8A-4147-A177-3AD203B41FA5}">
                      <a16:colId xmlns:a16="http://schemas.microsoft.com/office/drawing/2014/main" xmlns="" val="4081146721"/>
                    </a:ext>
                  </a:extLst>
                </a:gridCol>
                <a:gridCol w="3831305">
                  <a:extLst>
                    <a:ext uri="{9D8B030D-6E8A-4147-A177-3AD203B41FA5}">
                      <a16:colId xmlns:a16="http://schemas.microsoft.com/office/drawing/2014/main" xmlns="" val="4294939169"/>
                    </a:ext>
                  </a:extLst>
                </a:gridCol>
                <a:gridCol w="3832576">
                  <a:extLst>
                    <a:ext uri="{9D8B030D-6E8A-4147-A177-3AD203B41FA5}">
                      <a16:colId xmlns:a16="http://schemas.microsoft.com/office/drawing/2014/main" xmlns="" val="29732016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جمهورية العراق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وزارة التعليم العالي والبحث العلمي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جامعة ديالى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200000"/>
                        </a:lnSpc>
                        <a:spcAft>
                          <a:spcPts val="1000"/>
                        </a:spcAft>
                      </a:pPr>
                      <a:r>
                        <a:rPr lang="ar-IQ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كلية التربية للعلوم الإنسانية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56272374"/>
                  </a:ext>
                </a:extLst>
              </a:tr>
            </a:tbl>
          </a:graphicData>
        </a:graphic>
      </p:graphicFrame>
      <p:pic>
        <p:nvPicPr>
          <p:cNvPr id="1029" name="صورة 1">
            <a:extLst>
              <a:ext uri="{FF2B5EF4-FFF2-40B4-BE49-F238E27FC236}">
                <a16:creationId xmlns:a16="http://schemas.microsoft.com/office/drawing/2014/main" xmlns="" id="{5CCDB4B1-2C0C-4A38-AA59-E5BEA95D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016" y="23645"/>
            <a:ext cx="3784209" cy="226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صورة 2">
            <a:extLst>
              <a:ext uri="{FF2B5EF4-FFF2-40B4-BE49-F238E27FC236}">
                <a16:creationId xmlns:a16="http://schemas.microsoft.com/office/drawing/2014/main" xmlns="" id="{6B7D5A6F-F1A3-4D01-B1C5-3B5384672C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73" r="9011" b="7887"/>
          <a:stretch/>
        </p:blipFill>
        <p:spPr bwMode="auto">
          <a:xfrm>
            <a:off x="8328074" y="51777"/>
            <a:ext cx="2897944" cy="208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91061D36-D4FB-4EF8-89C1-7F26B652E5DF}"/>
              </a:ext>
            </a:extLst>
          </p:cNvPr>
          <p:cNvSpPr txBox="1"/>
          <p:nvPr/>
        </p:nvSpPr>
        <p:spPr>
          <a:xfrm>
            <a:off x="972457" y="2037493"/>
            <a:ext cx="9840685" cy="3193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المحاضرة الثانية 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(الصعلكة في الموروث الشعري العربي:  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الجزء2)</a:t>
            </a:r>
            <a:endParaRPr lang="ar-IQ" sz="3200" b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أ.د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لؤي </a:t>
            </a:r>
            <a:r>
              <a:rPr lang="ar-IQ" sz="3200" b="1" dirty="0" err="1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صيهود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التميمي</a:t>
            </a: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IQ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1446 </a:t>
            </a:r>
            <a:r>
              <a:rPr lang="ar-IQ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هـ                                                                   2024 م 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871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مربع نص 12">
            <a:extLst>
              <a:ext uri="{FF2B5EF4-FFF2-40B4-BE49-F238E27FC236}">
                <a16:creationId xmlns:a16="http://schemas.microsoft.com/office/drawing/2014/main" xmlns="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وصف الديار:- 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80AC8D3D-6025-4A4C-9C84-D9C52225FFCD}"/>
              </a:ext>
            </a:extLst>
          </p:cNvPr>
          <p:cNvSpPr txBox="1"/>
          <p:nvPr/>
        </p:nvSpPr>
        <p:spPr>
          <a:xfrm>
            <a:off x="673784" y="927832"/>
            <a:ext cx="11254153" cy="5560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الرغم من نشأة الصعاليك في أماكن قريبة من الخصب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فقد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كانوا يفضلون أن يكونوا في كنف الطبيعة الصعبة على الجبال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والقفار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والاماكن التي يخشى غيرهم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ارتيادها ومنهم ( تأبط شراً) يقول:- </a:t>
            </a:r>
          </a:p>
          <a:p>
            <a:pPr algn="r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وشُعبْ كشل الثوب شكسَ  طريقه ُ ** مجامع صوحيه نطاق مخاصرُ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يتحدث (تأبط شراً)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 هذه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الديار وسط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الجبال والطرق الوعرة التي لا يستطيع أحد أن يسلكها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(فالشعب)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الطريق في الجبل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وشل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الثوب الطريق الذي يصعب عبوره واجتيازه فهو يقف بين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جانبية وداي ( صوحان) ، وأما النطق عبوره واجتيازه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ماء المطر في موضع ويكون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بارد.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 ديار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الصعلوك الحديث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فإن مسكنه يشبه ديار أساتذته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القدامى ،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ذلك مما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يطالعنا به الشاعر العراقي (أحمد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الصافي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النجفي)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وصف غرفته التي يقطنها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قائلا:-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أكابر البرد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سراج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يكادُ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ضعفه يموت </a:t>
            </a:r>
            <a:endParaRPr lang="ar-IQ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الفأر من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اعلي غذاء ** والبق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جسمي لديه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قوت 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فكان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يسكن في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(دمشق)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غرفة مهجورة لا يتعدى أساسها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فراشه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على الأرض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وكان يشاطره ألفارو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العنكبوت وقبائل من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البق.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الصعلوك القديم قد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ذلته الأماكن الموحشة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والصعلوك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الحديث فقد أذلته الأماكن المتهالكة بجوار الحشرات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القاتلة.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5743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C03AE18C-4DB7-41DB-9DA5-325EB239C682}"/>
              </a:ext>
            </a:extLst>
          </p:cNvPr>
          <p:cNvSpPr txBox="1"/>
          <p:nvPr/>
        </p:nvSpPr>
        <p:spPr>
          <a:xfrm>
            <a:off x="5822559" y="247428"/>
            <a:ext cx="6105378" cy="434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الاغتراب:- 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80AC8D3D-6025-4A4C-9C84-D9C52225FFCD}"/>
              </a:ext>
            </a:extLst>
          </p:cNvPr>
          <p:cNvSpPr txBox="1"/>
          <p:nvPr/>
        </p:nvSpPr>
        <p:spPr>
          <a:xfrm>
            <a:off x="673784" y="870682"/>
            <a:ext cx="11254153" cy="4483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الاغتراب عند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ابن منظوره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هو : النزوح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 الوطن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والاغتراب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أسباب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اغتراب الصعلوك قديما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وانفصاله عن الواقع وبحثه عن الذات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المفقود وتأثره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بما حوله وبحثا إلى درجة من السعادة فهذا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(عروة) واغتراب سعياً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وراء الرزق عندما خاطب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زوجته: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دعيني للغناء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أسعى فإني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رأيت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للناس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شرهم الفقير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اما الصعلوك الحديث هو الآخر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الذي تأثر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بالاغتراب فهذا (محمد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مصطفى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حمام)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 من الأدباء البائسين فقد لجأ الفقر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والاحتياج طلباً الرزق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أيضا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يقول: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إلى الكويت شددت الرحال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مغترابً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*** وما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أزال غريب الدار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مرتحلاً 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اذا يمكن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القول إن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الاغتراب يعني ابتعاد الشاعر عن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أهله ولكن دون الانفصال التام المنقطع عنهم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فالاغتراب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حالة من حالات رفض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الواقع.</a:t>
            </a:r>
          </a:p>
          <a:p>
            <a:pPr algn="justLow" rtl="1">
              <a:lnSpc>
                <a:spcPct val="20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451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ACCC2284-0D12-4BA0-B575-257A93A61870}"/>
              </a:ext>
            </a:extLst>
          </p:cNvPr>
          <p:cNvSpPr txBox="1"/>
          <p:nvPr/>
        </p:nvSpPr>
        <p:spPr>
          <a:xfrm>
            <a:off x="618978" y="389948"/>
            <a:ext cx="1131042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algn="justLow" rtl="1">
              <a:lnSpc>
                <a:spcPct val="115000"/>
              </a:lnSpc>
            </a:pPr>
            <a:r>
              <a:rPr lang="ar-IQ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الشكوى</a:t>
            </a:r>
            <a:r>
              <a:rPr lang="ar-IQ" sz="1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:</a:t>
            </a:r>
            <a:endParaRPr lang="en-US" sz="1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04825" y="843338"/>
            <a:ext cx="111728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يأتي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الفقر في مقدمة الشكوى عند الصعاليك القدامى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فالصعلوك القديم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كان يفضل الموت على حياة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(الفقر)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تجعله منبوذاً في مجتمعه: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يقول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(عروة):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فللموت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خير للفتى من حياته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فقيرا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ومن مولى تدب عقاربه </a:t>
            </a:r>
            <a:endParaRPr lang="ar-IQ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ونلمح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هذا المعنى عند الصعلوك الحديث فهذا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(حافظ إبراهيم)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قصيدته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(سعى بلا جدوى)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فهبي رياح الموت تكباً وأطفئ ** سراج حياتي قبل ن يتخطى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18978" y="3406518"/>
            <a:ext cx="11172825" cy="2713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لكل عصر صاليك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الشعراء والأدباء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فمجتمع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الصعاليك في العصر الجاهلي يضم الفقراء والمتأثرين على الأوضاع الاجتماعية أمثال (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عروة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بن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الورد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والسليك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بن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السكلة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الاشنفراى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وتأبط شراً وغيرهم ) بسبب حرمانهم من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الانتساب إلى قبائلهم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لسود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بشرتهم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او لارتكابهم أفعالا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تتعارض من أعراف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قبائلهم.</a:t>
            </a:r>
          </a:p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أما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الصعلكة 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المجتمع الحديث تختلف عن مفهومها في العصر الجاهلي وإن كانت النزعة إلى التشرد و خيرا من تمثيلها في العصر الحديث شعراء كثر نذكر على سبيل الحصر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(احمد الصافي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النجفي ومحمد مصطفى حمام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وحافظ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إبراهيم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غيرهم)  </a:t>
            </a:r>
            <a:r>
              <a:rPr lang="ar-IQ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فقد كانت أرواحهم عبثية متشردة ساخطة على كل </a:t>
            </a:r>
            <a:r>
              <a:rPr lang="ar-IQ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شيء.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124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9318171" cy="5030651"/>
          </a:xfrm>
        </p:spPr>
        <p:txBody>
          <a:bodyPr/>
          <a:lstStyle/>
          <a:p>
            <a:pPr marL="45720" indent="0">
              <a:buNone/>
            </a:pPr>
            <a:r>
              <a:rPr lang="ar-IQ" dirty="0" smtClean="0">
                <a:solidFill>
                  <a:schemeClr val="accent6"/>
                </a:solidFill>
              </a:rPr>
              <a:t>المصادر:</a:t>
            </a:r>
          </a:p>
          <a:p>
            <a:pPr marL="45720" indent="0">
              <a:buNone/>
            </a:pPr>
            <a:r>
              <a:rPr lang="ar-IQ" dirty="0" smtClean="0"/>
              <a:t>1- لسان العرب, ابن منظور, مادة (صعلك) , دار صادر </a:t>
            </a:r>
            <a:r>
              <a:rPr lang="ar-IQ" dirty="0" err="1" smtClean="0"/>
              <a:t>دت</a:t>
            </a:r>
            <a:r>
              <a:rPr lang="ar-IQ" dirty="0" smtClean="0"/>
              <a:t>.</a:t>
            </a:r>
          </a:p>
          <a:p>
            <a:pPr marL="45720" indent="0">
              <a:buNone/>
            </a:pPr>
            <a:r>
              <a:rPr lang="ar-IQ" dirty="0" smtClean="0"/>
              <a:t>2- الشعراء الصعاليك في العصر الجاهلي , يوسف خليف , دار المعارف , ط4, ص:23, 1986م.</a:t>
            </a:r>
          </a:p>
          <a:p>
            <a:pPr marL="45720" indent="0">
              <a:buNone/>
            </a:pPr>
            <a:r>
              <a:rPr lang="ar-IQ" dirty="0" smtClean="0"/>
              <a:t>3- فلاسفة وصعاليك , الدار القومية للطباعة والنشر دت,ص:5.</a:t>
            </a:r>
          </a:p>
          <a:p>
            <a:pPr marL="45720" indent="0">
              <a:buNone/>
            </a:pPr>
            <a:r>
              <a:rPr lang="ar-IQ" dirty="0" smtClean="0"/>
              <a:t>4- ديوان تأبط شراً, ترجمة وتحقيق عبد الرحمن </a:t>
            </a:r>
            <a:r>
              <a:rPr lang="ar-IQ" dirty="0" err="1" smtClean="0"/>
              <a:t>المصطاوي</a:t>
            </a:r>
            <a:r>
              <a:rPr lang="ar-IQ" dirty="0" smtClean="0"/>
              <a:t> , دار المعرفة للطباعة والنشر , ط2, ص: 45, 2006م.</a:t>
            </a:r>
          </a:p>
          <a:p>
            <a:pPr marL="45720" indent="0">
              <a:buNone/>
            </a:pPr>
            <a:r>
              <a:rPr lang="ar-IQ" dirty="0" smtClean="0"/>
              <a:t>5- الصعلكة والفتوة في الاسلام , أحمد امين , مؤسسة هنداوي, ط1.</a:t>
            </a:r>
          </a:p>
          <a:p>
            <a:pPr marL="45720" indent="0">
              <a:buNone/>
            </a:pPr>
            <a:r>
              <a:rPr lang="ar-IQ" dirty="0" smtClean="0"/>
              <a:t>6- تاريخ الادب الجاهلي, د. شوقي ضيف , دار المعارف بمصر , الطبعة الحادية عشر , ص: 375- 376.</a:t>
            </a:r>
          </a:p>
          <a:p>
            <a:pPr marL="45720" indent="0">
              <a:buNone/>
            </a:pPr>
            <a:r>
              <a:rPr lang="ar-IQ" dirty="0" smtClean="0"/>
              <a:t>7- ديوان عروة بن الورد والسموأل بن عاديا , دار صادر د.ت.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943605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ar-IQ" dirty="0" smtClean="0"/>
              <a:t>8- ديوان حافظ ابراهيم , ضبطه وشرحه, أحمد امين , الهيئة المصرية العامة للكتاب , ط2 , 1980م .</a:t>
            </a:r>
          </a:p>
          <a:p>
            <a:pPr marL="45720" indent="0">
              <a:buNone/>
            </a:pPr>
            <a:r>
              <a:rPr lang="ar-IQ" dirty="0" smtClean="0"/>
              <a:t>9- الخصائص الاسلوبية في شعر الصعاليك , </a:t>
            </a:r>
            <a:r>
              <a:rPr lang="ar-IQ" dirty="0" err="1" smtClean="0"/>
              <a:t>حاشاوي</a:t>
            </a:r>
            <a:r>
              <a:rPr lang="ar-IQ" dirty="0" smtClean="0"/>
              <a:t> جمال , ( اطروحة) , جامعة وهران , كلية الآداب والفنون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523349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750">
        <p:checker/>
      </p:transition>
    </mc:Choice>
    <mc:Fallback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</TotalTime>
  <Words>676</Words>
  <Application>Microsoft Office PowerPoint</Application>
  <PresentationFormat>Custom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دفق الهواء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OH</dc:creator>
  <cp:lastModifiedBy>DELL</cp:lastModifiedBy>
  <cp:revision>76</cp:revision>
  <dcterms:created xsi:type="dcterms:W3CDTF">2024-10-18T15:14:40Z</dcterms:created>
  <dcterms:modified xsi:type="dcterms:W3CDTF">2025-04-15T10:37:12Z</dcterms:modified>
</cp:coreProperties>
</file>